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Override1.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theme/themeOverride2.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4"/>
  </p:sldMasterIdLst>
  <p:notesMasterIdLst>
    <p:notesMasterId r:id="rId78"/>
  </p:notesMasterIdLst>
  <p:handoutMasterIdLst>
    <p:handoutMasterId r:id="rId79"/>
  </p:handoutMasterIdLst>
  <p:sldIdLst>
    <p:sldId id="290" r:id="rId5"/>
    <p:sldId id="291" r:id="rId6"/>
    <p:sldId id="293" r:id="rId7"/>
    <p:sldId id="292" r:id="rId8"/>
    <p:sldId id="296" r:id="rId9"/>
    <p:sldId id="294" r:id="rId10"/>
    <p:sldId id="298" r:id="rId11"/>
    <p:sldId id="373" r:id="rId12"/>
    <p:sldId id="300" r:id="rId13"/>
    <p:sldId id="301" r:id="rId14"/>
    <p:sldId id="302" r:id="rId15"/>
    <p:sldId id="304" r:id="rId16"/>
    <p:sldId id="309" r:id="rId17"/>
    <p:sldId id="303" r:id="rId18"/>
    <p:sldId id="307" r:id="rId19"/>
    <p:sldId id="306" r:id="rId20"/>
    <p:sldId id="357" r:id="rId21"/>
    <p:sldId id="308" r:id="rId22"/>
    <p:sldId id="311" r:id="rId23"/>
    <p:sldId id="310" r:id="rId24"/>
    <p:sldId id="312" r:id="rId25"/>
    <p:sldId id="313" r:id="rId26"/>
    <p:sldId id="354" r:id="rId27"/>
    <p:sldId id="353" r:id="rId28"/>
    <p:sldId id="365" r:id="rId29"/>
    <p:sldId id="363" r:id="rId30"/>
    <p:sldId id="364" r:id="rId31"/>
    <p:sldId id="366" r:id="rId32"/>
    <p:sldId id="367" r:id="rId33"/>
    <p:sldId id="368" r:id="rId34"/>
    <p:sldId id="370" r:id="rId35"/>
    <p:sldId id="314" r:id="rId36"/>
    <p:sldId id="315" r:id="rId37"/>
    <p:sldId id="316" r:id="rId38"/>
    <p:sldId id="317" r:id="rId39"/>
    <p:sldId id="318" r:id="rId40"/>
    <p:sldId id="319" r:id="rId41"/>
    <p:sldId id="321" r:id="rId42"/>
    <p:sldId id="355" r:id="rId43"/>
    <p:sldId id="320" r:id="rId44"/>
    <p:sldId id="323" r:id="rId45"/>
    <p:sldId id="334" r:id="rId46"/>
    <p:sldId id="324" r:id="rId47"/>
    <p:sldId id="333" r:id="rId48"/>
    <p:sldId id="325" r:id="rId49"/>
    <p:sldId id="371" r:id="rId50"/>
    <p:sldId id="326" r:id="rId51"/>
    <p:sldId id="327" r:id="rId52"/>
    <p:sldId id="328" r:id="rId53"/>
    <p:sldId id="329" r:id="rId54"/>
    <p:sldId id="330" r:id="rId55"/>
    <p:sldId id="332" r:id="rId56"/>
    <p:sldId id="340" r:id="rId57"/>
    <p:sldId id="360" r:id="rId58"/>
    <p:sldId id="335" r:id="rId59"/>
    <p:sldId id="338" r:id="rId60"/>
    <p:sldId id="337" r:id="rId61"/>
    <p:sldId id="341" r:id="rId62"/>
    <p:sldId id="346" r:id="rId63"/>
    <p:sldId id="348" r:id="rId64"/>
    <p:sldId id="349" r:id="rId65"/>
    <p:sldId id="347" r:id="rId66"/>
    <p:sldId id="351" r:id="rId67"/>
    <p:sldId id="372" r:id="rId68"/>
    <p:sldId id="361" r:id="rId69"/>
    <p:sldId id="374" r:id="rId70"/>
    <p:sldId id="375" r:id="rId71"/>
    <p:sldId id="376" r:id="rId72"/>
    <p:sldId id="377" r:id="rId73"/>
    <p:sldId id="350" r:id="rId74"/>
    <p:sldId id="331" r:id="rId75"/>
    <p:sldId id="339" r:id="rId76"/>
    <p:sldId id="359" r:id="rId77"/>
  </p:sldIdLst>
  <p:sldSz cx="9902825" cy="6858000"/>
  <p:notesSz cx="9928225" cy="6797675"/>
  <p:defaultTextStyle>
    <a:defPPr>
      <a:defRPr lang="en-US"/>
    </a:defPPr>
    <a:lvl1pPr algn="l" rtl="0" eaLnBrk="0" fontAlgn="base" hangingPunct="0">
      <a:spcBef>
        <a:spcPct val="0"/>
      </a:spcBef>
      <a:spcAft>
        <a:spcPct val="0"/>
      </a:spcAft>
      <a:defRPr sz="2800"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800"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800"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800"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800" kern="1200">
        <a:solidFill>
          <a:schemeClr val="tx1"/>
        </a:solidFill>
        <a:latin typeface="Times New Roman" pitchFamily="18" charset="0"/>
        <a:ea typeface="+mn-ea"/>
        <a:cs typeface="+mn-cs"/>
      </a:defRPr>
    </a:lvl5pPr>
    <a:lvl6pPr marL="2286000" algn="l" defTabSz="914400" rtl="0" eaLnBrk="1" latinLnBrk="0" hangingPunct="1">
      <a:defRPr sz="2800" kern="1200">
        <a:solidFill>
          <a:schemeClr val="tx1"/>
        </a:solidFill>
        <a:latin typeface="Times New Roman" pitchFamily="18" charset="0"/>
        <a:ea typeface="+mn-ea"/>
        <a:cs typeface="+mn-cs"/>
      </a:defRPr>
    </a:lvl6pPr>
    <a:lvl7pPr marL="2743200" algn="l" defTabSz="914400" rtl="0" eaLnBrk="1" latinLnBrk="0" hangingPunct="1">
      <a:defRPr sz="2800" kern="1200">
        <a:solidFill>
          <a:schemeClr val="tx1"/>
        </a:solidFill>
        <a:latin typeface="Times New Roman" pitchFamily="18" charset="0"/>
        <a:ea typeface="+mn-ea"/>
        <a:cs typeface="+mn-cs"/>
      </a:defRPr>
    </a:lvl7pPr>
    <a:lvl8pPr marL="3200400" algn="l" defTabSz="914400" rtl="0" eaLnBrk="1" latinLnBrk="0" hangingPunct="1">
      <a:defRPr sz="2800" kern="1200">
        <a:solidFill>
          <a:schemeClr val="tx1"/>
        </a:solidFill>
        <a:latin typeface="Times New Roman" pitchFamily="18" charset="0"/>
        <a:ea typeface="+mn-ea"/>
        <a:cs typeface="+mn-cs"/>
      </a:defRPr>
    </a:lvl8pPr>
    <a:lvl9pPr marL="3657600" algn="l" defTabSz="914400" rtl="0" eaLnBrk="1" latinLnBrk="0" hangingPunct="1">
      <a:defRPr sz="2800" kern="1200">
        <a:solidFill>
          <a:schemeClr val="tx1"/>
        </a:solidFill>
        <a:latin typeface="Times New Roman" pitchFamily="18"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119">
          <p15:clr>
            <a:srgbClr val="A4A3A4"/>
          </p15:clr>
        </p15:guide>
      </p15:sldGuideLst>
    </p:ext>
    <p:ext uri="{2D200454-40CA-4A62-9FC3-DE9A4176ACB9}">
      <p15:notesGuideLst xmlns:p15="http://schemas.microsoft.com/office/powerpoint/2012/main">
        <p15:guide id="1" orient="horz" pos="1503" userDrawn="1">
          <p15:clr>
            <a:srgbClr val="A4A3A4"/>
          </p15:clr>
        </p15:guide>
        <p15:guide id="2" pos="4519"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F3333"/>
    <a:srgbClr val="003C78"/>
    <a:srgbClr val="285078"/>
    <a:srgbClr val="1E3C5A"/>
    <a:srgbClr val="234669"/>
    <a:srgbClr val="264B71"/>
    <a:srgbClr val="FFCC99"/>
    <a:srgbClr val="CCE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ADF488A-7BD2-417E-BCD9-6D436DDEA292}" v="8" dt="2019-10-02T13:17:44.01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326" autoAdjust="0"/>
    <p:restoredTop sz="97436" autoAdjust="0"/>
  </p:normalViewPr>
  <p:slideViewPr>
    <p:cSldViewPr>
      <p:cViewPr varScale="1">
        <p:scale>
          <a:sx n="248" d="100"/>
          <a:sy n="248" d="100"/>
        </p:scale>
        <p:origin x="1278" y="414"/>
      </p:cViewPr>
      <p:guideLst>
        <p:guide orient="horz" pos="2160"/>
        <p:guide pos="3119"/>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75" d="100"/>
        <a:sy n="75" d="100"/>
      </p:scale>
      <p:origin x="0" y="0"/>
    </p:cViewPr>
  </p:sorterViewPr>
  <p:notesViewPr>
    <p:cSldViewPr>
      <p:cViewPr varScale="1">
        <p:scale>
          <a:sx n="20" d="100"/>
          <a:sy n="20" d="100"/>
        </p:scale>
        <p:origin x="-1088" y="-84"/>
      </p:cViewPr>
      <p:guideLst>
        <p:guide orient="horz" pos="1503"/>
        <p:guide pos="4519"/>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microsoft.com/office/2016/11/relationships/changesInfo" Target="changesInfos/changesInfo1.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handoutMaster" Target="handoutMasters/handoutMaster1.xml"/><Relationship Id="rId5" Type="http://schemas.openxmlformats.org/officeDocument/2006/relationships/slide" Target="slides/slide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presProps" Target="presProps.xml"/><Relationship Id="rId85" Type="http://schemas.microsoft.com/office/2015/10/relationships/revisionInfo" Target="revisionInfo.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notesMaster" Target="notesMasters/notesMaster1.xml"/><Relationship Id="rId8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61" Type="http://schemas.openxmlformats.org/officeDocument/2006/relationships/slide" Target="slides/slide57.xml"/><Relationship Id="rId8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ao ZHANG" userId="11ce751c-1d82-4d07-a6e0-01309f0192f7" providerId="ADAL" clId="{DADF488A-7BD2-417E-BCD9-6D436DDEA292}"/>
    <pc:docChg chg="modSld">
      <pc:chgData name="Hao ZHANG" userId="11ce751c-1d82-4d07-a6e0-01309f0192f7" providerId="ADAL" clId="{DADF488A-7BD2-417E-BCD9-6D436DDEA292}" dt="2019-09-30T09:30:39.213" v="27" actId="20577"/>
      <pc:docMkLst>
        <pc:docMk/>
      </pc:docMkLst>
      <pc:sldChg chg="modNotesTx">
        <pc:chgData name="Hao ZHANG" userId="11ce751c-1d82-4d07-a6e0-01309f0192f7" providerId="ADAL" clId="{DADF488A-7BD2-417E-BCD9-6D436DDEA292}" dt="2019-09-30T09:30:39.213" v="27" actId="20577"/>
        <pc:sldMkLst>
          <pc:docMk/>
          <pc:sldMk cId="62391879" sldId="306"/>
        </pc:sldMkLst>
      </pc:sldChg>
      <pc:sldChg chg="modNotesTx">
        <pc:chgData name="Hao ZHANG" userId="11ce751c-1d82-4d07-a6e0-01309f0192f7" providerId="ADAL" clId="{DADF488A-7BD2-417E-BCD9-6D436DDEA292}" dt="2019-09-30T08:49:49.960" v="14" actId="20577"/>
        <pc:sldMkLst>
          <pc:docMk/>
          <pc:sldMk cId="1256120104" sldId="313"/>
        </pc:sldMkLst>
      </pc:sldChg>
    </pc:docChg>
  </pc:docChgLst>
  <pc:docChgLst>
    <pc:chgData name="ZHANG Hao" userId="11ce751c-1d82-4d07-a6e0-01309f0192f7" providerId="ADAL" clId="{DADF488A-7BD2-417E-BCD9-6D436DDEA292}"/>
    <pc:docChg chg="modSld">
      <pc:chgData name="ZHANG Hao" userId="11ce751c-1d82-4d07-a6e0-01309f0192f7" providerId="ADAL" clId="{DADF488A-7BD2-417E-BCD9-6D436DDEA292}" dt="2019-10-02T13:17:51.628" v="26" actId="20577"/>
      <pc:docMkLst>
        <pc:docMk/>
      </pc:docMkLst>
      <pc:sldChg chg="modNotesTx">
        <pc:chgData name="ZHANG Hao" userId="11ce751c-1d82-4d07-a6e0-01309f0192f7" providerId="ADAL" clId="{DADF488A-7BD2-417E-BCD9-6D436DDEA292}" dt="2019-10-02T13:17:51.628" v="26" actId="20577"/>
        <pc:sldMkLst>
          <pc:docMk/>
          <pc:sldMk cId="1209323398" sldId="303"/>
        </pc:sldMkLst>
      </pc:sldChg>
      <pc:sldChg chg="modNotesTx">
        <pc:chgData name="ZHANG Hao" userId="11ce751c-1d82-4d07-a6e0-01309f0192f7" providerId="ADAL" clId="{DADF488A-7BD2-417E-BCD9-6D436DDEA292}" dt="2019-10-02T12:55:35.028" v="15" actId="20577"/>
        <pc:sldMkLst>
          <pc:docMk/>
          <pc:sldMk cId="2841428802" sldId="310"/>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32319" y="-1124"/>
            <a:ext cx="4255262" cy="315831"/>
          </a:xfrm>
          <a:prstGeom prst="rect">
            <a:avLst/>
          </a:prstGeom>
          <a:noFill/>
          <a:ln w="9525">
            <a:noFill/>
            <a:miter lim="800000"/>
            <a:headEnd/>
            <a:tailEnd/>
          </a:ln>
          <a:effectLst/>
        </p:spPr>
        <p:txBody>
          <a:bodyPr vert="horz" wrap="square" lIns="19105" tIns="0" rIns="19105" bIns="0" numCol="1" anchor="t" anchorCtr="0" compatLnSpc="1">
            <a:prstTxWarp prst="textNoShape">
              <a:avLst/>
            </a:prstTxWarp>
          </a:bodyPr>
          <a:lstStyle>
            <a:lvl1pPr defTabSz="868788">
              <a:defRPr sz="1000" i="1"/>
            </a:lvl1pPr>
          </a:lstStyle>
          <a:p>
            <a:pPr>
              <a:defRPr/>
            </a:pPr>
            <a:endParaRPr lang="en-US"/>
          </a:p>
        </p:txBody>
      </p:sp>
      <p:sp>
        <p:nvSpPr>
          <p:cNvPr id="4099" name="Rectangle 3"/>
          <p:cNvSpPr>
            <a:spLocks noGrp="1" noChangeArrowheads="1"/>
          </p:cNvSpPr>
          <p:nvPr>
            <p:ph type="dt" sz="quarter" idx="1"/>
          </p:nvPr>
        </p:nvSpPr>
        <p:spPr bwMode="auto">
          <a:xfrm>
            <a:off x="5640646" y="-1124"/>
            <a:ext cx="4255262" cy="315831"/>
          </a:xfrm>
          <a:prstGeom prst="rect">
            <a:avLst/>
          </a:prstGeom>
          <a:noFill/>
          <a:ln w="9525">
            <a:noFill/>
            <a:miter lim="800000"/>
            <a:headEnd/>
            <a:tailEnd/>
          </a:ln>
          <a:effectLst/>
        </p:spPr>
        <p:txBody>
          <a:bodyPr vert="horz" wrap="square" lIns="19105" tIns="0" rIns="19105" bIns="0" numCol="1" anchor="t" anchorCtr="0" compatLnSpc="1">
            <a:prstTxWarp prst="textNoShape">
              <a:avLst/>
            </a:prstTxWarp>
          </a:bodyPr>
          <a:lstStyle>
            <a:lvl1pPr algn="r" defTabSz="868788">
              <a:defRPr sz="1000" i="1"/>
            </a:lvl1pPr>
          </a:lstStyle>
          <a:p>
            <a:pPr>
              <a:defRPr/>
            </a:pPr>
            <a:endParaRPr lang="en-US"/>
          </a:p>
        </p:txBody>
      </p:sp>
      <p:sp>
        <p:nvSpPr>
          <p:cNvPr id="4100" name="Rectangle 4"/>
          <p:cNvSpPr>
            <a:spLocks noGrp="1" noChangeArrowheads="1"/>
          </p:cNvSpPr>
          <p:nvPr>
            <p:ph type="ftr" sz="quarter" idx="2"/>
          </p:nvPr>
        </p:nvSpPr>
        <p:spPr bwMode="auto">
          <a:xfrm>
            <a:off x="32319" y="6430143"/>
            <a:ext cx="4255262" cy="368657"/>
          </a:xfrm>
          <a:prstGeom prst="rect">
            <a:avLst/>
          </a:prstGeom>
          <a:noFill/>
          <a:ln w="9525">
            <a:noFill/>
            <a:miter lim="800000"/>
            <a:headEnd/>
            <a:tailEnd/>
          </a:ln>
          <a:effectLst/>
        </p:spPr>
        <p:txBody>
          <a:bodyPr vert="horz" wrap="square" lIns="19105" tIns="0" rIns="19105" bIns="0" numCol="1" anchor="b" anchorCtr="0" compatLnSpc="1">
            <a:prstTxWarp prst="textNoShape">
              <a:avLst/>
            </a:prstTxWarp>
          </a:bodyPr>
          <a:lstStyle>
            <a:lvl1pPr defTabSz="868788">
              <a:defRPr sz="1000" i="1"/>
            </a:lvl1pPr>
          </a:lstStyle>
          <a:p>
            <a:pPr>
              <a:defRPr/>
            </a:pPr>
            <a:r>
              <a:rPr lang="en-US"/>
              <a:t>Software Design</a:t>
            </a:r>
          </a:p>
        </p:txBody>
      </p:sp>
      <p:sp>
        <p:nvSpPr>
          <p:cNvPr id="4101" name="Rectangle 5"/>
          <p:cNvSpPr>
            <a:spLocks noGrp="1" noChangeArrowheads="1"/>
          </p:cNvSpPr>
          <p:nvPr>
            <p:ph type="sldNum" sz="quarter" idx="3"/>
          </p:nvPr>
        </p:nvSpPr>
        <p:spPr bwMode="auto">
          <a:xfrm>
            <a:off x="5640646" y="6430143"/>
            <a:ext cx="4255262" cy="368657"/>
          </a:xfrm>
          <a:prstGeom prst="rect">
            <a:avLst/>
          </a:prstGeom>
          <a:noFill/>
          <a:ln w="9525">
            <a:noFill/>
            <a:miter lim="800000"/>
            <a:headEnd/>
            <a:tailEnd/>
          </a:ln>
          <a:effectLst/>
        </p:spPr>
        <p:txBody>
          <a:bodyPr vert="horz" wrap="square" lIns="19105" tIns="0" rIns="19105" bIns="0" numCol="1" anchor="b" anchorCtr="0" compatLnSpc="1">
            <a:prstTxWarp prst="textNoShape">
              <a:avLst/>
            </a:prstTxWarp>
          </a:bodyPr>
          <a:lstStyle>
            <a:lvl1pPr algn="r" defTabSz="868788">
              <a:defRPr sz="1000" i="1"/>
            </a:lvl1pPr>
          </a:lstStyle>
          <a:p>
            <a:pPr>
              <a:defRPr/>
            </a:pPr>
            <a:fld id="{B0AC2A3D-B99B-4BE3-904E-8F9BDE86B7D8}" type="slidenum">
              <a:rPr lang="en-US"/>
              <a:pPr>
                <a:defRPr/>
              </a:pPr>
              <a:t>‹#›</a:t>
            </a:fld>
            <a:endParaRPr lang="en-US"/>
          </a:p>
        </p:txBody>
      </p:sp>
    </p:spTree>
    <p:extLst>
      <p:ext uri="{BB962C8B-B14F-4D97-AF65-F5344CB8AC3E}">
        <p14:creationId xmlns:p14="http://schemas.microsoft.com/office/powerpoint/2010/main" val="117156631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hdr" sz="quarter"/>
          </p:nvPr>
        </p:nvSpPr>
        <p:spPr bwMode="auto">
          <a:xfrm>
            <a:off x="-25855" y="-6743"/>
            <a:ext cx="4339289" cy="338310"/>
          </a:xfrm>
          <a:prstGeom prst="rect">
            <a:avLst/>
          </a:prstGeom>
          <a:noFill/>
          <a:ln w="9525">
            <a:noFill/>
            <a:miter lim="800000"/>
            <a:headEnd/>
            <a:tailEnd/>
          </a:ln>
          <a:effectLst/>
        </p:spPr>
        <p:txBody>
          <a:bodyPr vert="horz" wrap="square" lIns="19105" tIns="0" rIns="19105" bIns="0" numCol="1" anchor="t" anchorCtr="0" compatLnSpc="1">
            <a:prstTxWarp prst="textNoShape">
              <a:avLst/>
            </a:prstTxWarp>
          </a:bodyPr>
          <a:lstStyle>
            <a:lvl1pPr defTabSz="842786">
              <a:defRPr sz="1000" i="1"/>
            </a:lvl1pPr>
          </a:lstStyle>
          <a:p>
            <a:pPr>
              <a:defRPr/>
            </a:pPr>
            <a:endParaRPr lang="en-US"/>
          </a:p>
        </p:txBody>
      </p:sp>
      <p:sp>
        <p:nvSpPr>
          <p:cNvPr id="2051" name="Rectangle 3"/>
          <p:cNvSpPr>
            <a:spLocks noGrp="1" noChangeArrowheads="1"/>
          </p:cNvSpPr>
          <p:nvPr>
            <p:ph type="dt" idx="1"/>
          </p:nvPr>
        </p:nvSpPr>
        <p:spPr bwMode="auto">
          <a:xfrm>
            <a:off x="5614792" y="-6743"/>
            <a:ext cx="4339289" cy="338310"/>
          </a:xfrm>
          <a:prstGeom prst="rect">
            <a:avLst/>
          </a:prstGeom>
          <a:noFill/>
          <a:ln w="9525">
            <a:noFill/>
            <a:miter lim="800000"/>
            <a:headEnd/>
            <a:tailEnd/>
          </a:ln>
          <a:effectLst/>
        </p:spPr>
        <p:txBody>
          <a:bodyPr vert="horz" wrap="square" lIns="19105" tIns="0" rIns="19105" bIns="0" numCol="1" anchor="t" anchorCtr="0" compatLnSpc="1">
            <a:prstTxWarp prst="textNoShape">
              <a:avLst/>
            </a:prstTxWarp>
          </a:bodyPr>
          <a:lstStyle>
            <a:lvl1pPr algn="r" defTabSz="842786">
              <a:defRPr sz="1000" i="1"/>
            </a:lvl1pPr>
          </a:lstStyle>
          <a:p>
            <a:pPr>
              <a:defRPr/>
            </a:pPr>
            <a:endParaRPr lang="en-US"/>
          </a:p>
        </p:txBody>
      </p:sp>
      <p:sp>
        <p:nvSpPr>
          <p:cNvPr id="12292" name="Rectangle 4"/>
          <p:cNvSpPr>
            <a:spLocks noGrp="1" noRot="1" noChangeAspect="1" noChangeArrowheads="1" noTextEdit="1"/>
          </p:cNvSpPr>
          <p:nvPr>
            <p:ph type="sldImg" idx="2"/>
          </p:nvPr>
        </p:nvSpPr>
        <p:spPr bwMode="auto">
          <a:xfrm>
            <a:off x="3125788" y="512763"/>
            <a:ext cx="3676650" cy="254635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sp>
      <p:sp>
        <p:nvSpPr>
          <p:cNvPr id="2053" name="Rectangle 5"/>
          <p:cNvSpPr>
            <a:spLocks noGrp="1" noChangeArrowheads="1"/>
          </p:cNvSpPr>
          <p:nvPr>
            <p:ph type="body" sz="quarter" idx="3"/>
          </p:nvPr>
        </p:nvSpPr>
        <p:spPr bwMode="auto">
          <a:xfrm>
            <a:off x="1279812" y="3230245"/>
            <a:ext cx="7368604" cy="3070643"/>
          </a:xfrm>
          <a:prstGeom prst="rect">
            <a:avLst/>
          </a:prstGeom>
          <a:noFill/>
          <a:ln w="9525">
            <a:noFill/>
            <a:miter lim="800000"/>
            <a:headEnd/>
            <a:tailEnd/>
          </a:ln>
          <a:effectLst/>
        </p:spPr>
        <p:txBody>
          <a:bodyPr vert="horz" wrap="square" lIns="87569" tIns="41397" rIns="87569" bIns="41397"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054" name="Rectangle 6"/>
          <p:cNvSpPr>
            <a:spLocks noGrp="1" noChangeArrowheads="1"/>
          </p:cNvSpPr>
          <p:nvPr>
            <p:ph type="ftr" sz="quarter" idx="4"/>
          </p:nvPr>
        </p:nvSpPr>
        <p:spPr bwMode="auto">
          <a:xfrm>
            <a:off x="-25855" y="6466109"/>
            <a:ext cx="4339289" cy="338310"/>
          </a:xfrm>
          <a:prstGeom prst="rect">
            <a:avLst/>
          </a:prstGeom>
          <a:noFill/>
          <a:ln w="9525">
            <a:noFill/>
            <a:miter lim="800000"/>
            <a:headEnd/>
            <a:tailEnd/>
          </a:ln>
          <a:effectLst/>
        </p:spPr>
        <p:txBody>
          <a:bodyPr vert="horz" wrap="square" lIns="19105" tIns="0" rIns="19105" bIns="0" numCol="1" anchor="b" anchorCtr="0" compatLnSpc="1">
            <a:prstTxWarp prst="textNoShape">
              <a:avLst/>
            </a:prstTxWarp>
          </a:bodyPr>
          <a:lstStyle>
            <a:lvl1pPr defTabSz="842786">
              <a:defRPr sz="1000" i="1"/>
            </a:lvl1pPr>
          </a:lstStyle>
          <a:p>
            <a:pPr>
              <a:defRPr/>
            </a:pPr>
            <a:r>
              <a:rPr lang="en-US"/>
              <a:t>Software Design</a:t>
            </a:r>
          </a:p>
        </p:txBody>
      </p:sp>
      <p:sp>
        <p:nvSpPr>
          <p:cNvPr id="2055" name="Rectangle 7"/>
          <p:cNvSpPr>
            <a:spLocks noGrp="1" noChangeArrowheads="1"/>
          </p:cNvSpPr>
          <p:nvPr>
            <p:ph type="sldNum" sz="quarter" idx="5"/>
          </p:nvPr>
        </p:nvSpPr>
        <p:spPr bwMode="auto">
          <a:xfrm>
            <a:off x="5614792" y="6466109"/>
            <a:ext cx="4339289" cy="338310"/>
          </a:xfrm>
          <a:prstGeom prst="rect">
            <a:avLst/>
          </a:prstGeom>
          <a:noFill/>
          <a:ln w="9525">
            <a:noFill/>
            <a:miter lim="800000"/>
            <a:headEnd/>
            <a:tailEnd/>
          </a:ln>
          <a:effectLst/>
        </p:spPr>
        <p:txBody>
          <a:bodyPr vert="horz" wrap="square" lIns="19105" tIns="0" rIns="19105" bIns="0" numCol="1" anchor="b" anchorCtr="0" compatLnSpc="1">
            <a:prstTxWarp prst="textNoShape">
              <a:avLst/>
            </a:prstTxWarp>
          </a:bodyPr>
          <a:lstStyle>
            <a:lvl1pPr algn="r" defTabSz="842786">
              <a:defRPr sz="1000" i="1"/>
            </a:lvl1pPr>
          </a:lstStyle>
          <a:p>
            <a:pPr>
              <a:defRPr/>
            </a:pPr>
            <a:fld id="{A7E88535-4BEA-4EE8-AB4A-C9FA970A9824}" type="slidenum">
              <a:rPr lang="en-US"/>
              <a:pPr>
                <a:defRPr/>
              </a:pPr>
              <a:t>‹#›</a:t>
            </a:fld>
            <a:endParaRPr lang="en-US"/>
          </a:p>
        </p:txBody>
      </p:sp>
    </p:spTree>
    <p:extLst>
      <p:ext uri="{BB962C8B-B14F-4D97-AF65-F5344CB8AC3E}">
        <p14:creationId xmlns:p14="http://schemas.microsoft.com/office/powerpoint/2010/main" val="1836913820"/>
      </p:ext>
    </p:extLst>
  </p:cSld>
  <p:clrMap bg1="lt1" tx1="dk1" bg2="lt2" tx2="dk2" accent1="accent1" accent2="accent2" accent3="accent3" accent4="accent4" accent5="accent5" accent6="accent6" hlink="hlink" folHlink="folHlink"/>
  <p:hf hdr="0" dt="0"/>
  <p:notesStyle>
    <a:lvl1pPr algn="l" defTabSz="839788" rtl="0" eaLnBrk="0" fontAlgn="base" hangingPunct="0">
      <a:spcBef>
        <a:spcPct val="30000"/>
      </a:spcBef>
      <a:spcAft>
        <a:spcPct val="0"/>
      </a:spcAft>
      <a:defRPr sz="1200" kern="1200">
        <a:solidFill>
          <a:schemeClr val="tx1"/>
        </a:solidFill>
        <a:latin typeface="Arial" charset="0"/>
        <a:ea typeface="+mn-ea"/>
        <a:cs typeface="+mn-cs"/>
      </a:defRPr>
    </a:lvl1pPr>
    <a:lvl2pPr marL="439738" algn="l" defTabSz="839788" rtl="0" eaLnBrk="0" fontAlgn="base" hangingPunct="0">
      <a:spcBef>
        <a:spcPct val="30000"/>
      </a:spcBef>
      <a:spcAft>
        <a:spcPct val="0"/>
      </a:spcAft>
      <a:defRPr sz="1200" kern="1200">
        <a:solidFill>
          <a:schemeClr val="tx1"/>
        </a:solidFill>
        <a:latin typeface="Arial" charset="0"/>
        <a:ea typeface="+mn-ea"/>
        <a:cs typeface="+mn-cs"/>
      </a:defRPr>
    </a:lvl2pPr>
    <a:lvl3pPr marL="874713" algn="l" defTabSz="839788" rtl="0" eaLnBrk="0" fontAlgn="base" hangingPunct="0">
      <a:spcBef>
        <a:spcPct val="30000"/>
      </a:spcBef>
      <a:spcAft>
        <a:spcPct val="0"/>
      </a:spcAft>
      <a:defRPr sz="1200" kern="1200">
        <a:solidFill>
          <a:schemeClr val="tx1"/>
        </a:solidFill>
        <a:latin typeface="Arial" charset="0"/>
        <a:ea typeface="+mn-ea"/>
        <a:cs typeface="+mn-cs"/>
      </a:defRPr>
    </a:lvl3pPr>
    <a:lvl4pPr marL="1316038" algn="l" defTabSz="839788" rtl="0" eaLnBrk="0" fontAlgn="base" hangingPunct="0">
      <a:spcBef>
        <a:spcPct val="30000"/>
      </a:spcBef>
      <a:spcAft>
        <a:spcPct val="0"/>
      </a:spcAft>
      <a:defRPr sz="1200" kern="1200">
        <a:solidFill>
          <a:schemeClr val="tx1"/>
        </a:solidFill>
        <a:latin typeface="Arial" charset="0"/>
        <a:ea typeface="+mn-ea"/>
        <a:cs typeface="+mn-cs"/>
      </a:defRPr>
    </a:lvl4pPr>
    <a:lvl5pPr marL="1752600" algn="l" defTabSz="839788"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tutorialspoint.com/compile_java_online.php"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en.wikipedia.org/wiki/Strategy_pattern" TargetMode="External"/><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41375">
              <a:defRPr sz="2800">
                <a:solidFill>
                  <a:schemeClr val="tx1"/>
                </a:solidFill>
                <a:latin typeface="Times New Roman" pitchFamily="18" charset="0"/>
              </a:defRPr>
            </a:lvl1pPr>
            <a:lvl2pPr marL="742950" indent="-285750" defTabSz="841375">
              <a:defRPr sz="2800">
                <a:solidFill>
                  <a:schemeClr val="tx1"/>
                </a:solidFill>
                <a:latin typeface="Times New Roman" pitchFamily="18" charset="0"/>
              </a:defRPr>
            </a:lvl2pPr>
            <a:lvl3pPr marL="1143000" indent="-228600" defTabSz="841375">
              <a:defRPr sz="2800">
                <a:solidFill>
                  <a:schemeClr val="tx1"/>
                </a:solidFill>
                <a:latin typeface="Times New Roman" pitchFamily="18" charset="0"/>
              </a:defRPr>
            </a:lvl3pPr>
            <a:lvl4pPr marL="1600200" indent="-228600" defTabSz="841375">
              <a:defRPr sz="2800">
                <a:solidFill>
                  <a:schemeClr val="tx1"/>
                </a:solidFill>
                <a:latin typeface="Times New Roman" pitchFamily="18" charset="0"/>
              </a:defRPr>
            </a:lvl4pPr>
            <a:lvl5pPr marL="2057400" indent="-228600" defTabSz="841375">
              <a:defRPr sz="2800">
                <a:solidFill>
                  <a:schemeClr val="tx1"/>
                </a:solidFill>
                <a:latin typeface="Times New Roman" pitchFamily="18" charset="0"/>
              </a:defRPr>
            </a:lvl5pPr>
            <a:lvl6pPr marL="2514600" indent="-228600" defTabSz="841375" eaLnBrk="0" fontAlgn="base" hangingPunct="0">
              <a:spcBef>
                <a:spcPct val="0"/>
              </a:spcBef>
              <a:spcAft>
                <a:spcPct val="0"/>
              </a:spcAft>
              <a:defRPr sz="2800">
                <a:solidFill>
                  <a:schemeClr val="tx1"/>
                </a:solidFill>
                <a:latin typeface="Times New Roman" pitchFamily="18" charset="0"/>
              </a:defRPr>
            </a:lvl6pPr>
            <a:lvl7pPr marL="2971800" indent="-228600" defTabSz="841375" eaLnBrk="0" fontAlgn="base" hangingPunct="0">
              <a:spcBef>
                <a:spcPct val="0"/>
              </a:spcBef>
              <a:spcAft>
                <a:spcPct val="0"/>
              </a:spcAft>
              <a:defRPr sz="2800">
                <a:solidFill>
                  <a:schemeClr val="tx1"/>
                </a:solidFill>
                <a:latin typeface="Times New Roman" pitchFamily="18" charset="0"/>
              </a:defRPr>
            </a:lvl7pPr>
            <a:lvl8pPr marL="3429000" indent="-228600" defTabSz="841375" eaLnBrk="0" fontAlgn="base" hangingPunct="0">
              <a:spcBef>
                <a:spcPct val="0"/>
              </a:spcBef>
              <a:spcAft>
                <a:spcPct val="0"/>
              </a:spcAft>
              <a:defRPr sz="2800">
                <a:solidFill>
                  <a:schemeClr val="tx1"/>
                </a:solidFill>
                <a:latin typeface="Times New Roman" pitchFamily="18" charset="0"/>
              </a:defRPr>
            </a:lvl8pPr>
            <a:lvl9pPr marL="3886200" indent="-228600" defTabSz="841375" eaLnBrk="0" fontAlgn="base" hangingPunct="0">
              <a:spcBef>
                <a:spcPct val="0"/>
              </a:spcBef>
              <a:spcAft>
                <a:spcPct val="0"/>
              </a:spcAft>
              <a:defRPr sz="2800">
                <a:solidFill>
                  <a:schemeClr val="tx1"/>
                </a:solidFill>
                <a:latin typeface="Times New Roman" pitchFamily="18" charset="0"/>
              </a:defRPr>
            </a:lvl9pPr>
          </a:lstStyle>
          <a:p>
            <a:r>
              <a:rPr lang="en-US" sz="1000"/>
              <a:t>Software Design</a:t>
            </a:r>
          </a:p>
        </p:txBody>
      </p:sp>
      <p:sp>
        <p:nvSpPr>
          <p:cNvPr id="1331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41375">
              <a:defRPr sz="2800">
                <a:solidFill>
                  <a:schemeClr val="tx1"/>
                </a:solidFill>
                <a:latin typeface="Times New Roman" pitchFamily="18" charset="0"/>
              </a:defRPr>
            </a:lvl1pPr>
            <a:lvl2pPr marL="742950" indent="-285750" defTabSz="841375">
              <a:defRPr sz="2800">
                <a:solidFill>
                  <a:schemeClr val="tx1"/>
                </a:solidFill>
                <a:latin typeface="Times New Roman" pitchFamily="18" charset="0"/>
              </a:defRPr>
            </a:lvl2pPr>
            <a:lvl3pPr marL="1143000" indent="-228600" defTabSz="841375">
              <a:defRPr sz="2800">
                <a:solidFill>
                  <a:schemeClr val="tx1"/>
                </a:solidFill>
                <a:latin typeface="Times New Roman" pitchFamily="18" charset="0"/>
              </a:defRPr>
            </a:lvl3pPr>
            <a:lvl4pPr marL="1600200" indent="-228600" defTabSz="841375">
              <a:defRPr sz="2800">
                <a:solidFill>
                  <a:schemeClr val="tx1"/>
                </a:solidFill>
                <a:latin typeface="Times New Roman" pitchFamily="18" charset="0"/>
              </a:defRPr>
            </a:lvl4pPr>
            <a:lvl5pPr marL="2057400" indent="-228600" defTabSz="841375">
              <a:defRPr sz="2800">
                <a:solidFill>
                  <a:schemeClr val="tx1"/>
                </a:solidFill>
                <a:latin typeface="Times New Roman" pitchFamily="18" charset="0"/>
              </a:defRPr>
            </a:lvl5pPr>
            <a:lvl6pPr marL="2514600" indent="-228600" defTabSz="841375" eaLnBrk="0" fontAlgn="base" hangingPunct="0">
              <a:spcBef>
                <a:spcPct val="0"/>
              </a:spcBef>
              <a:spcAft>
                <a:spcPct val="0"/>
              </a:spcAft>
              <a:defRPr sz="2800">
                <a:solidFill>
                  <a:schemeClr val="tx1"/>
                </a:solidFill>
                <a:latin typeface="Times New Roman" pitchFamily="18" charset="0"/>
              </a:defRPr>
            </a:lvl6pPr>
            <a:lvl7pPr marL="2971800" indent="-228600" defTabSz="841375" eaLnBrk="0" fontAlgn="base" hangingPunct="0">
              <a:spcBef>
                <a:spcPct val="0"/>
              </a:spcBef>
              <a:spcAft>
                <a:spcPct val="0"/>
              </a:spcAft>
              <a:defRPr sz="2800">
                <a:solidFill>
                  <a:schemeClr val="tx1"/>
                </a:solidFill>
                <a:latin typeface="Times New Roman" pitchFamily="18" charset="0"/>
              </a:defRPr>
            </a:lvl7pPr>
            <a:lvl8pPr marL="3429000" indent="-228600" defTabSz="841375" eaLnBrk="0" fontAlgn="base" hangingPunct="0">
              <a:spcBef>
                <a:spcPct val="0"/>
              </a:spcBef>
              <a:spcAft>
                <a:spcPct val="0"/>
              </a:spcAft>
              <a:defRPr sz="2800">
                <a:solidFill>
                  <a:schemeClr val="tx1"/>
                </a:solidFill>
                <a:latin typeface="Times New Roman" pitchFamily="18" charset="0"/>
              </a:defRPr>
            </a:lvl8pPr>
            <a:lvl9pPr marL="3886200" indent="-228600" defTabSz="841375" eaLnBrk="0" fontAlgn="base" hangingPunct="0">
              <a:spcBef>
                <a:spcPct val="0"/>
              </a:spcBef>
              <a:spcAft>
                <a:spcPct val="0"/>
              </a:spcAft>
              <a:defRPr sz="2800">
                <a:solidFill>
                  <a:schemeClr val="tx1"/>
                </a:solidFill>
                <a:latin typeface="Times New Roman" pitchFamily="18" charset="0"/>
              </a:defRPr>
            </a:lvl9pPr>
          </a:lstStyle>
          <a:p>
            <a:fld id="{9230C636-ECB8-47BE-92DE-F91BE5C0FACE}" type="slidenum">
              <a:rPr lang="en-US" sz="1000" smtClean="0"/>
              <a:pPr/>
              <a:t>1</a:t>
            </a:fld>
            <a:endParaRPr lang="en-US" sz="1000"/>
          </a:p>
        </p:txBody>
      </p:sp>
      <p:sp>
        <p:nvSpPr>
          <p:cNvPr id="13316" name="Rectangle 2"/>
          <p:cNvSpPr>
            <a:spLocks noGrp="1" noRot="1" noChangeAspect="1" noChangeArrowheads="1" noTextEdit="1"/>
          </p:cNvSpPr>
          <p:nvPr>
            <p:ph type="sldImg"/>
          </p:nvPr>
        </p:nvSpPr>
        <p:spPr>
          <a:ln/>
        </p:spPr>
      </p:sp>
      <p:sp>
        <p:nvSpPr>
          <p:cNvPr id="1331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z="1200" b="0" i="0" kern="1200" dirty="0">
                <a:solidFill>
                  <a:schemeClr val="tx1"/>
                </a:solidFill>
                <a:effectLst/>
                <a:latin typeface="Arial" charset="0"/>
                <a:ea typeface="+mn-ea"/>
                <a:cs typeface="+mn-cs"/>
              </a:rPr>
              <a:t>runnable on </a:t>
            </a:r>
            <a:r>
              <a:rPr lang="en-US" sz="1200" b="0" i="0" kern="1200" dirty="0">
                <a:solidFill>
                  <a:schemeClr val="tx1"/>
                </a:solidFill>
                <a:effectLst/>
                <a:latin typeface="Arial" charset="0"/>
                <a:ea typeface="+mn-ea"/>
                <a:cs typeface="+mn-cs"/>
                <a:hlinkClick r:id="rId3"/>
              </a:rPr>
              <a:t>https://www.tutorialspoint.com/compile_java_online.php</a:t>
            </a:r>
            <a:r>
              <a:rPr lang="en-US" sz="1200" b="0" i="0" kern="1200" dirty="0">
                <a:solidFill>
                  <a:schemeClr val="tx1"/>
                </a:solidFill>
                <a:effectLst/>
                <a:latin typeface="Arial" charset="0"/>
                <a:ea typeface="+mn-ea"/>
                <a:cs typeface="+mn-cs"/>
              </a:rPr>
              <a:t>,</a:t>
            </a:r>
            <a:endParaRPr lang="en-US" dirty="0"/>
          </a:p>
        </p:txBody>
      </p:sp>
    </p:spTree>
    <p:extLst>
      <p:ext uri="{BB962C8B-B14F-4D97-AF65-F5344CB8AC3E}">
        <p14:creationId xmlns:p14="http://schemas.microsoft.com/office/powerpoint/2010/main" val="12840318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other OO design principles:</a:t>
            </a:r>
          </a:p>
          <a:p>
            <a:pPr marL="0" marR="0" lvl="0" indent="0" algn="l" defTabSz="839788" rtl="0" eaLnBrk="0" fontAlgn="base" latinLnBrk="0" hangingPunct="0">
              <a:lnSpc>
                <a:spcPct val="100000"/>
              </a:lnSpc>
              <a:spcBef>
                <a:spcPct val="30000"/>
              </a:spcBef>
              <a:spcAft>
                <a:spcPct val="0"/>
              </a:spcAft>
              <a:buClrTx/>
              <a:buSzTx/>
              <a:buFontTx/>
              <a:buNone/>
              <a:tabLst/>
              <a:defRPr/>
            </a:pPr>
            <a:r>
              <a:rPr lang="en-US" dirty="0"/>
              <a:t>e.g., </a:t>
            </a:r>
            <a:r>
              <a:rPr lang="en-HK" b="0" i="0" dirty="0">
                <a:solidFill>
                  <a:srgbClr val="000000"/>
                </a:solidFill>
                <a:effectLst/>
                <a:latin typeface="Linux Libertine"/>
              </a:rPr>
              <a:t>GRASP  </a:t>
            </a:r>
            <a:r>
              <a:rPr lang="en-US" dirty="0"/>
              <a:t> https://en.wikipedia.org/wiki/GRASP_(object-oriented_design)</a:t>
            </a:r>
            <a:endParaRPr lang="en-HK" dirty="0"/>
          </a:p>
        </p:txBody>
      </p:sp>
      <p:sp>
        <p:nvSpPr>
          <p:cNvPr id="4" name="Footer Placeholder 3"/>
          <p:cNvSpPr>
            <a:spLocks noGrp="1"/>
          </p:cNvSpPr>
          <p:nvPr>
            <p:ph type="ftr" sz="quarter" idx="4"/>
          </p:nvPr>
        </p:nvSpPr>
        <p:spPr/>
        <p:txBody>
          <a:bodyPr/>
          <a:lstStyle/>
          <a:p>
            <a:pPr>
              <a:defRPr/>
            </a:pPr>
            <a:r>
              <a:rPr lang="en-US"/>
              <a:t>Software Design</a:t>
            </a:r>
          </a:p>
        </p:txBody>
      </p:sp>
      <p:sp>
        <p:nvSpPr>
          <p:cNvPr id="5" name="Slide Number Placeholder 4"/>
          <p:cNvSpPr>
            <a:spLocks noGrp="1"/>
          </p:cNvSpPr>
          <p:nvPr>
            <p:ph type="sldNum" sz="quarter" idx="5"/>
          </p:nvPr>
        </p:nvSpPr>
        <p:spPr/>
        <p:txBody>
          <a:bodyPr/>
          <a:lstStyle/>
          <a:p>
            <a:pPr>
              <a:defRPr/>
            </a:pPr>
            <a:fld id="{A7E88535-4BEA-4EE8-AB4A-C9FA970A9824}" type="slidenum">
              <a:rPr lang="en-US" smtClean="0"/>
              <a:pPr>
                <a:defRPr/>
              </a:pPr>
              <a:t>32</a:t>
            </a:fld>
            <a:endParaRPr lang="en-US"/>
          </a:p>
        </p:txBody>
      </p:sp>
    </p:spTree>
    <p:extLst>
      <p:ext uri="{BB962C8B-B14F-4D97-AF65-F5344CB8AC3E}">
        <p14:creationId xmlns:p14="http://schemas.microsoft.com/office/powerpoint/2010/main" val="6315576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https://www.geeksforgeeks.org/inheritance-in-java/</a:t>
            </a:r>
          </a:p>
        </p:txBody>
      </p:sp>
      <p:sp>
        <p:nvSpPr>
          <p:cNvPr id="4" name="Footer Placeholder 3"/>
          <p:cNvSpPr>
            <a:spLocks noGrp="1"/>
          </p:cNvSpPr>
          <p:nvPr>
            <p:ph type="ftr" sz="quarter" idx="10"/>
          </p:nvPr>
        </p:nvSpPr>
        <p:spPr/>
        <p:txBody>
          <a:bodyPr/>
          <a:lstStyle/>
          <a:p>
            <a:pPr>
              <a:defRPr/>
            </a:pPr>
            <a:r>
              <a:rPr lang="en-US"/>
              <a:t>Software Design</a:t>
            </a:r>
          </a:p>
        </p:txBody>
      </p:sp>
      <p:sp>
        <p:nvSpPr>
          <p:cNvPr id="5" name="Slide Number Placeholder 4"/>
          <p:cNvSpPr>
            <a:spLocks noGrp="1"/>
          </p:cNvSpPr>
          <p:nvPr>
            <p:ph type="sldNum" sz="quarter" idx="11"/>
          </p:nvPr>
        </p:nvSpPr>
        <p:spPr/>
        <p:txBody>
          <a:bodyPr/>
          <a:lstStyle/>
          <a:p>
            <a:pPr>
              <a:defRPr/>
            </a:pPr>
            <a:fld id="{A7E88535-4BEA-4EE8-AB4A-C9FA970A9824}" type="slidenum">
              <a:rPr lang="en-US" smtClean="0"/>
              <a:pPr>
                <a:defRPr/>
              </a:pPr>
              <a:t>36</a:t>
            </a:fld>
            <a:endParaRPr lang="en-US"/>
          </a:p>
        </p:txBody>
      </p:sp>
    </p:spTree>
    <p:extLst>
      <p:ext uri="{BB962C8B-B14F-4D97-AF65-F5344CB8AC3E}">
        <p14:creationId xmlns:p14="http://schemas.microsoft.com/office/powerpoint/2010/main" val="14684286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https://www.geeksforgeeks.org/inheritance-in-java/</a:t>
            </a:r>
          </a:p>
        </p:txBody>
      </p:sp>
      <p:sp>
        <p:nvSpPr>
          <p:cNvPr id="4" name="Footer Placeholder 3"/>
          <p:cNvSpPr>
            <a:spLocks noGrp="1"/>
          </p:cNvSpPr>
          <p:nvPr>
            <p:ph type="ftr" sz="quarter" idx="10"/>
          </p:nvPr>
        </p:nvSpPr>
        <p:spPr/>
        <p:txBody>
          <a:bodyPr/>
          <a:lstStyle/>
          <a:p>
            <a:pPr>
              <a:defRPr/>
            </a:pPr>
            <a:r>
              <a:rPr lang="en-US"/>
              <a:t>Software Design</a:t>
            </a:r>
          </a:p>
        </p:txBody>
      </p:sp>
      <p:sp>
        <p:nvSpPr>
          <p:cNvPr id="5" name="Slide Number Placeholder 4"/>
          <p:cNvSpPr>
            <a:spLocks noGrp="1"/>
          </p:cNvSpPr>
          <p:nvPr>
            <p:ph type="sldNum" sz="quarter" idx="11"/>
          </p:nvPr>
        </p:nvSpPr>
        <p:spPr/>
        <p:txBody>
          <a:bodyPr/>
          <a:lstStyle/>
          <a:p>
            <a:pPr>
              <a:defRPr/>
            </a:pPr>
            <a:fld id="{A7E88535-4BEA-4EE8-AB4A-C9FA970A9824}" type="slidenum">
              <a:rPr lang="en-US" smtClean="0"/>
              <a:pPr>
                <a:defRPr/>
              </a:pPr>
              <a:t>37</a:t>
            </a:fld>
            <a:endParaRPr lang="en-US"/>
          </a:p>
        </p:txBody>
      </p:sp>
    </p:spTree>
    <p:extLst>
      <p:ext uri="{BB962C8B-B14F-4D97-AF65-F5344CB8AC3E}">
        <p14:creationId xmlns:p14="http://schemas.microsoft.com/office/powerpoint/2010/main" val="16224442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https://www.geeksforgeeks.org/inheritance-in-java/</a:t>
            </a:r>
          </a:p>
        </p:txBody>
      </p:sp>
      <p:sp>
        <p:nvSpPr>
          <p:cNvPr id="4" name="Footer Placeholder 3"/>
          <p:cNvSpPr>
            <a:spLocks noGrp="1"/>
          </p:cNvSpPr>
          <p:nvPr>
            <p:ph type="ftr" sz="quarter" idx="10"/>
          </p:nvPr>
        </p:nvSpPr>
        <p:spPr/>
        <p:txBody>
          <a:bodyPr/>
          <a:lstStyle/>
          <a:p>
            <a:pPr>
              <a:defRPr/>
            </a:pPr>
            <a:r>
              <a:rPr lang="en-US"/>
              <a:t>Software Design</a:t>
            </a:r>
          </a:p>
        </p:txBody>
      </p:sp>
      <p:sp>
        <p:nvSpPr>
          <p:cNvPr id="5" name="Slide Number Placeholder 4"/>
          <p:cNvSpPr>
            <a:spLocks noGrp="1"/>
          </p:cNvSpPr>
          <p:nvPr>
            <p:ph type="sldNum" sz="quarter" idx="11"/>
          </p:nvPr>
        </p:nvSpPr>
        <p:spPr/>
        <p:txBody>
          <a:bodyPr/>
          <a:lstStyle/>
          <a:p>
            <a:pPr>
              <a:defRPr/>
            </a:pPr>
            <a:fld id="{A7E88535-4BEA-4EE8-AB4A-C9FA970A9824}" type="slidenum">
              <a:rPr lang="en-US" smtClean="0"/>
              <a:pPr>
                <a:defRPr/>
              </a:pPr>
              <a:t>38</a:t>
            </a:fld>
            <a:endParaRPr lang="en-US"/>
          </a:p>
        </p:txBody>
      </p:sp>
    </p:spTree>
    <p:extLst>
      <p:ext uri="{BB962C8B-B14F-4D97-AF65-F5344CB8AC3E}">
        <p14:creationId xmlns:p14="http://schemas.microsoft.com/office/powerpoint/2010/main" val="27633932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original question: https://stackoverflow.com/questions/37035474/am-i-violating-the-open-closed-principle/37035731</a:t>
            </a:r>
          </a:p>
          <a:p>
            <a:endParaRPr lang="en-US" dirty="0"/>
          </a:p>
          <a:p>
            <a:r>
              <a:rPr lang="en-US" dirty="0"/>
              <a:t>Answer</a:t>
            </a:r>
            <a:r>
              <a:rPr lang="en-US" baseline="0" dirty="0"/>
              <a:t> from stackoverflow.com</a:t>
            </a:r>
          </a:p>
          <a:p>
            <a:r>
              <a:rPr lang="en-US" baseline="0" dirty="0"/>
              <a:t>-----------------------</a:t>
            </a:r>
          </a:p>
          <a:p>
            <a:pPr fontAlgn="base"/>
            <a:r>
              <a:rPr lang="en-US" sz="1200" b="0" i="0" kern="1200" dirty="0">
                <a:solidFill>
                  <a:schemeClr val="tx1"/>
                </a:solidFill>
                <a:effectLst/>
                <a:latin typeface="Arial" charset="0"/>
                <a:ea typeface="+mn-ea"/>
                <a:cs typeface="+mn-cs"/>
              </a:rPr>
              <a:t>The strict answer is yes; OCP states that a class is open for extension but closed for modification. You would be modifying Calculator, and, hence, violating OCP (as you've already concluded).</a:t>
            </a:r>
          </a:p>
          <a:p>
            <a:pPr fontAlgn="base"/>
            <a:r>
              <a:rPr lang="en-US" sz="1200" b="0" i="0" kern="1200" dirty="0">
                <a:solidFill>
                  <a:schemeClr val="tx1"/>
                </a:solidFill>
                <a:effectLst/>
                <a:latin typeface="Arial" charset="0"/>
                <a:ea typeface="+mn-ea"/>
                <a:cs typeface="+mn-cs"/>
              </a:rPr>
              <a:t>This leads to two points:</a:t>
            </a:r>
          </a:p>
          <a:p>
            <a:pPr fontAlgn="base"/>
            <a:r>
              <a:rPr lang="en-US" sz="1200" b="0" i="0" kern="1200" dirty="0">
                <a:solidFill>
                  <a:schemeClr val="tx1"/>
                </a:solidFill>
                <a:effectLst/>
                <a:latin typeface="Arial" charset="0"/>
                <a:ea typeface="+mn-ea"/>
                <a:cs typeface="+mn-cs"/>
              </a:rPr>
              <a:t>First, is violating OCP a big deal in this case? You're additively changing Calculator to add a new method to it. Calculator is a static helper class used to get meaningful data from your objects. Adding a new method, like calculating SD, is not going to affect any of the other operations within it. With a </a:t>
            </a:r>
            <a:r>
              <a:rPr lang="en-US" sz="1200" b="0" i="1" kern="1200" dirty="0">
                <a:solidFill>
                  <a:schemeClr val="tx1"/>
                </a:solidFill>
                <a:effectLst/>
                <a:latin typeface="Arial" charset="0"/>
                <a:ea typeface="+mn-ea"/>
                <a:cs typeface="+mn-cs"/>
              </a:rPr>
              <a:t>proper implementation</a:t>
            </a:r>
            <a:r>
              <a:rPr lang="en-US" sz="1200" b="0" i="0" kern="1200" dirty="0">
                <a:solidFill>
                  <a:schemeClr val="tx1"/>
                </a:solidFill>
                <a:effectLst/>
                <a:latin typeface="Arial" charset="0"/>
                <a:ea typeface="+mn-ea"/>
                <a:cs typeface="+mn-cs"/>
              </a:rPr>
              <a:t>, is there really a way that adding this method could compromise your project?</a:t>
            </a:r>
          </a:p>
          <a:p>
            <a:pPr fontAlgn="base"/>
            <a:r>
              <a:rPr lang="en-US" sz="1200" b="0" i="0" kern="1200" dirty="0">
                <a:solidFill>
                  <a:schemeClr val="tx1"/>
                </a:solidFill>
                <a:effectLst/>
                <a:latin typeface="Arial" charset="0"/>
                <a:ea typeface="+mn-ea"/>
                <a:cs typeface="+mn-cs"/>
              </a:rPr>
              <a:t>Second, if you feel like the OCP violation is not acceptable, then this is a textbook example of where </a:t>
            </a:r>
            <a:r>
              <a:rPr lang="en-US" sz="1200" b="0" i="0" u="sng" kern="1200" dirty="0">
                <a:solidFill>
                  <a:schemeClr val="tx1"/>
                </a:solidFill>
                <a:effectLst/>
                <a:latin typeface="Arial" charset="0"/>
                <a:ea typeface="+mn-ea"/>
                <a:cs typeface="+mn-cs"/>
                <a:hlinkClick r:id="rId3"/>
              </a:rPr>
              <a:t>Strategy Pattern</a:t>
            </a:r>
            <a:r>
              <a:rPr lang="en-US" sz="1200" b="0" i="0" kern="1200" dirty="0">
                <a:solidFill>
                  <a:schemeClr val="tx1"/>
                </a:solidFill>
                <a:effectLst/>
                <a:latin typeface="Arial" charset="0"/>
                <a:ea typeface="+mn-ea"/>
                <a:cs typeface="+mn-cs"/>
              </a:rPr>
              <a:t> can be utilized. Consider:</a:t>
            </a:r>
          </a:p>
          <a:p>
            <a:pPr fontAlgn="base"/>
            <a:endParaRPr lang="en-US" sz="1200" b="0" i="0" kern="1200" dirty="0">
              <a:solidFill>
                <a:schemeClr val="tx1"/>
              </a:solidFill>
              <a:effectLst/>
              <a:latin typeface="Arial" charset="0"/>
              <a:ea typeface="+mn-ea"/>
              <a:cs typeface="+mn-cs"/>
            </a:endParaRPr>
          </a:p>
          <a:p>
            <a:pPr fontAlgn="base"/>
            <a:r>
              <a:rPr lang="en-US" sz="1200" b="0" i="0" kern="1200" dirty="0" err="1">
                <a:solidFill>
                  <a:schemeClr val="tx1"/>
                </a:solidFill>
                <a:effectLst/>
                <a:latin typeface="Arial" charset="0"/>
                <a:ea typeface="+mn-ea"/>
                <a:cs typeface="+mn-cs"/>
              </a:rPr>
              <a:t>Measurements.Java</a:t>
            </a:r>
            <a:endParaRPr lang="en-US" sz="1200" b="0" i="0" kern="1200" dirty="0">
              <a:solidFill>
                <a:schemeClr val="tx1"/>
              </a:solidFill>
              <a:effectLst/>
              <a:latin typeface="Arial" charset="0"/>
              <a:ea typeface="+mn-ea"/>
              <a:cs typeface="+mn-cs"/>
            </a:endParaRPr>
          </a:p>
          <a:p>
            <a:pPr fontAlgn="base"/>
            <a:r>
              <a:rPr lang="en-US" sz="1200" kern="1200" dirty="0">
                <a:solidFill>
                  <a:schemeClr val="tx1"/>
                </a:solidFill>
                <a:effectLst/>
                <a:latin typeface="Arial" charset="0"/>
                <a:ea typeface="+mn-ea"/>
                <a:cs typeface="+mn-cs"/>
              </a:rPr>
              <a:t>public class Measurements { private </a:t>
            </a:r>
            <a:r>
              <a:rPr lang="en-US" sz="1200" kern="1200" dirty="0" err="1">
                <a:solidFill>
                  <a:schemeClr val="tx1"/>
                </a:solidFill>
                <a:effectLst/>
                <a:latin typeface="Arial" charset="0"/>
                <a:ea typeface="+mn-ea"/>
                <a:cs typeface="+mn-cs"/>
              </a:rPr>
              <a:t>int</a:t>
            </a:r>
            <a:r>
              <a:rPr lang="en-US" sz="1200" kern="1200" dirty="0">
                <a:solidFill>
                  <a:schemeClr val="tx1"/>
                </a:solidFill>
                <a:effectLst/>
                <a:latin typeface="Arial" charset="0"/>
                <a:ea typeface="+mn-ea"/>
                <a:cs typeface="+mn-cs"/>
              </a:rPr>
              <a:t>[] data; public Measurements(</a:t>
            </a:r>
            <a:r>
              <a:rPr lang="en-US" sz="1200" kern="1200" dirty="0" err="1">
                <a:solidFill>
                  <a:schemeClr val="tx1"/>
                </a:solidFill>
                <a:effectLst/>
                <a:latin typeface="Arial" charset="0"/>
                <a:ea typeface="+mn-ea"/>
                <a:cs typeface="+mn-cs"/>
              </a:rPr>
              <a:t>int</a:t>
            </a:r>
            <a:r>
              <a:rPr lang="en-US" sz="1200" kern="1200" dirty="0">
                <a:solidFill>
                  <a:schemeClr val="tx1"/>
                </a:solidFill>
                <a:effectLst/>
                <a:latin typeface="Arial" charset="0"/>
                <a:ea typeface="+mn-ea"/>
                <a:cs typeface="+mn-cs"/>
              </a:rPr>
              <a:t>[] data) { </a:t>
            </a:r>
            <a:r>
              <a:rPr lang="en-US" sz="1200" kern="1200" dirty="0" err="1">
                <a:solidFill>
                  <a:schemeClr val="tx1"/>
                </a:solidFill>
                <a:effectLst/>
                <a:latin typeface="Arial" charset="0"/>
                <a:ea typeface="+mn-ea"/>
                <a:cs typeface="+mn-cs"/>
              </a:rPr>
              <a:t>this.data</a:t>
            </a:r>
            <a:r>
              <a:rPr lang="en-US" sz="1200" kern="1200" dirty="0">
                <a:solidFill>
                  <a:schemeClr val="tx1"/>
                </a:solidFill>
                <a:effectLst/>
                <a:latin typeface="Arial" charset="0"/>
                <a:ea typeface="+mn-ea"/>
                <a:cs typeface="+mn-cs"/>
              </a:rPr>
              <a:t> = data; } public Number </a:t>
            </a:r>
            <a:r>
              <a:rPr lang="en-US" sz="1200" kern="1200" dirty="0" err="1">
                <a:solidFill>
                  <a:schemeClr val="tx1"/>
                </a:solidFill>
                <a:effectLst/>
                <a:latin typeface="Arial" charset="0"/>
                <a:ea typeface="+mn-ea"/>
                <a:cs typeface="+mn-cs"/>
              </a:rPr>
              <a:t>performCalculation</a:t>
            </a:r>
            <a:r>
              <a:rPr lang="en-US" sz="1200" kern="1200" dirty="0">
                <a:solidFill>
                  <a:schemeClr val="tx1"/>
                </a:solidFill>
                <a:effectLst/>
                <a:latin typeface="Arial" charset="0"/>
                <a:ea typeface="+mn-ea"/>
                <a:cs typeface="+mn-cs"/>
              </a:rPr>
              <a:t>(Calculation c) { return </a:t>
            </a:r>
            <a:r>
              <a:rPr lang="en-US" sz="1200" kern="1200" dirty="0" err="1">
                <a:solidFill>
                  <a:schemeClr val="tx1"/>
                </a:solidFill>
                <a:effectLst/>
                <a:latin typeface="Arial" charset="0"/>
                <a:ea typeface="+mn-ea"/>
                <a:cs typeface="+mn-cs"/>
              </a:rPr>
              <a:t>c.performCalculation</a:t>
            </a:r>
            <a:r>
              <a:rPr lang="en-US" sz="1200" kern="1200" dirty="0">
                <a:solidFill>
                  <a:schemeClr val="tx1"/>
                </a:solidFill>
                <a:effectLst/>
                <a:latin typeface="Arial" charset="0"/>
                <a:ea typeface="+mn-ea"/>
                <a:cs typeface="+mn-cs"/>
              </a:rPr>
              <a:t>(data); } }</a:t>
            </a:r>
            <a:r>
              <a:rPr lang="en-US" sz="1200" b="0" i="0" kern="1200" dirty="0">
                <a:solidFill>
                  <a:schemeClr val="tx1"/>
                </a:solidFill>
                <a:effectLst/>
                <a:latin typeface="Arial" charset="0"/>
                <a:ea typeface="+mn-ea"/>
                <a:cs typeface="+mn-cs"/>
              </a:rPr>
              <a:t>Calculation.java</a:t>
            </a:r>
          </a:p>
          <a:p>
            <a:pPr fontAlgn="base"/>
            <a:r>
              <a:rPr lang="en-US" sz="1200" kern="1200" dirty="0">
                <a:solidFill>
                  <a:schemeClr val="tx1"/>
                </a:solidFill>
                <a:effectLst/>
                <a:latin typeface="Arial" charset="0"/>
                <a:ea typeface="+mn-ea"/>
                <a:cs typeface="+mn-cs"/>
              </a:rPr>
              <a:t>public interface Calculation { Number </a:t>
            </a:r>
            <a:r>
              <a:rPr lang="en-US" sz="1200" kern="1200" dirty="0" err="1">
                <a:solidFill>
                  <a:schemeClr val="tx1"/>
                </a:solidFill>
                <a:effectLst/>
                <a:latin typeface="Arial" charset="0"/>
                <a:ea typeface="+mn-ea"/>
                <a:cs typeface="+mn-cs"/>
              </a:rPr>
              <a:t>performCalculation</a:t>
            </a:r>
            <a:r>
              <a:rPr lang="en-US" sz="1200" kern="1200" dirty="0">
                <a:solidFill>
                  <a:schemeClr val="tx1"/>
                </a:solidFill>
                <a:effectLst/>
                <a:latin typeface="Arial" charset="0"/>
                <a:ea typeface="+mn-ea"/>
                <a:cs typeface="+mn-cs"/>
              </a:rPr>
              <a:t>(int[] data); }</a:t>
            </a:r>
          </a:p>
          <a:p>
            <a:pPr fontAlgn="base"/>
            <a:endParaRPr lang="en-US" sz="1200" b="0" i="0" kern="1200" dirty="0">
              <a:solidFill>
                <a:schemeClr val="tx1"/>
              </a:solidFill>
              <a:effectLst/>
              <a:latin typeface="Arial" charset="0"/>
              <a:ea typeface="+mn-ea"/>
              <a:cs typeface="+mn-cs"/>
            </a:endParaRPr>
          </a:p>
          <a:p>
            <a:pPr fontAlgn="base"/>
            <a:r>
              <a:rPr lang="en-US" sz="1200" b="0" i="0" kern="1200" dirty="0">
                <a:solidFill>
                  <a:schemeClr val="tx1"/>
                </a:solidFill>
                <a:effectLst/>
                <a:latin typeface="Arial" charset="0"/>
                <a:ea typeface="+mn-ea"/>
                <a:cs typeface="+mn-cs"/>
              </a:rPr>
              <a:t>You can then make a calculation class for each different calculation you want to do on the data (</a:t>
            </a:r>
            <a:r>
              <a:rPr lang="en-US" sz="1200" b="0" i="0" kern="1200" dirty="0" err="1">
                <a:solidFill>
                  <a:schemeClr val="tx1"/>
                </a:solidFill>
                <a:effectLst/>
                <a:latin typeface="Arial" charset="0"/>
                <a:ea typeface="+mn-ea"/>
                <a:cs typeface="+mn-cs"/>
              </a:rPr>
              <a:t>eg</a:t>
            </a:r>
            <a:r>
              <a:rPr lang="en-US" sz="1200" b="0" i="0" kern="1200" dirty="0">
                <a:solidFill>
                  <a:schemeClr val="tx1"/>
                </a:solidFill>
                <a:effectLst/>
                <a:latin typeface="Arial" charset="0"/>
                <a:ea typeface="+mn-ea"/>
                <a:cs typeface="+mn-cs"/>
              </a:rPr>
              <a:t>: </a:t>
            </a:r>
            <a:r>
              <a:rPr lang="en-US" sz="1200" b="0" i="0" kern="1200" dirty="0" err="1">
                <a:solidFill>
                  <a:schemeClr val="tx1"/>
                </a:solidFill>
                <a:effectLst/>
                <a:latin typeface="Arial" charset="0"/>
                <a:ea typeface="+mn-ea"/>
                <a:cs typeface="+mn-cs"/>
              </a:rPr>
              <a:t>MeanCalculation</a:t>
            </a:r>
            <a:r>
              <a:rPr lang="en-US" sz="1200" b="0" i="0" kern="1200" dirty="0">
                <a:solidFill>
                  <a:schemeClr val="tx1"/>
                </a:solidFill>
                <a:effectLst/>
                <a:latin typeface="Arial" charset="0"/>
                <a:ea typeface="+mn-ea"/>
                <a:cs typeface="+mn-cs"/>
              </a:rPr>
              <a:t>, </a:t>
            </a:r>
            <a:r>
              <a:rPr lang="en-US" sz="1200" b="0" i="0" kern="1200" dirty="0" err="1">
                <a:solidFill>
                  <a:schemeClr val="tx1"/>
                </a:solidFill>
                <a:effectLst/>
                <a:latin typeface="Arial" charset="0"/>
                <a:ea typeface="+mn-ea"/>
                <a:cs typeface="+mn-cs"/>
              </a:rPr>
              <a:t>StdDevCalculation</a:t>
            </a:r>
            <a:r>
              <a:rPr lang="en-US" sz="1200" b="0" i="0" kern="1200" dirty="0">
                <a:solidFill>
                  <a:schemeClr val="tx1"/>
                </a:solidFill>
                <a:effectLst/>
                <a:latin typeface="Arial" charset="0"/>
                <a:ea typeface="+mn-ea"/>
                <a:cs typeface="+mn-cs"/>
              </a:rPr>
              <a:t>, etc.). If you want a new calculation (</a:t>
            </a:r>
            <a:r>
              <a:rPr lang="en-US" sz="1200" b="0" i="0" kern="1200" dirty="0" err="1">
                <a:solidFill>
                  <a:schemeClr val="tx1"/>
                </a:solidFill>
                <a:effectLst/>
                <a:latin typeface="Arial" charset="0"/>
                <a:ea typeface="+mn-ea"/>
                <a:cs typeface="+mn-cs"/>
              </a:rPr>
              <a:t>eg</a:t>
            </a:r>
            <a:r>
              <a:rPr lang="en-US" sz="1200" b="0" i="0" kern="1200" dirty="0">
                <a:solidFill>
                  <a:schemeClr val="tx1"/>
                </a:solidFill>
                <a:effectLst/>
                <a:latin typeface="Arial" charset="0"/>
                <a:ea typeface="+mn-ea"/>
                <a:cs typeface="+mn-cs"/>
              </a:rPr>
              <a:t>: </a:t>
            </a:r>
            <a:r>
              <a:rPr lang="en-US" sz="1200" b="0" i="0" kern="1200" dirty="0" err="1">
                <a:solidFill>
                  <a:schemeClr val="tx1"/>
                </a:solidFill>
                <a:effectLst/>
                <a:latin typeface="Arial" charset="0"/>
                <a:ea typeface="+mn-ea"/>
                <a:cs typeface="+mn-cs"/>
              </a:rPr>
              <a:t>MedianCalculation</a:t>
            </a:r>
            <a:r>
              <a:rPr lang="en-US" sz="1200" b="0" i="0" kern="1200" dirty="0">
                <a:solidFill>
                  <a:schemeClr val="tx1"/>
                </a:solidFill>
                <a:effectLst/>
                <a:latin typeface="Arial" charset="0"/>
                <a:ea typeface="+mn-ea"/>
                <a:cs typeface="+mn-cs"/>
              </a:rPr>
              <a:t>), you can make this without modifying any of the other code in this area (closed for modification, open for extension; OCP compliant). The end result looks like:</a:t>
            </a:r>
          </a:p>
          <a:p>
            <a:pPr fontAlgn="base"/>
            <a:r>
              <a:rPr lang="en-US" sz="1200" kern="1200" dirty="0">
                <a:solidFill>
                  <a:schemeClr val="tx1"/>
                </a:solidFill>
                <a:effectLst/>
                <a:latin typeface="Arial" charset="0"/>
                <a:ea typeface="+mn-ea"/>
                <a:cs typeface="+mn-cs"/>
              </a:rPr>
              <a:t>Measurements values = ... Number mean = </a:t>
            </a:r>
            <a:r>
              <a:rPr lang="en-US" sz="1200" kern="1200" dirty="0" err="1">
                <a:solidFill>
                  <a:schemeClr val="tx1"/>
                </a:solidFill>
                <a:effectLst/>
                <a:latin typeface="Arial" charset="0"/>
                <a:ea typeface="+mn-ea"/>
                <a:cs typeface="+mn-cs"/>
              </a:rPr>
              <a:t>values.performCalculation</a:t>
            </a:r>
            <a:r>
              <a:rPr lang="en-US" sz="1200" kern="1200" dirty="0">
                <a:solidFill>
                  <a:schemeClr val="tx1"/>
                </a:solidFill>
                <a:effectLst/>
                <a:latin typeface="Arial" charset="0"/>
                <a:ea typeface="+mn-ea"/>
                <a:cs typeface="+mn-cs"/>
              </a:rPr>
              <a:t>(new </a:t>
            </a:r>
            <a:r>
              <a:rPr lang="en-US" sz="1200" kern="1200" dirty="0" err="1">
                <a:solidFill>
                  <a:schemeClr val="tx1"/>
                </a:solidFill>
                <a:effectLst/>
                <a:latin typeface="Arial" charset="0"/>
                <a:ea typeface="+mn-ea"/>
                <a:cs typeface="+mn-cs"/>
              </a:rPr>
              <a:t>MeanCalculation</a:t>
            </a:r>
            <a:r>
              <a:rPr lang="en-US" sz="1200" kern="1200" dirty="0">
                <a:solidFill>
                  <a:schemeClr val="tx1"/>
                </a:solidFill>
                <a:effectLst/>
                <a:latin typeface="Arial" charset="0"/>
                <a:ea typeface="+mn-ea"/>
                <a:cs typeface="+mn-cs"/>
              </a:rPr>
              <a:t>()); Number SD = </a:t>
            </a:r>
            <a:r>
              <a:rPr lang="en-US" sz="1200" kern="1200" dirty="0" err="1">
                <a:solidFill>
                  <a:schemeClr val="tx1"/>
                </a:solidFill>
                <a:effectLst/>
                <a:latin typeface="Arial" charset="0"/>
                <a:ea typeface="+mn-ea"/>
                <a:cs typeface="+mn-cs"/>
              </a:rPr>
              <a:t>values.performCalculation</a:t>
            </a:r>
            <a:r>
              <a:rPr lang="en-US" sz="1200" kern="1200" dirty="0">
                <a:solidFill>
                  <a:schemeClr val="tx1"/>
                </a:solidFill>
                <a:effectLst/>
                <a:latin typeface="Arial" charset="0"/>
                <a:ea typeface="+mn-ea"/>
                <a:cs typeface="+mn-cs"/>
              </a:rPr>
              <a:t>(new </a:t>
            </a:r>
            <a:r>
              <a:rPr lang="en-US" sz="1200" kern="1200" dirty="0" err="1">
                <a:solidFill>
                  <a:schemeClr val="tx1"/>
                </a:solidFill>
                <a:effectLst/>
                <a:latin typeface="Arial" charset="0"/>
                <a:ea typeface="+mn-ea"/>
                <a:cs typeface="+mn-cs"/>
              </a:rPr>
              <a:t>StdDevCalculation</a:t>
            </a:r>
            <a:r>
              <a:rPr lang="en-US" sz="1200" kern="1200" dirty="0">
                <a:solidFill>
                  <a:schemeClr val="tx1"/>
                </a:solidFill>
                <a:effectLst/>
                <a:latin typeface="Arial" charset="0"/>
                <a:ea typeface="+mn-ea"/>
                <a:cs typeface="+mn-cs"/>
              </a:rPr>
              <a:t>()); // </a:t>
            </a:r>
            <a:r>
              <a:rPr lang="en-US" sz="1200" kern="1200" dirty="0" err="1">
                <a:solidFill>
                  <a:schemeClr val="tx1"/>
                </a:solidFill>
                <a:effectLst/>
                <a:latin typeface="Arial" charset="0"/>
                <a:ea typeface="+mn-ea"/>
                <a:cs typeface="+mn-cs"/>
              </a:rPr>
              <a:t>etc.</a:t>
            </a:r>
            <a:r>
              <a:rPr lang="en-US" sz="1200" b="0" i="0" kern="1200" dirty="0" err="1">
                <a:solidFill>
                  <a:schemeClr val="tx1"/>
                </a:solidFill>
                <a:effectLst/>
                <a:latin typeface="Arial" charset="0"/>
                <a:ea typeface="+mn-ea"/>
                <a:cs typeface="+mn-cs"/>
              </a:rPr>
              <a:t>I'm</a:t>
            </a:r>
            <a:r>
              <a:rPr lang="en-US" sz="1200" b="0" i="0" kern="1200" dirty="0">
                <a:solidFill>
                  <a:schemeClr val="tx1"/>
                </a:solidFill>
                <a:effectLst/>
                <a:latin typeface="Arial" charset="0"/>
                <a:ea typeface="+mn-ea"/>
                <a:cs typeface="+mn-cs"/>
              </a:rPr>
              <a:t> not saying this is the best approach (or best implementation of the approach even) for your specific case; you need to answer that for yourself. But I hope this answer provides a decent external perspective on the matter.</a:t>
            </a:r>
          </a:p>
          <a:p>
            <a:endParaRPr lang="en-US" dirty="0"/>
          </a:p>
        </p:txBody>
      </p:sp>
      <p:sp>
        <p:nvSpPr>
          <p:cNvPr id="4" name="Footer Placeholder 3"/>
          <p:cNvSpPr>
            <a:spLocks noGrp="1"/>
          </p:cNvSpPr>
          <p:nvPr>
            <p:ph type="ftr" sz="quarter" idx="10"/>
          </p:nvPr>
        </p:nvSpPr>
        <p:spPr/>
        <p:txBody>
          <a:bodyPr/>
          <a:lstStyle/>
          <a:p>
            <a:pPr>
              <a:defRPr/>
            </a:pPr>
            <a:r>
              <a:rPr lang="en-US"/>
              <a:t>Software Design</a:t>
            </a:r>
          </a:p>
        </p:txBody>
      </p:sp>
      <p:sp>
        <p:nvSpPr>
          <p:cNvPr id="5" name="Slide Number Placeholder 4"/>
          <p:cNvSpPr>
            <a:spLocks noGrp="1"/>
          </p:cNvSpPr>
          <p:nvPr>
            <p:ph type="sldNum" sz="quarter" idx="11"/>
          </p:nvPr>
        </p:nvSpPr>
        <p:spPr/>
        <p:txBody>
          <a:bodyPr/>
          <a:lstStyle/>
          <a:p>
            <a:pPr>
              <a:defRPr/>
            </a:pPr>
            <a:fld id="{A7E88535-4BEA-4EE8-AB4A-C9FA970A9824}" type="slidenum">
              <a:rPr lang="en-US" smtClean="0"/>
              <a:pPr>
                <a:defRPr/>
              </a:pPr>
              <a:t>39</a:t>
            </a:fld>
            <a:endParaRPr lang="en-US"/>
          </a:p>
        </p:txBody>
      </p:sp>
    </p:spTree>
    <p:extLst>
      <p:ext uri="{BB962C8B-B14F-4D97-AF65-F5344CB8AC3E}">
        <p14:creationId xmlns:p14="http://schemas.microsoft.com/office/powerpoint/2010/main" val="29397232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https://www.geeksforgeeks.org/inheritance-in-java/</a:t>
            </a:r>
          </a:p>
        </p:txBody>
      </p:sp>
      <p:sp>
        <p:nvSpPr>
          <p:cNvPr id="4" name="Footer Placeholder 3"/>
          <p:cNvSpPr>
            <a:spLocks noGrp="1"/>
          </p:cNvSpPr>
          <p:nvPr>
            <p:ph type="ftr" sz="quarter" idx="10"/>
          </p:nvPr>
        </p:nvSpPr>
        <p:spPr/>
        <p:txBody>
          <a:bodyPr/>
          <a:lstStyle/>
          <a:p>
            <a:pPr>
              <a:defRPr/>
            </a:pPr>
            <a:r>
              <a:rPr lang="en-US"/>
              <a:t>Software Design</a:t>
            </a:r>
          </a:p>
        </p:txBody>
      </p:sp>
      <p:sp>
        <p:nvSpPr>
          <p:cNvPr id="5" name="Slide Number Placeholder 4"/>
          <p:cNvSpPr>
            <a:spLocks noGrp="1"/>
          </p:cNvSpPr>
          <p:nvPr>
            <p:ph type="sldNum" sz="quarter" idx="11"/>
          </p:nvPr>
        </p:nvSpPr>
        <p:spPr/>
        <p:txBody>
          <a:bodyPr/>
          <a:lstStyle/>
          <a:p>
            <a:pPr>
              <a:defRPr/>
            </a:pPr>
            <a:fld id="{A7E88535-4BEA-4EE8-AB4A-C9FA970A9824}" type="slidenum">
              <a:rPr lang="en-US" smtClean="0"/>
              <a:pPr>
                <a:defRPr/>
              </a:pPr>
              <a:t>41</a:t>
            </a:fld>
            <a:endParaRPr lang="en-US"/>
          </a:p>
        </p:txBody>
      </p:sp>
    </p:spTree>
    <p:extLst>
      <p:ext uri="{BB962C8B-B14F-4D97-AF65-F5344CB8AC3E}">
        <p14:creationId xmlns:p14="http://schemas.microsoft.com/office/powerpoint/2010/main" val="12893144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https://www.geeksforgeeks.org/inheritance-in-java/</a:t>
            </a:r>
          </a:p>
        </p:txBody>
      </p:sp>
      <p:sp>
        <p:nvSpPr>
          <p:cNvPr id="4" name="Footer Placeholder 3"/>
          <p:cNvSpPr>
            <a:spLocks noGrp="1"/>
          </p:cNvSpPr>
          <p:nvPr>
            <p:ph type="ftr" sz="quarter" idx="10"/>
          </p:nvPr>
        </p:nvSpPr>
        <p:spPr/>
        <p:txBody>
          <a:bodyPr/>
          <a:lstStyle/>
          <a:p>
            <a:pPr>
              <a:defRPr/>
            </a:pPr>
            <a:r>
              <a:rPr lang="en-US"/>
              <a:t>Software Design</a:t>
            </a:r>
          </a:p>
        </p:txBody>
      </p:sp>
      <p:sp>
        <p:nvSpPr>
          <p:cNvPr id="5" name="Slide Number Placeholder 4"/>
          <p:cNvSpPr>
            <a:spLocks noGrp="1"/>
          </p:cNvSpPr>
          <p:nvPr>
            <p:ph type="sldNum" sz="quarter" idx="11"/>
          </p:nvPr>
        </p:nvSpPr>
        <p:spPr/>
        <p:txBody>
          <a:bodyPr/>
          <a:lstStyle/>
          <a:p>
            <a:pPr>
              <a:defRPr/>
            </a:pPr>
            <a:fld id="{A7E88535-4BEA-4EE8-AB4A-C9FA970A9824}" type="slidenum">
              <a:rPr lang="en-US" smtClean="0"/>
              <a:pPr>
                <a:defRPr/>
              </a:pPr>
              <a:t>42</a:t>
            </a:fld>
            <a:endParaRPr lang="en-US"/>
          </a:p>
        </p:txBody>
      </p:sp>
    </p:spTree>
    <p:extLst>
      <p:ext uri="{BB962C8B-B14F-4D97-AF65-F5344CB8AC3E}">
        <p14:creationId xmlns:p14="http://schemas.microsoft.com/office/powerpoint/2010/main" val="26812202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a:defRPr/>
            </a:pPr>
            <a:r>
              <a:rPr lang="en-US"/>
              <a:t>Software Design</a:t>
            </a:r>
          </a:p>
        </p:txBody>
      </p:sp>
      <p:sp>
        <p:nvSpPr>
          <p:cNvPr id="5" name="Slide Number Placeholder 4"/>
          <p:cNvSpPr>
            <a:spLocks noGrp="1"/>
          </p:cNvSpPr>
          <p:nvPr>
            <p:ph type="sldNum" sz="quarter" idx="11"/>
          </p:nvPr>
        </p:nvSpPr>
        <p:spPr/>
        <p:txBody>
          <a:bodyPr/>
          <a:lstStyle/>
          <a:p>
            <a:pPr>
              <a:defRPr/>
            </a:pPr>
            <a:fld id="{A7E88535-4BEA-4EE8-AB4A-C9FA970A9824}" type="slidenum">
              <a:rPr lang="en-US" smtClean="0"/>
              <a:pPr>
                <a:defRPr/>
              </a:pPr>
              <a:t>48</a:t>
            </a:fld>
            <a:endParaRPr lang="en-US"/>
          </a:p>
        </p:txBody>
      </p:sp>
    </p:spTree>
    <p:extLst>
      <p:ext uri="{BB962C8B-B14F-4D97-AF65-F5344CB8AC3E}">
        <p14:creationId xmlns:p14="http://schemas.microsoft.com/office/powerpoint/2010/main" val="10353118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Many possible metrics</a:t>
            </a:r>
          </a:p>
          <a:p>
            <a:pPr marL="171450" indent="-171450">
              <a:buFontTx/>
              <a:buChar char="-"/>
            </a:pPr>
            <a:r>
              <a:rPr lang="en-US" dirty="0"/>
              <a:t>Inefficient code in general</a:t>
            </a:r>
          </a:p>
          <a:p>
            <a:pPr marL="171450" indent="-171450">
              <a:buFontTx/>
              <a:buChar char="-"/>
            </a:pPr>
            <a:r>
              <a:rPr lang="en-US" dirty="0"/>
              <a:t>Code when input parameters in outliner range will result in performance bloat</a:t>
            </a:r>
          </a:p>
          <a:p>
            <a:pPr marL="171450" indent="-171450">
              <a:buFontTx/>
              <a:buChar char="-"/>
            </a:pPr>
            <a:r>
              <a:rPr lang="en-US" dirty="0"/>
              <a:t>Risky code, difficult to make modification</a:t>
            </a:r>
          </a:p>
          <a:p>
            <a:pPr marL="171450" indent="-171450">
              <a:buFontTx/>
              <a:buChar char="-"/>
            </a:pPr>
            <a:r>
              <a:rPr lang="en-US" dirty="0"/>
              <a:t>Violation of design principles</a:t>
            </a:r>
            <a:endParaRPr lang="en-HK" dirty="0"/>
          </a:p>
        </p:txBody>
      </p:sp>
      <p:sp>
        <p:nvSpPr>
          <p:cNvPr id="4" name="Footer Placeholder 3"/>
          <p:cNvSpPr>
            <a:spLocks noGrp="1"/>
          </p:cNvSpPr>
          <p:nvPr>
            <p:ph type="ftr" sz="quarter" idx="4"/>
          </p:nvPr>
        </p:nvSpPr>
        <p:spPr/>
        <p:txBody>
          <a:bodyPr/>
          <a:lstStyle/>
          <a:p>
            <a:pPr>
              <a:defRPr/>
            </a:pPr>
            <a:r>
              <a:rPr lang="en-US"/>
              <a:t>Software Design</a:t>
            </a:r>
          </a:p>
        </p:txBody>
      </p:sp>
      <p:sp>
        <p:nvSpPr>
          <p:cNvPr id="5" name="Slide Number Placeholder 4"/>
          <p:cNvSpPr>
            <a:spLocks noGrp="1"/>
          </p:cNvSpPr>
          <p:nvPr>
            <p:ph type="sldNum" sz="quarter" idx="5"/>
          </p:nvPr>
        </p:nvSpPr>
        <p:spPr/>
        <p:txBody>
          <a:bodyPr/>
          <a:lstStyle/>
          <a:p>
            <a:pPr>
              <a:defRPr/>
            </a:pPr>
            <a:fld id="{A7E88535-4BEA-4EE8-AB4A-C9FA970A9824}" type="slidenum">
              <a:rPr lang="en-US" smtClean="0"/>
              <a:pPr>
                <a:defRPr/>
              </a:pPr>
              <a:t>50</a:t>
            </a:fld>
            <a:endParaRPr lang="en-US"/>
          </a:p>
        </p:txBody>
      </p:sp>
    </p:spTree>
    <p:extLst>
      <p:ext uri="{BB962C8B-B14F-4D97-AF65-F5344CB8AC3E}">
        <p14:creationId xmlns:p14="http://schemas.microsoft.com/office/powerpoint/2010/main" val="7364230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a:defRPr/>
            </a:pPr>
            <a:r>
              <a:rPr lang="en-US"/>
              <a:t>Software Design</a:t>
            </a:r>
          </a:p>
        </p:txBody>
      </p:sp>
      <p:sp>
        <p:nvSpPr>
          <p:cNvPr id="5" name="Slide Number Placeholder 4"/>
          <p:cNvSpPr>
            <a:spLocks noGrp="1"/>
          </p:cNvSpPr>
          <p:nvPr>
            <p:ph type="sldNum" sz="quarter" idx="11"/>
          </p:nvPr>
        </p:nvSpPr>
        <p:spPr/>
        <p:txBody>
          <a:bodyPr/>
          <a:lstStyle/>
          <a:p>
            <a:pPr>
              <a:defRPr/>
            </a:pPr>
            <a:fld id="{A7E88535-4BEA-4EE8-AB4A-C9FA970A9824}" type="slidenum">
              <a:rPr lang="en-US" smtClean="0"/>
              <a:pPr>
                <a:defRPr/>
              </a:pPr>
              <a:t>53</a:t>
            </a:fld>
            <a:endParaRPr lang="en-US"/>
          </a:p>
        </p:txBody>
      </p:sp>
    </p:spTree>
    <p:extLst>
      <p:ext uri="{BB962C8B-B14F-4D97-AF65-F5344CB8AC3E}">
        <p14:creationId xmlns:p14="http://schemas.microsoft.com/office/powerpoint/2010/main" val="25596068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Problem due to small window of tasks when working on coding a task:</a:t>
            </a:r>
          </a:p>
          <a:p>
            <a:pPr marL="228600" indent="-228600">
              <a:buAutoNum type="arabicPeriod"/>
            </a:pPr>
            <a:r>
              <a:rPr lang="en-US" dirty="0"/>
              <a:t>Too narrowed view =&gt; over-simplistic design (quick, not general enough =&gt; more iterations, difficult to maintain or course other tasks difficult to code =&gt; impact analysis)</a:t>
            </a:r>
          </a:p>
          <a:p>
            <a:pPr marL="228600" indent="-228600">
              <a:buAutoNum type="arabicPeriod"/>
            </a:pPr>
            <a:r>
              <a:rPr lang="en-US" dirty="0"/>
              <a:t>Too generalized =&gt; extra unnecessary efforts spent but not rewarded</a:t>
            </a:r>
            <a:endParaRPr lang="en-HK" dirty="0"/>
          </a:p>
        </p:txBody>
      </p:sp>
      <p:sp>
        <p:nvSpPr>
          <p:cNvPr id="4" name="Footer Placeholder 3"/>
          <p:cNvSpPr>
            <a:spLocks noGrp="1"/>
          </p:cNvSpPr>
          <p:nvPr>
            <p:ph type="ftr" sz="quarter" idx="4"/>
          </p:nvPr>
        </p:nvSpPr>
        <p:spPr/>
        <p:txBody>
          <a:bodyPr/>
          <a:lstStyle/>
          <a:p>
            <a:pPr>
              <a:defRPr/>
            </a:pPr>
            <a:r>
              <a:rPr lang="en-US"/>
              <a:t>Software Design</a:t>
            </a:r>
          </a:p>
        </p:txBody>
      </p:sp>
      <p:sp>
        <p:nvSpPr>
          <p:cNvPr id="5" name="Slide Number Placeholder 4"/>
          <p:cNvSpPr>
            <a:spLocks noGrp="1"/>
          </p:cNvSpPr>
          <p:nvPr>
            <p:ph type="sldNum" sz="quarter" idx="5"/>
          </p:nvPr>
        </p:nvSpPr>
        <p:spPr/>
        <p:txBody>
          <a:bodyPr/>
          <a:lstStyle/>
          <a:p>
            <a:pPr>
              <a:defRPr/>
            </a:pPr>
            <a:fld id="{A7E88535-4BEA-4EE8-AB4A-C9FA970A9824}" type="slidenum">
              <a:rPr lang="en-US" smtClean="0"/>
              <a:pPr>
                <a:defRPr/>
              </a:pPr>
              <a:t>2</a:t>
            </a:fld>
            <a:endParaRPr lang="en-US"/>
          </a:p>
        </p:txBody>
      </p:sp>
    </p:spTree>
    <p:extLst>
      <p:ext uri="{BB962C8B-B14F-4D97-AF65-F5344CB8AC3E}">
        <p14:creationId xmlns:p14="http://schemas.microsoft.com/office/powerpoint/2010/main" val="231643745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rial" charset="0"/>
                <a:ea typeface="+mn-ea"/>
                <a:cs typeface="+mn-cs"/>
              </a:rPr>
              <a:t>The </a:t>
            </a:r>
            <a:r>
              <a:rPr lang="en-US" sz="1200" b="1" i="0" kern="1200" dirty="0">
                <a:solidFill>
                  <a:schemeClr val="tx1"/>
                </a:solidFill>
                <a:effectLst/>
                <a:latin typeface="Arial" charset="0"/>
                <a:ea typeface="+mn-ea"/>
                <a:cs typeface="+mn-cs"/>
              </a:rPr>
              <a:t>Blob</a:t>
            </a:r>
            <a:r>
              <a:rPr lang="en-US" sz="1200" b="0" i="0" kern="1200" dirty="0">
                <a:solidFill>
                  <a:schemeClr val="tx1"/>
                </a:solidFill>
                <a:effectLst/>
                <a:latin typeface="Arial" charset="0"/>
                <a:ea typeface="+mn-ea"/>
                <a:cs typeface="+mn-cs"/>
              </a:rPr>
              <a:t> is also frequently a result of iterative development where proof-of-concept </a:t>
            </a:r>
            <a:r>
              <a:rPr lang="en-US" sz="1200" b="1" i="0" kern="1200" dirty="0">
                <a:solidFill>
                  <a:schemeClr val="tx1"/>
                </a:solidFill>
                <a:effectLst/>
                <a:latin typeface="Arial" charset="0"/>
                <a:ea typeface="+mn-ea"/>
                <a:cs typeface="+mn-cs"/>
              </a:rPr>
              <a:t>code</a:t>
            </a:r>
            <a:r>
              <a:rPr lang="en-US" sz="1200" b="0" i="0" kern="1200" dirty="0">
                <a:solidFill>
                  <a:schemeClr val="tx1"/>
                </a:solidFill>
                <a:effectLst/>
                <a:latin typeface="Arial" charset="0"/>
                <a:ea typeface="+mn-ea"/>
                <a:cs typeface="+mn-cs"/>
              </a:rPr>
              <a:t> evolves over time into a prototype, and eventually, a production system</a:t>
            </a:r>
            <a:endParaRPr lang="en-HK" dirty="0"/>
          </a:p>
        </p:txBody>
      </p:sp>
      <p:sp>
        <p:nvSpPr>
          <p:cNvPr id="4" name="Footer Placeholder 3"/>
          <p:cNvSpPr>
            <a:spLocks noGrp="1"/>
          </p:cNvSpPr>
          <p:nvPr>
            <p:ph type="ftr" sz="quarter" idx="10"/>
          </p:nvPr>
        </p:nvSpPr>
        <p:spPr/>
        <p:txBody>
          <a:bodyPr/>
          <a:lstStyle/>
          <a:p>
            <a:pPr>
              <a:defRPr/>
            </a:pPr>
            <a:r>
              <a:rPr lang="en-US"/>
              <a:t>Software Design</a:t>
            </a:r>
          </a:p>
        </p:txBody>
      </p:sp>
      <p:sp>
        <p:nvSpPr>
          <p:cNvPr id="5" name="Slide Number Placeholder 4"/>
          <p:cNvSpPr>
            <a:spLocks noGrp="1"/>
          </p:cNvSpPr>
          <p:nvPr>
            <p:ph type="sldNum" sz="quarter" idx="11"/>
          </p:nvPr>
        </p:nvSpPr>
        <p:spPr/>
        <p:txBody>
          <a:bodyPr/>
          <a:lstStyle/>
          <a:p>
            <a:pPr>
              <a:defRPr/>
            </a:pPr>
            <a:fld id="{A7E88535-4BEA-4EE8-AB4A-C9FA970A9824}" type="slidenum">
              <a:rPr lang="en-US" smtClean="0"/>
              <a:pPr>
                <a:defRPr/>
              </a:pPr>
              <a:t>56</a:t>
            </a:fld>
            <a:endParaRPr lang="en-US"/>
          </a:p>
        </p:txBody>
      </p:sp>
    </p:spTree>
    <p:extLst>
      <p:ext uri="{BB962C8B-B14F-4D97-AF65-F5344CB8AC3E}">
        <p14:creationId xmlns:p14="http://schemas.microsoft.com/office/powerpoint/2010/main" val="34876509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HK" altLang="zh-CN" dirty="0"/>
              <a:t>// example</a:t>
            </a:r>
          </a:p>
          <a:p>
            <a:r>
              <a:rPr lang="en-HK" altLang="zh-CN" dirty="0"/>
              <a:t>class </a:t>
            </a:r>
            <a:r>
              <a:rPr lang="en-HK" altLang="zh-CN" dirty="0" err="1"/>
              <a:t>Good_Stack</a:t>
            </a:r>
            <a:r>
              <a:rPr lang="en-HK" altLang="zh-CN" dirty="0"/>
              <a:t> {</a:t>
            </a:r>
          </a:p>
          <a:p>
            <a:r>
              <a:rPr lang="en-HK" altLang="zh-CN" dirty="0"/>
              <a:t>    private </a:t>
            </a:r>
            <a:r>
              <a:rPr lang="en-HK" altLang="zh-CN" dirty="0" err="1"/>
              <a:t>int</a:t>
            </a:r>
            <a:r>
              <a:rPr lang="en-HK" altLang="zh-CN" dirty="0"/>
              <a:t>[] s = new </a:t>
            </a:r>
            <a:r>
              <a:rPr lang="en-HK" altLang="zh-CN" dirty="0" err="1"/>
              <a:t>int</a:t>
            </a:r>
            <a:r>
              <a:rPr lang="en-HK" altLang="zh-CN" dirty="0"/>
              <a:t>[16];</a:t>
            </a:r>
          </a:p>
          <a:p>
            <a:r>
              <a:rPr lang="en-HK" altLang="zh-CN" dirty="0"/>
              <a:t>    private </a:t>
            </a:r>
            <a:r>
              <a:rPr lang="en-HK" altLang="zh-CN" dirty="0" err="1"/>
              <a:t>int</a:t>
            </a:r>
            <a:r>
              <a:rPr lang="en-HK" altLang="zh-CN" dirty="0"/>
              <a:t> size = 0;</a:t>
            </a:r>
          </a:p>
          <a:p>
            <a:r>
              <a:rPr lang="en-HK" altLang="zh-CN" dirty="0"/>
              <a:t>    </a:t>
            </a:r>
          </a:p>
          <a:p>
            <a:r>
              <a:rPr lang="en-HK" altLang="zh-CN" dirty="0"/>
              <a:t>    </a:t>
            </a:r>
            <a:r>
              <a:rPr lang="en-HK" altLang="zh-CN" dirty="0" err="1"/>
              <a:t>Good_Stack</a:t>
            </a:r>
            <a:r>
              <a:rPr lang="en-HK" altLang="zh-CN" dirty="0"/>
              <a:t>() {</a:t>
            </a:r>
          </a:p>
          <a:p>
            <a:r>
              <a:rPr lang="en-HK" altLang="zh-CN" dirty="0"/>
              <a:t>        // some statements.</a:t>
            </a:r>
          </a:p>
          <a:p>
            <a:r>
              <a:rPr lang="en-HK" altLang="zh-CN" dirty="0"/>
              <a:t>    }</a:t>
            </a:r>
          </a:p>
          <a:p>
            <a:r>
              <a:rPr lang="en-HK" altLang="zh-CN" dirty="0"/>
              <a:t>    </a:t>
            </a:r>
          </a:p>
          <a:p>
            <a:r>
              <a:rPr lang="en-HK" altLang="zh-CN" dirty="0"/>
              <a:t>    public </a:t>
            </a:r>
            <a:r>
              <a:rPr lang="en-HK" altLang="zh-CN" dirty="0" err="1"/>
              <a:t>boolean</a:t>
            </a:r>
            <a:r>
              <a:rPr lang="en-HK" altLang="zh-CN" dirty="0"/>
              <a:t> </a:t>
            </a:r>
            <a:r>
              <a:rPr lang="en-HK" altLang="zh-CN" dirty="0" err="1"/>
              <a:t>isEmpty</a:t>
            </a:r>
            <a:r>
              <a:rPr lang="en-HK" altLang="zh-CN" dirty="0"/>
              <a:t>() {</a:t>
            </a:r>
          </a:p>
          <a:p>
            <a:r>
              <a:rPr lang="en-HK" altLang="zh-CN" dirty="0"/>
              <a:t>        return size==0;</a:t>
            </a:r>
          </a:p>
          <a:p>
            <a:r>
              <a:rPr lang="en-HK" altLang="zh-CN" dirty="0"/>
              <a:t>    }</a:t>
            </a:r>
          </a:p>
          <a:p>
            <a:r>
              <a:rPr lang="en-HK" altLang="zh-CN" dirty="0"/>
              <a:t>    </a:t>
            </a:r>
          </a:p>
          <a:p>
            <a:r>
              <a:rPr lang="en-HK" altLang="zh-CN" dirty="0"/>
              <a:t>    public </a:t>
            </a:r>
            <a:r>
              <a:rPr lang="en-HK" altLang="zh-CN" dirty="0" err="1"/>
              <a:t>int</a:t>
            </a:r>
            <a:r>
              <a:rPr lang="en-HK" altLang="zh-CN" dirty="0"/>
              <a:t> length() {</a:t>
            </a:r>
          </a:p>
          <a:p>
            <a:r>
              <a:rPr lang="en-HK" altLang="zh-CN" dirty="0"/>
              <a:t>        return size;</a:t>
            </a:r>
          </a:p>
          <a:p>
            <a:r>
              <a:rPr lang="en-HK" altLang="zh-CN" dirty="0"/>
              <a:t>    }</a:t>
            </a:r>
          </a:p>
          <a:p>
            <a:r>
              <a:rPr lang="en-HK" altLang="zh-CN" dirty="0"/>
              <a:t>    </a:t>
            </a:r>
          </a:p>
          <a:p>
            <a:r>
              <a:rPr lang="en-HK" altLang="zh-CN" dirty="0"/>
              <a:t>    public void push(</a:t>
            </a:r>
            <a:r>
              <a:rPr lang="en-HK" altLang="zh-CN" dirty="0" err="1"/>
              <a:t>int</a:t>
            </a:r>
            <a:r>
              <a:rPr lang="en-HK" altLang="zh-CN" dirty="0"/>
              <a:t> x) {</a:t>
            </a:r>
          </a:p>
          <a:p>
            <a:r>
              <a:rPr lang="en-HK" altLang="zh-CN" dirty="0"/>
              <a:t>        s[size] = x;</a:t>
            </a:r>
          </a:p>
          <a:p>
            <a:r>
              <a:rPr lang="en-HK" altLang="zh-CN" dirty="0"/>
              <a:t>        size++;</a:t>
            </a:r>
          </a:p>
          <a:p>
            <a:r>
              <a:rPr lang="en-HK" altLang="zh-CN" dirty="0"/>
              <a:t>    }</a:t>
            </a:r>
          </a:p>
          <a:p>
            <a:r>
              <a:rPr lang="en-HK" altLang="zh-CN" dirty="0"/>
              <a:t>    </a:t>
            </a:r>
          </a:p>
          <a:p>
            <a:r>
              <a:rPr lang="en-HK" altLang="zh-CN" dirty="0"/>
              <a:t>    public </a:t>
            </a:r>
            <a:r>
              <a:rPr lang="en-HK" altLang="zh-CN" dirty="0" err="1"/>
              <a:t>int</a:t>
            </a:r>
            <a:r>
              <a:rPr lang="en-HK" altLang="zh-CN" dirty="0"/>
              <a:t> pop() {</a:t>
            </a:r>
          </a:p>
          <a:p>
            <a:r>
              <a:rPr lang="en-HK" altLang="zh-CN" dirty="0"/>
              <a:t>        </a:t>
            </a:r>
            <a:r>
              <a:rPr lang="en-HK" altLang="zh-CN" dirty="0" err="1"/>
              <a:t>int</a:t>
            </a:r>
            <a:r>
              <a:rPr lang="en-HK" altLang="zh-CN" dirty="0"/>
              <a:t> ret = s[size];</a:t>
            </a:r>
          </a:p>
          <a:p>
            <a:r>
              <a:rPr lang="en-HK" altLang="zh-CN" dirty="0"/>
              <a:t>        size--;</a:t>
            </a:r>
          </a:p>
          <a:p>
            <a:r>
              <a:rPr lang="en-HK" altLang="zh-CN" dirty="0"/>
              <a:t>        return ret;</a:t>
            </a:r>
          </a:p>
          <a:p>
            <a:r>
              <a:rPr lang="en-HK" altLang="zh-CN" dirty="0"/>
              <a:t>    }</a:t>
            </a:r>
          </a:p>
          <a:p>
            <a:r>
              <a:rPr lang="en-HK" altLang="zh-CN" dirty="0"/>
              <a:t>    </a:t>
            </a:r>
          </a:p>
          <a:p>
            <a:r>
              <a:rPr lang="en-HK" altLang="zh-CN" dirty="0"/>
              <a:t>    public void print() {</a:t>
            </a:r>
          </a:p>
          <a:p>
            <a:r>
              <a:rPr lang="en-HK" altLang="zh-CN" dirty="0"/>
              <a:t>        for (</a:t>
            </a:r>
            <a:r>
              <a:rPr lang="en-HK" altLang="zh-CN" dirty="0" err="1"/>
              <a:t>int</a:t>
            </a:r>
            <a:r>
              <a:rPr lang="en-HK" altLang="zh-CN" dirty="0"/>
              <a:t> </a:t>
            </a:r>
            <a:r>
              <a:rPr lang="en-HK" altLang="zh-CN" dirty="0" err="1"/>
              <a:t>i</a:t>
            </a:r>
            <a:r>
              <a:rPr lang="en-HK" altLang="zh-CN" dirty="0"/>
              <a:t>=0;i&lt;</a:t>
            </a:r>
            <a:r>
              <a:rPr lang="en-HK" altLang="zh-CN" dirty="0" err="1"/>
              <a:t>size;i</a:t>
            </a:r>
            <a:r>
              <a:rPr lang="en-HK" altLang="zh-CN" dirty="0"/>
              <a:t>++) {</a:t>
            </a:r>
          </a:p>
          <a:p>
            <a:r>
              <a:rPr lang="en-HK" altLang="zh-CN" dirty="0"/>
              <a:t>            </a:t>
            </a:r>
            <a:r>
              <a:rPr lang="en-HK" altLang="zh-CN" dirty="0" err="1"/>
              <a:t>System.out.print</a:t>
            </a:r>
            <a:r>
              <a:rPr lang="en-HK" altLang="zh-CN" dirty="0"/>
              <a:t>(s[</a:t>
            </a:r>
            <a:r>
              <a:rPr lang="en-HK" altLang="zh-CN" dirty="0" err="1"/>
              <a:t>i</a:t>
            </a:r>
            <a:r>
              <a:rPr lang="en-HK" altLang="zh-CN" dirty="0"/>
              <a:t>] + "");</a:t>
            </a:r>
          </a:p>
          <a:p>
            <a:r>
              <a:rPr lang="en-HK" altLang="zh-CN" dirty="0"/>
              <a:t>        }</a:t>
            </a:r>
          </a:p>
          <a:p>
            <a:r>
              <a:rPr lang="en-HK" altLang="zh-CN" dirty="0"/>
              <a:t>        </a:t>
            </a:r>
            <a:r>
              <a:rPr lang="en-HK" altLang="zh-CN" dirty="0" err="1"/>
              <a:t>System.out.println</a:t>
            </a:r>
            <a:r>
              <a:rPr lang="en-HK" altLang="zh-CN" dirty="0"/>
              <a:t>();</a:t>
            </a:r>
          </a:p>
          <a:p>
            <a:r>
              <a:rPr lang="en-HK" altLang="zh-CN" dirty="0"/>
              <a:t>    }</a:t>
            </a:r>
          </a:p>
          <a:p>
            <a:r>
              <a:rPr lang="en-HK" altLang="zh-CN" dirty="0"/>
              <a:t>}</a:t>
            </a:r>
          </a:p>
          <a:p>
            <a:endParaRPr lang="en-HK" altLang="zh-CN" dirty="0"/>
          </a:p>
          <a:p>
            <a:r>
              <a:rPr lang="en-HK" altLang="zh-CN" dirty="0"/>
              <a:t>class </a:t>
            </a:r>
            <a:r>
              <a:rPr lang="en-HK" altLang="zh-CN" dirty="0" err="1"/>
              <a:t>Bad_Stack</a:t>
            </a:r>
            <a:r>
              <a:rPr lang="en-HK" altLang="zh-CN" dirty="0"/>
              <a:t> {</a:t>
            </a:r>
          </a:p>
          <a:p>
            <a:r>
              <a:rPr lang="en-HK" altLang="zh-CN" dirty="0"/>
              <a:t>    private </a:t>
            </a:r>
            <a:r>
              <a:rPr lang="en-HK" altLang="zh-CN" dirty="0" err="1"/>
              <a:t>int</a:t>
            </a:r>
            <a:r>
              <a:rPr lang="en-HK" altLang="zh-CN" dirty="0"/>
              <a:t>[] s = new </a:t>
            </a:r>
            <a:r>
              <a:rPr lang="en-HK" altLang="zh-CN" dirty="0" err="1"/>
              <a:t>int</a:t>
            </a:r>
            <a:r>
              <a:rPr lang="en-HK" altLang="zh-CN" dirty="0"/>
              <a:t>[16];</a:t>
            </a:r>
          </a:p>
          <a:p>
            <a:r>
              <a:rPr lang="en-HK" altLang="zh-CN" dirty="0"/>
              <a:t>    private </a:t>
            </a:r>
            <a:r>
              <a:rPr lang="en-HK" altLang="zh-CN" dirty="0" err="1"/>
              <a:t>int</a:t>
            </a:r>
            <a:r>
              <a:rPr lang="en-HK" altLang="zh-CN" dirty="0"/>
              <a:t> size = 0;</a:t>
            </a:r>
          </a:p>
          <a:p>
            <a:r>
              <a:rPr lang="en-HK" altLang="zh-CN" dirty="0"/>
              <a:t>    </a:t>
            </a:r>
          </a:p>
          <a:p>
            <a:r>
              <a:rPr lang="en-HK" altLang="zh-CN" dirty="0"/>
              <a:t>    </a:t>
            </a:r>
            <a:r>
              <a:rPr lang="en-HK" altLang="zh-CN" dirty="0" err="1"/>
              <a:t>Bad_Stack</a:t>
            </a:r>
            <a:r>
              <a:rPr lang="en-HK" altLang="zh-CN" dirty="0"/>
              <a:t>() {</a:t>
            </a:r>
          </a:p>
          <a:p>
            <a:r>
              <a:rPr lang="en-HK" altLang="zh-CN" dirty="0"/>
              <a:t>        // some statements.</a:t>
            </a:r>
          </a:p>
          <a:p>
            <a:r>
              <a:rPr lang="en-HK" altLang="zh-CN" dirty="0"/>
              <a:t>    }</a:t>
            </a:r>
          </a:p>
          <a:p>
            <a:r>
              <a:rPr lang="en-HK" altLang="zh-CN" dirty="0"/>
              <a:t>    </a:t>
            </a:r>
          </a:p>
          <a:p>
            <a:r>
              <a:rPr lang="en-HK" altLang="zh-CN" dirty="0"/>
              <a:t>    public </a:t>
            </a:r>
            <a:r>
              <a:rPr lang="en-HK" altLang="zh-CN" dirty="0" err="1"/>
              <a:t>boolean</a:t>
            </a:r>
            <a:r>
              <a:rPr lang="en-HK" altLang="zh-CN" dirty="0"/>
              <a:t> </a:t>
            </a:r>
            <a:r>
              <a:rPr lang="en-HK" altLang="zh-CN" dirty="0" err="1"/>
              <a:t>isEqual</a:t>
            </a:r>
            <a:r>
              <a:rPr lang="en-HK" altLang="zh-CN" dirty="0"/>
              <a:t>(</a:t>
            </a:r>
            <a:r>
              <a:rPr lang="en-HK" altLang="zh-CN" dirty="0" err="1"/>
              <a:t>int</a:t>
            </a:r>
            <a:r>
              <a:rPr lang="en-HK" altLang="zh-CN" dirty="0"/>
              <a:t>[] x) {</a:t>
            </a:r>
          </a:p>
          <a:p>
            <a:r>
              <a:rPr lang="en-HK" altLang="zh-CN" dirty="0"/>
              <a:t>        return s==x;</a:t>
            </a:r>
          </a:p>
          <a:p>
            <a:r>
              <a:rPr lang="en-HK" altLang="zh-CN" dirty="0"/>
              <a:t>    }</a:t>
            </a:r>
          </a:p>
          <a:p>
            <a:r>
              <a:rPr lang="en-HK" altLang="zh-CN" dirty="0"/>
              <a:t>    </a:t>
            </a:r>
          </a:p>
          <a:p>
            <a:r>
              <a:rPr lang="en-HK" altLang="zh-CN" dirty="0"/>
              <a:t>    public </a:t>
            </a:r>
            <a:r>
              <a:rPr lang="en-HK" altLang="zh-CN" dirty="0" err="1"/>
              <a:t>int</a:t>
            </a:r>
            <a:r>
              <a:rPr lang="en-HK" altLang="zh-CN" dirty="0"/>
              <a:t> length() {</a:t>
            </a:r>
          </a:p>
          <a:p>
            <a:r>
              <a:rPr lang="en-HK" altLang="zh-CN" dirty="0"/>
              <a:t>        return size;</a:t>
            </a:r>
          </a:p>
          <a:p>
            <a:r>
              <a:rPr lang="en-HK" altLang="zh-CN" dirty="0"/>
              <a:t>    }</a:t>
            </a:r>
          </a:p>
          <a:p>
            <a:r>
              <a:rPr lang="en-HK" altLang="zh-CN" dirty="0"/>
              <a:t>    </a:t>
            </a:r>
          </a:p>
          <a:p>
            <a:r>
              <a:rPr lang="en-HK" altLang="zh-CN" dirty="0"/>
              <a:t>    public void set(</a:t>
            </a:r>
            <a:r>
              <a:rPr lang="en-HK" altLang="zh-CN" dirty="0" err="1"/>
              <a:t>int</a:t>
            </a:r>
            <a:r>
              <a:rPr lang="en-HK" altLang="zh-CN" dirty="0"/>
              <a:t> x, </a:t>
            </a:r>
            <a:r>
              <a:rPr lang="en-HK" altLang="zh-CN" dirty="0" err="1"/>
              <a:t>int</a:t>
            </a:r>
            <a:r>
              <a:rPr lang="en-HK" altLang="zh-CN" dirty="0"/>
              <a:t> </a:t>
            </a:r>
            <a:r>
              <a:rPr lang="en-HK" altLang="zh-CN" dirty="0" err="1"/>
              <a:t>i</a:t>
            </a:r>
            <a:r>
              <a:rPr lang="en-HK" altLang="zh-CN" dirty="0"/>
              <a:t>) {</a:t>
            </a:r>
          </a:p>
          <a:p>
            <a:r>
              <a:rPr lang="en-HK" altLang="zh-CN" dirty="0"/>
              <a:t>        s[</a:t>
            </a:r>
            <a:r>
              <a:rPr lang="en-HK" altLang="zh-CN" dirty="0" err="1"/>
              <a:t>i</a:t>
            </a:r>
            <a:r>
              <a:rPr lang="en-HK" altLang="zh-CN" dirty="0"/>
              <a:t>] = x;</a:t>
            </a:r>
          </a:p>
          <a:p>
            <a:r>
              <a:rPr lang="en-HK" altLang="zh-CN" dirty="0"/>
              <a:t>        size++;</a:t>
            </a:r>
          </a:p>
          <a:p>
            <a:r>
              <a:rPr lang="en-HK" altLang="zh-CN" dirty="0"/>
              <a:t>    }</a:t>
            </a:r>
          </a:p>
          <a:p>
            <a:r>
              <a:rPr lang="en-HK" altLang="zh-CN" dirty="0"/>
              <a:t>    </a:t>
            </a:r>
          </a:p>
          <a:p>
            <a:r>
              <a:rPr lang="en-HK" altLang="zh-CN" dirty="0"/>
              <a:t>    public </a:t>
            </a:r>
            <a:r>
              <a:rPr lang="en-HK" altLang="zh-CN" dirty="0" err="1"/>
              <a:t>int</a:t>
            </a:r>
            <a:r>
              <a:rPr lang="en-HK" altLang="zh-CN" dirty="0"/>
              <a:t> get(</a:t>
            </a:r>
            <a:r>
              <a:rPr lang="en-HK" altLang="zh-CN" dirty="0" err="1"/>
              <a:t>int</a:t>
            </a:r>
            <a:r>
              <a:rPr lang="en-HK" altLang="zh-CN" dirty="0"/>
              <a:t> </a:t>
            </a:r>
            <a:r>
              <a:rPr lang="en-HK" altLang="zh-CN" dirty="0" err="1"/>
              <a:t>i</a:t>
            </a:r>
            <a:r>
              <a:rPr lang="en-HK" altLang="zh-CN" dirty="0"/>
              <a:t>) {</a:t>
            </a:r>
          </a:p>
          <a:p>
            <a:r>
              <a:rPr lang="en-HK" altLang="zh-CN" dirty="0"/>
              <a:t>        </a:t>
            </a:r>
            <a:r>
              <a:rPr lang="en-HK" altLang="zh-CN" dirty="0" err="1"/>
              <a:t>int</a:t>
            </a:r>
            <a:r>
              <a:rPr lang="en-HK" altLang="zh-CN" dirty="0"/>
              <a:t> ret = s[</a:t>
            </a:r>
            <a:r>
              <a:rPr lang="en-HK" altLang="zh-CN" dirty="0" err="1"/>
              <a:t>i</a:t>
            </a:r>
            <a:r>
              <a:rPr lang="en-HK" altLang="zh-CN" dirty="0"/>
              <a:t>];</a:t>
            </a:r>
          </a:p>
          <a:p>
            <a:r>
              <a:rPr lang="en-HK" altLang="zh-CN" dirty="0"/>
              <a:t>        size--;</a:t>
            </a:r>
          </a:p>
          <a:p>
            <a:r>
              <a:rPr lang="en-HK" altLang="zh-CN" dirty="0"/>
              <a:t>        return ret;</a:t>
            </a:r>
          </a:p>
          <a:p>
            <a:r>
              <a:rPr lang="en-HK" altLang="zh-CN" dirty="0"/>
              <a:t>    }</a:t>
            </a:r>
          </a:p>
          <a:p>
            <a:r>
              <a:rPr lang="en-HK" altLang="zh-CN" dirty="0"/>
              <a:t>    </a:t>
            </a:r>
          </a:p>
          <a:p>
            <a:r>
              <a:rPr lang="en-HK" altLang="zh-CN" dirty="0"/>
              <a:t>    public void print() {</a:t>
            </a:r>
          </a:p>
          <a:p>
            <a:r>
              <a:rPr lang="en-HK" altLang="zh-CN" dirty="0"/>
              <a:t>        for (</a:t>
            </a:r>
            <a:r>
              <a:rPr lang="en-HK" altLang="zh-CN" dirty="0" err="1"/>
              <a:t>int</a:t>
            </a:r>
            <a:r>
              <a:rPr lang="en-HK" altLang="zh-CN" dirty="0"/>
              <a:t> </a:t>
            </a:r>
            <a:r>
              <a:rPr lang="en-HK" altLang="zh-CN" dirty="0" err="1"/>
              <a:t>i</a:t>
            </a:r>
            <a:r>
              <a:rPr lang="en-HK" altLang="zh-CN" dirty="0"/>
              <a:t>=0;i&lt;</a:t>
            </a:r>
            <a:r>
              <a:rPr lang="en-HK" altLang="zh-CN" dirty="0" err="1"/>
              <a:t>size;i</a:t>
            </a:r>
            <a:r>
              <a:rPr lang="en-HK" altLang="zh-CN" dirty="0"/>
              <a:t>++) {</a:t>
            </a:r>
          </a:p>
          <a:p>
            <a:r>
              <a:rPr lang="en-HK" altLang="zh-CN" dirty="0"/>
              <a:t>            </a:t>
            </a:r>
            <a:r>
              <a:rPr lang="en-HK" altLang="zh-CN" dirty="0" err="1"/>
              <a:t>System.out.print</a:t>
            </a:r>
            <a:r>
              <a:rPr lang="en-HK" altLang="zh-CN" dirty="0"/>
              <a:t>(s[</a:t>
            </a:r>
            <a:r>
              <a:rPr lang="en-HK" altLang="zh-CN" dirty="0" err="1"/>
              <a:t>i</a:t>
            </a:r>
            <a:r>
              <a:rPr lang="en-HK" altLang="zh-CN" dirty="0"/>
              <a:t>] + "");</a:t>
            </a:r>
          </a:p>
          <a:p>
            <a:r>
              <a:rPr lang="en-HK" altLang="zh-CN" dirty="0"/>
              <a:t>        }</a:t>
            </a:r>
          </a:p>
          <a:p>
            <a:r>
              <a:rPr lang="en-HK" altLang="zh-CN" dirty="0"/>
              <a:t>        </a:t>
            </a:r>
            <a:r>
              <a:rPr lang="en-HK" altLang="zh-CN" dirty="0" err="1"/>
              <a:t>System.out.println</a:t>
            </a:r>
            <a:r>
              <a:rPr lang="en-HK" altLang="zh-CN" dirty="0"/>
              <a:t>();</a:t>
            </a:r>
          </a:p>
          <a:p>
            <a:r>
              <a:rPr lang="en-HK" altLang="zh-CN" dirty="0"/>
              <a:t>    }</a:t>
            </a:r>
          </a:p>
          <a:p>
            <a:r>
              <a:rPr lang="en-HK" altLang="zh-CN" dirty="0"/>
              <a:t>}</a:t>
            </a:r>
          </a:p>
          <a:p>
            <a:endParaRPr lang="en-HK" altLang="zh-CN" dirty="0"/>
          </a:p>
          <a:p>
            <a:r>
              <a:rPr lang="en-HK" altLang="zh-CN" dirty="0"/>
              <a:t>public class Client {</a:t>
            </a:r>
          </a:p>
          <a:p>
            <a:r>
              <a:rPr lang="en-HK" altLang="zh-CN" dirty="0"/>
              <a:t>    public static void main(String[] </a:t>
            </a:r>
            <a:r>
              <a:rPr lang="en-HK" altLang="zh-CN" dirty="0" err="1"/>
              <a:t>args</a:t>
            </a:r>
            <a:r>
              <a:rPr lang="en-HK" altLang="zh-CN" dirty="0"/>
              <a:t>) {</a:t>
            </a:r>
          </a:p>
          <a:p>
            <a:r>
              <a:rPr lang="en-HK" altLang="zh-CN" dirty="0"/>
              <a:t>        </a:t>
            </a:r>
            <a:r>
              <a:rPr lang="en-HK" altLang="zh-CN" dirty="0" err="1"/>
              <a:t>System.out.println</a:t>
            </a:r>
            <a:r>
              <a:rPr lang="en-HK" altLang="zh-CN" dirty="0"/>
              <a:t>("-------Good example-------");</a:t>
            </a:r>
          </a:p>
          <a:p>
            <a:r>
              <a:rPr lang="en-HK" altLang="zh-CN" dirty="0"/>
              <a:t>        </a:t>
            </a:r>
            <a:r>
              <a:rPr lang="en-HK" altLang="zh-CN" dirty="0" err="1"/>
              <a:t>Good_Stack</a:t>
            </a:r>
            <a:r>
              <a:rPr lang="en-HK" altLang="zh-CN" dirty="0"/>
              <a:t> s1 = new </a:t>
            </a:r>
            <a:r>
              <a:rPr lang="en-HK" altLang="zh-CN" dirty="0" err="1"/>
              <a:t>Good_Stack</a:t>
            </a:r>
            <a:r>
              <a:rPr lang="en-HK" altLang="zh-CN" dirty="0"/>
              <a:t>();</a:t>
            </a:r>
          </a:p>
          <a:p>
            <a:r>
              <a:rPr lang="en-HK" altLang="zh-CN" dirty="0"/>
              <a:t>        </a:t>
            </a:r>
            <a:r>
              <a:rPr lang="en-HK" altLang="zh-CN" dirty="0" err="1"/>
              <a:t>Good_Stack</a:t>
            </a:r>
            <a:r>
              <a:rPr lang="en-HK" altLang="zh-CN" dirty="0"/>
              <a:t> s2 = new </a:t>
            </a:r>
            <a:r>
              <a:rPr lang="en-HK" altLang="zh-CN" dirty="0" err="1"/>
              <a:t>Good_Stack</a:t>
            </a:r>
            <a:r>
              <a:rPr lang="en-HK" altLang="zh-CN" dirty="0"/>
              <a:t>();</a:t>
            </a:r>
          </a:p>
          <a:p>
            <a:r>
              <a:rPr lang="en-HK" altLang="zh-CN" dirty="0"/>
              <a:t>        </a:t>
            </a:r>
          </a:p>
          <a:p>
            <a:r>
              <a:rPr lang="en-HK" altLang="zh-CN" dirty="0"/>
              <a:t>        for (</a:t>
            </a:r>
            <a:r>
              <a:rPr lang="en-HK" altLang="zh-CN" dirty="0" err="1"/>
              <a:t>int</a:t>
            </a:r>
            <a:r>
              <a:rPr lang="en-HK" altLang="zh-CN" dirty="0"/>
              <a:t> </a:t>
            </a:r>
            <a:r>
              <a:rPr lang="en-HK" altLang="zh-CN" dirty="0" err="1"/>
              <a:t>i</a:t>
            </a:r>
            <a:r>
              <a:rPr lang="en-HK" altLang="zh-CN" dirty="0"/>
              <a:t>=0; </a:t>
            </a:r>
            <a:r>
              <a:rPr lang="en-HK" altLang="zh-CN" dirty="0" err="1"/>
              <a:t>i</a:t>
            </a:r>
            <a:r>
              <a:rPr lang="en-HK" altLang="zh-CN" dirty="0"/>
              <a:t>&lt;5; </a:t>
            </a:r>
            <a:r>
              <a:rPr lang="en-HK" altLang="zh-CN" dirty="0" err="1"/>
              <a:t>i</a:t>
            </a:r>
            <a:r>
              <a:rPr lang="en-HK" altLang="zh-CN" dirty="0"/>
              <a:t>++) {</a:t>
            </a:r>
          </a:p>
          <a:p>
            <a:r>
              <a:rPr lang="en-HK" altLang="zh-CN" dirty="0"/>
              <a:t>            s1.push(</a:t>
            </a:r>
            <a:r>
              <a:rPr lang="en-HK" altLang="zh-CN" dirty="0" err="1"/>
              <a:t>i</a:t>
            </a:r>
            <a:r>
              <a:rPr lang="en-HK" altLang="zh-CN" dirty="0"/>
              <a:t>);</a:t>
            </a:r>
          </a:p>
          <a:p>
            <a:r>
              <a:rPr lang="en-HK" altLang="zh-CN" dirty="0"/>
              <a:t>        }</a:t>
            </a:r>
          </a:p>
          <a:p>
            <a:r>
              <a:rPr lang="en-HK" altLang="zh-CN" dirty="0"/>
              <a:t>        for (</a:t>
            </a:r>
            <a:r>
              <a:rPr lang="en-HK" altLang="zh-CN" dirty="0" err="1"/>
              <a:t>int</a:t>
            </a:r>
            <a:r>
              <a:rPr lang="en-HK" altLang="zh-CN" dirty="0"/>
              <a:t> </a:t>
            </a:r>
            <a:r>
              <a:rPr lang="en-HK" altLang="zh-CN" dirty="0" err="1"/>
              <a:t>i</a:t>
            </a:r>
            <a:r>
              <a:rPr lang="en-HK" altLang="zh-CN" dirty="0"/>
              <a:t>=5; </a:t>
            </a:r>
            <a:r>
              <a:rPr lang="en-HK" altLang="zh-CN" dirty="0" err="1"/>
              <a:t>i</a:t>
            </a:r>
            <a:r>
              <a:rPr lang="en-HK" altLang="zh-CN" dirty="0"/>
              <a:t>&gt;0; </a:t>
            </a:r>
            <a:r>
              <a:rPr lang="en-HK" altLang="zh-CN" dirty="0" err="1"/>
              <a:t>i</a:t>
            </a:r>
            <a:r>
              <a:rPr lang="en-HK" altLang="zh-CN" dirty="0"/>
              <a:t>--) {</a:t>
            </a:r>
          </a:p>
          <a:p>
            <a:r>
              <a:rPr lang="en-HK" altLang="zh-CN" dirty="0"/>
              <a:t>            s2.push(</a:t>
            </a:r>
            <a:r>
              <a:rPr lang="en-HK" altLang="zh-CN" dirty="0" err="1"/>
              <a:t>i</a:t>
            </a:r>
            <a:r>
              <a:rPr lang="en-HK" altLang="zh-CN" dirty="0"/>
              <a:t>);</a:t>
            </a:r>
          </a:p>
          <a:p>
            <a:r>
              <a:rPr lang="en-HK" altLang="zh-CN" dirty="0"/>
              <a:t>        }</a:t>
            </a:r>
          </a:p>
          <a:p>
            <a:r>
              <a:rPr lang="en-HK" altLang="zh-CN" dirty="0"/>
              <a:t>        </a:t>
            </a:r>
          </a:p>
          <a:p>
            <a:r>
              <a:rPr lang="en-HK" altLang="zh-CN" dirty="0"/>
              <a:t>        </a:t>
            </a:r>
            <a:r>
              <a:rPr lang="en-HK" altLang="zh-CN" dirty="0" err="1"/>
              <a:t>System.out.println</a:t>
            </a:r>
            <a:r>
              <a:rPr lang="en-HK" altLang="zh-CN" dirty="0"/>
              <a:t>("s1 sequence:");</a:t>
            </a:r>
          </a:p>
          <a:p>
            <a:r>
              <a:rPr lang="en-HK" altLang="zh-CN" dirty="0"/>
              <a:t>        s1.print();</a:t>
            </a:r>
          </a:p>
          <a:p>
            <a:r>
              <a:rPr lang="en-HK" altLang="zh-CN" dirty="0"/>
              <a:t>        </a:t>
            </a:r>
            <a:r>
              <a:rPr lang="en-HK" altLang="zh-CN" dirty="0" err="1"/>
              <a:t>System.out.println</a:t>
            </a:r>
            <a:r>
              <a:rPr lang="en-HK" altLang="zh-CN" dirty="0"/>
              <a:t>("s2 sequence:");</a:t>
            </a:r>
          </a:p>
          <a:p>
            <a:r>
              <a:rPr lang="en-HK" altLang="zh-CN" dirty="0"/>
              <a:t>        s2.print();</a:t>
            </a:r>
          </a:p>
          <a:p>
            <a:r>
              <a:rPr lang="en-HK" altLang="zh-CN" dirty="0"/>
              <a:t>        </a:t>
            </a:r>
          </a:p>
          <a:p>
            <a:r>
              <a:rPr lang="en-HK" altLang="zh-CN" dirty="0"/>
              <a:t>        </a:t>
            </a:r>
            <a:r>
              <a:rPr lang="en-HK" altLang="zh-CN" dirty="0" err="1"/>
              <a:t>System.out.println</a:t>
            </a:r>
            <a:r>
              <a:rPr lang="en-HK" altLang="zh-CN" dirty="0"/>
              <a:t>("-------Bad example-------");</a:t>
            </a:r>
          </a:p>
          <a:p>
            <a:r>
              <a:rPr lang="en-HK" altLang="zh-CN" dirty="0"/>
              <a:t>        </a:t>
            </a:r>
            <a:r>
              <a:rPr lang="en-HK" altLang="zh-CN" dirty="0" err="1"/>
              <a:t>Bad_Stack</a:t>
            </a:r>
            <a:r>
              <a:rPr lang="en-HK" altLang="zh-CN" dirty="0"/>
              <a:t> s3 = new </a:t>
            </a:r>
            <a:r>
              <a:rPr lang="en-HK" altLang="zh-CN" dirty="0" err="1"/>
              <a:t>Bad_Stack</a:t>
            </a:r>
            <a:r>
              <a:rPr lang="en-HK" altLang="zh-CN" dirty="0"/>
              <a:t>();</a:t>
            </a:r>
          </a:p>
          <a:p>
            <a:r>
              <a:rPr lang="en-HK" altLang="zh-CN" dirty="0"/>
              <a:t>        </a:t>
            </a:r>
            <a:r>
              <a:rPr lang="en-HK" altLang="zh-CN" dirty="0" err="1"/>
              <a:t>Bad_Stack</a:t>
            </a:r>
            <a:r>
              <a:rPr lang="en-HK" altLang="zh-CN" dirty="0"/>
              <a:t> s4 = new </a:t>
            </a:r>
            <a:r>
              <a:rPr lang="en-HK" altLang="zh-CN" dirty="0" err="1"/>
              <a:t>Bad_Stack</a:t>
            </a:r>
            <a:r>
              <a:rPr lang="en-HK" altLang="zh-CN" dirty="0"/>
              <a:t>();</a:t>
            </a:r>
          </a:p>
          <a:p>
            <a:r>
              <a:rPr lang="en-HK" altLang="zh-CN" dirty="0"/>
              <a:t>        </a:t>
            </a:r>
          </a:p>
          <a:p>
            <a:r>
              <a:rPr lang="en-HK" altLang="zh-CN" dirty="0"/>
              <a:t>        for (</a:t>
            </a:r>
            <a:r>
              <a:rPr lang="en-HK" altLang="zh-CN" dirty="0" err="1"/>
              <a:t>int</a:t>
            </a:r>
            <a:r>
              <a:rPr lang="en-HK" altLang="zh-CN" dirty="0"/>
              <a:t> </a:t>
            </a:r>
            <a:r>
              <a:rPr lang="en-HK" altLang="zh-CN" dirty="0" err="1"/>
              <a:t>i</a:t>
            </a:r>
            <a:r>
              <a:rPr lang="en-HK" altLang="zh-CN" dirty="0"/>
              <a:t>=0; </a:t>
            </a:r>
            <a:r>
              <a:rPr lang="en-HK" altLang="zh-CN" dirty="0" err="1"/>
              <a:t>i</a:t>
            </a:r>
            <a:r>
              <a:rPr lang="en-HK" altLang="zh-CN" dirty="0"/>
              <a:t>&lt;5; </a:t>
            </a:r>
            <a:r>
              <a:rPr lang="en-HK" altLang="zh-CN" dirty="0" err="1"/>
              <a:t>i</a:t>
            </a:r>
            <a:r>
              <a:rPr lang="en-HK" altLang="zh-CN" dirty="0"/>
              <a:t>++) {</a:t>
            </a:r>
          </a:p>
          <a:p>
            <a:r>
              <a:rPr lang="en-HK" altLang="zh-CN" dirty="0"/>
              <a:t>            s3.set(</a:t>
            </a:r>
            <a:r>
              <a:rPr lang="en-HK" altLang="zh-CN" dirty="0" err="1"/>
              <a:t>i,i</a:t>
            </a:r>
            <a:r>
              <a:rPr lang="en-HK" altLang="zh-CN" dirty="0"/>
              <a:t>);</a:t>
            </a:r>
          </a:p>
          <a:p>
            <a:r>
              <a:rPr lang="en-HK" altLang="zh-CN" dirty="0"/>
              <a:t>        }</a:t>
            </a:r>
          </a:p>
          <a:p>
            <a:r>
              <a:rPr lang="en-HK" altLang="zh-CN" dirty="0"/>
              <a:t>        for (</a:t>
            </a:r>
            <a:r>
              <a:rPr lang="en-HK" altLang="zh-CN" dirty="0" err="1"/>
              <a:t>int</a:t>
            </a:r>
            <a:r>
              <a:rPr lang="en-HK" altLang="zh-CN" dirty="0"/>
              <a:t> </a:t>
            </a:r>
            <a:r>
              <a:rPr lang="en-HK" altLang="zh-CN" dirty="0" err="1"/>
              <a:t>i</a:t>
            </a:r>
            <a:r>
              <a:rPr lang="en-HK" altLang="zh-CN" dirty="0"/>
              <a:t>=5; </a:t>
            </a:r>
            <a:r>
              <a:rPr lang="en-HK" altLang="zh-CN" dirty="0" err="1"/>
              <a:t>i</a:t>
            </a:r>
            <a:r>
              <a:rPr lang="en-HK" altLang="zh-CN" dirty="0"/>
              <a:t>&gt;0; </a:t>
            </a:r>
            <a:r>
              <a:rPr lang="en-HK" altLang="zh-CN" dirty="0" err="1"/>
              <a:t>i</a:t>
            </a:r>
            <a:r>
              <a:rPr lang="en-HK" altLang="zh-CN" dirty="0"/>
              <a:t>--) {</a:t>
            </a:r>
          </a:p>
          <a:p>
            <a:r>
              <a:rPr lang="en-HK" altLang="zh-CN" dirty="0"/>
              <a:t>            s4.set(</a:t>
            </a:r>
            <a:r>
              <a:rPr lang="en-HK" altLang="zh-CN" dirty="0" err="1"/>
              <a:t>i,i</a:t>
            </a:r>
            <a:r>
              <a:rPr lang="en-HK" altLang="zh-CN" dirty="0"/>
              <a:t>);</a:t>
            </a:r>
          </a:p>
          <a:p>
            <a:r>
              <a:rPr lang="en-HK" altLang="zh-CN" dirty="0"/>
              <a:t>        }</a:t>
            </a:r>
          </a:p>
          <a:p>
            <a:r>
              <a:rPr lang="en-HK" altLang="zh-CN" dirty="0"/>
              <a:t>        </a:t>
            </a:r>
          </a:p>
          <a:p>
            <a:r>
              <a:rPr lang="en-HK" altLang="zh-CN" dirty="0"/>
              <a:t>        </a:t>
            </a:r>
            <a:r>
              <a:rPr lang="en-HK" altLang="zh-CN" dirty="0" err="1"/>
              <a:t>System.out.println</a:t>
            </a:r>
            <a:r>
              <a:rPr lang="en-HK" altLang="zh-CN" dirty="0"/>
              <a:t>("s3 sequence:");</a:t>
            </a:r>
          </a:p>
          <a:p>
            <a:r>
              <a:rPr lang="en-HK" altLang="zh-CN" dirty="0"/>
              <a:t>        s3.print();</a:t>
            </a:r>
          </a:p>
          <a:p>
            <a:r>
              <a:rPr lang="en-HK" altLang="zh-CN" dirty="0"/>
              <a:t>        </a:t>
            </a:r>
            <a:r>
              <a:rPr lang="en-HK" altLang="zh-CN" dirty="0" err="1"/>
              <a:t>System.out.println</a:t>
            </a:r>
            <a:r>
              <a:rPr lang="en-HK" altLang="zh-CN" dirty="0"/>
              <a:t>("s4 sequence:");</a:t>
            </a:r>
          </a:p>
          <a:p>
            <a:r>
              <a:rPr lang="en-HK" altLang="zh-CN" dirty="0"/>
              <a:t>        s4.print();</a:t>
            </a:r>
          </a:p>
          <a:p>
            <a:r>
              <a:rPr lang="en-HK" altLang="zh-CN" dirty="0"/>
              <a:t>    }</a:t>
            </a:r>
          </a:p>
          <a:p>
            <a:r>
              <a:rPr lang="en-HK" altLang="zh-CN" dirty="0"/>
              <a:t>}</a:t>
            </a:r>
          </a:p>
          <a:p>
            <a:endParaRPr lang="zh-CN" altLang="en-US" dirty="0"/>
          </a:p>
        </p:txBody>
      </p:sp>
      <p:sp>
        <p:nvSpPr>
          <p:cNvPr id="4" name="页脚占位符 3"/>
          <p:cNvSpPr>
            <a:spLocks noGrp="1"/>
          </p:cNvSpPr>
          <p:nvPr>
            <p:ph type="ftr" sz="quarter" idx="4"/>
          </p:nvPr>
        </p:nvSpPr>
        <p:spPr/>
        <p:txBody>
          <a:bodyPr/>
          <a:lstStyle/>
          <a:p>
            <a:pPr>
              <a:defRPr/>
            </a:pPr>
            <a:r>
              <a:rPr lang="en-US"/>
              <a:t>Software Design</a:t>
            </a:r>
          </a:p>
        </p:txBody>
      </p:sp>
      <p:sp>
        <p:nvSpPr>
          <p:cNvPr id="5" name="灯片编号占位符 4"/>
          <p:cNvSpPr>
            <a:spLocks noGrp="1"/>
          </p:cNvSpPr>
          <p:nvPr>
            <p:ph type="sldNum" sz="quarter" idx="5"/>
          </p:nvPr>
        </p:nvSpPr>
        <p:spPr/>
        <p:txBody>
          <a:bodyPr/>
          <a:lstStyle/>
          <a:p>
            <a:pPr>
              <a:defRPr/>
            </a:pPr>
            <a:fld id="{A7E88535-4BEA-4EE8-AB4A-C9FA970A9824}" type="slidenum">
              <a:rPr lang="en-US" smtClean="0"/>
              <a:pPr>
                <a:defRPr/>
              </a:pPr>
              <a:t>14</a:t>
            </a:fld>
            <a:endParaRPr lang="en-US"/>
          </a:p>
        </p:txBody>
      </p:sp>
    </p:spTree>
    <p:extLst>
      <p:ext uri="{BB962C8B-B14F-4D97-AF65-F5344CB8AC3E}">
        <p14:creationId xmlns:p14="http://schemas.microsoft.com/office/powerpoint/2010/main" val="13888622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import static </a:t>
            </a:r>
            <a:r>
              <a:rPr lang="en-US" altLang="zh-CN" dirty="0" err="1"/>
              <a:t>java.lang.System.out</a:t>
            </a:r>
            <a:r>
              <a:rPr lang="en-US" altLang="zh-CN" dirty="0"/>
              <a:t>;</a:t>
            </a:r>
          </a:p>
          <a:p>
            <a:endParaRPr lang="en-US" altLang="zh-CN" dirty="0"/>
          </a:p>
          <a:p>
            <a:r>
              <a:rPr lang="en-US" altLang="zh-CN" dirty="0"/>
              <a:t>// example</a:t>
            </a:r>
          </a:p>
          <a:p>
            <a:r>
              <a:rPr lang="en-US" altLang="zh-CN" dirty="0"/>
              <a:t>class </a:t>
            </a:r>
            <a:r>
              <a:rPr lang="en-US" altLang="zh-CN" dirty="0" err="1"/>
              <a:t>myArray</a:t>
            </a:r>
            <a:r>
              <a:rPr lang="en-US" altLang="zh-CN" dirty="0"/>
              <a:t> {</a:t>
            </a:r>
          </a:p>
          <a:p>
            <a:r>
              <a:rPr lang="en-US" altLang="zh-CN" dirty="0"/>
              <a:t>    private </a:t>
            </a:r>
            <a:r>
              <a:rPr lang="en-US" altLang="zh-CN" dirty="0" err="1"/>
              <a:t>int</a:t>
            </a:r>
            <a:r>
              <a:rPr lang="en-US" altLang="zh-CN" dirty="0"/>
              <a:t>[] a = new </a:t>
            </a:r>
            <a:r>
              <a:rPr lang="en-US" altLang="zh-CN" dirty="0" err="1"/>
              <a:t>int</a:t>
            </a:r>
            <a:r>
              <a:rPr lang="en-US" altLang="zh-CN" dirty="0"/>
              <a:t>[16];</a:t>
            </a:r>
          </a:p>
          <a:p>
            <a:r>
              <a:rPr lang="en-US" altLang="zh-CN" dirty="0"/>
              <a:t>    private </a:t>
            </a:r>
            <a:r>
              <a:rPr lang="en-US" altLang="zh-CN" dirty="0" err="1"/>
              <a:t>int</a:t>
            </a:r>
            <a:r>
              <a:rPr lang="en-US" altLang="zh-CN" dirty="0"/>
              <a:t> size = 0;</a:t>
            </a:r>
          </a:p>
          <a:p>
            <a:endParaRPr lang="en-US" altLang="zh-CN" dirty="0"/>
          </a:p>
          <a:p>
            <a:r>
              <a:rPr lang="en-US" altLang="zh-CN" dirty="0"/>
              <a:t>    public </a:t>
            </a:r>
            <a:r>
              <a:rPr lang="en-US" altLang="zh-CN" dirty="0" err="1"/>
              <a:t>myArray</a:t>
            </a:r>
            <a:r>
              <a:rPr lang="en-US" altLang="zh-CN" dirty="0"/>
              <a:t>() {</a:t>
            </a:r>
          </a:p>
          <a:p>
            <a:r>
              <a:rPr lang="en-US" altLang="zh-CN" dirty="0"/>
              <a:t>        // some statements.</a:t>
            </a:r>
          </a:p>
          <a:p>
            <a:r>
              <a:rPr lang="en-US" altLang="zh-CN" dirty="0"/>
              <a:t>    }</a:t>
            </a:r>
          </a:p>
          <a:p>
            <a:endParaRPr lang="en-US" altLang="zh-CN" dirty="0"/>
          </a:p>
          <a:p>
            <a:r>
              <a:rPr lang="en-US" altLang="zh-CN" dirty="0"/>
              <a:t>    public </a:t>
            </a:r>
            <a:r>
              <a:rPr lang="en-US" altLang="zh-CN" dirty="0" err="1"/>
              <a:t>boolean</a:t>
            </a:r>
            <a:r>
              <a:rPr lang="en-US" altLang="zh-CN" dirty="0"/>
              <a:t> </a:t>
            </a:r>
            <a:r>
              <a:rPr lang="en-US" altLang="zh-CN" dirty="0" err="1"/>
              <a:t>isEqual</a:t>
            </a:r>
            <a:r>
              <a:rPr lang="en-US" altLang="zh-CN" dirty="0"/>
              <a:t>(</a:t>
            </a:r>
            <a:r>
              <a:rPr lang="en-US" altLang="zh-CN" dirty="0" err="1"/>
              <a:t>myArray</a:t>
            </a:r>
            <a:r>
              <a:rPr lang="en-US" altLang="zh-CN" dirty="0"/>
              <a:t> array) {</a:t>
            </a:r>
          </a:p>
          <a:p>
            <a:r>
              <a:rPr lang="en-US" altLang="zh-CN" dirty="0"/>
              <a:t>        return a==</a:t>
            </a:r>
            <a:r>
              <a:rPr lang="en-US" altLang="zh-CN" dirty="0" err="1"/>
              <a:t>array.a</a:t>
            </a:r>
            <a:r>
              <a:rPr lang="en-US" altLang="zh-CN" dirty="0"/>
              <a:t>;</a:t>
            </a:r>
          </a:p>
          <a:p>
            <a:r>
              <a:rPr lang="en-US" altLang="zh-CN" dirty="0"/>
              <a:t>    }</a:t>
            </a:r>
          </a:p>
          <a:p>
            <a:endParaRPr lang="en-US" altLang="zh-CN" dirty="0"/>
          </a:p>
          <a:p>
            <a:r>
              <a:rPr lang="en-US" altLang="zh-CN" dirty="0"/>
              <a:t>    public </a:t>
            </a:r>
            <a:r>
              <a:rPr lang="en-US" altLang="zh-CN" dirty="0" err="1"/>
              <a:t>int</a:t>
            </a:r>
            <a:r>
              <a:rPr lang="en-US" altLang="zh-CN" dirty="0"/>
              <a:t> length() {</a:t>
            </a:r>
          </a:p>
          <a:p>
            <a:r>
              <a:rPr lang="en-US" altLang="zh-CN" dirty="0"/>
              <a:t>        return size;</a:t>
            </a:r>
          </a:p>
          <a:p>
            <a:r>
              <a:rPr lang="en-US" altLang="zh-CN" dirty="0"/>
              <a:t>    }</a:t>
            </a:r>
          </a:p>
          <a:p>
            <a:r>
              <a:rPr lang="en-US" altLang="zh-CN" dirty="0"/>
              <a:t>    </a:t>
            </a:r>
          </a:p>
          <a:p>
            <a:r>
              <a:rPr lang="en-US" altLang="zh-CN" dirty="0"/>
              <a:t>    public </a:t>
            </a:r>
            <a:r>
              <a:rPr lang="en-US" altLang="zh-CN" dirty="0" err="1"/>
              <a:t>int</a:t>
            </a:r>
            <a:r>
              <a:rPr lang="en-US" altLang="zh-CN" dirty="0"/>
              <a:t> get(</a:t>
            </a:r>
            <a:r>
              <a:rPr lang="en-US" altLang="zh-CN" dirty="0" err="1"/>
              <a:t>int</a:t>
            </a:r>
            <a:r>
              <a:rPr lang="en-US" altLang="zh-CN" dirty="0"/>
              <a:t> </a:t>
            </a:r>
            <a:r>
              <a:rPr lang="en-US" altLang="zh-CN" dirty="0" err="1"/>
              <a:t>i</a:t>
            </a:r>
            <a:r>
              <a:rPr lang="en-US" altLang="zh-CN" dirty="0"/>
              <a:t>) {</a:t>
            </a:r>
          </a:p>
          <a:p>
            <a:r>
              <a:rPr lang="en-US" altLang="zh-CN" dirty="0"/>
              <a:t>        size--;</a:t>
            </a:r>
          </a:p>
          <a:p>
            <a:r>
              <a:rPr lang="en-US" altLang="zh-CN" dirty="0"/>
              <a:t>        return a[</a:t>
            </a:r>
            <a:r>
              <a:rPr lang="en-US" altLang="zh-CN" dirty="0" err="1"/>
              <a:t>i</a:t>
            </a:r>
            <a:r>
              <a:rPr lang="en-US" altLang="zh-CN" dirty="0"/>
              <a:t>];</a:t>
            </a:r>
          </a:p>
          <a:p>
            <a:r>
              <a:rPr lang="en-US" altLang="zh-CN" dirty="0"/>
              <a:t>    }</a:t>
            </a:r>
          </a:p>
          <a:p>
            <a:r>
              <a:rPr lang="en-US" altLang="zh-CN" dirty="0"/>
              <a:t>    </a:t>
            </a:r>
          </a:p>
          <a:p>
            <a:r>
              <a:rPr lang="en-US" altLang="zh-CN" dirty="0"/>
              <a:t>    public void set(</a:t>
            </a:r>
            <a:r>
              <a:rPr lang="en-US" altLang="zh-CN" dirty="0" err="1"/>
              <a:t>int</a:t>
            </a:r>
            <a:r>
              <a:rPr lang="en-US" altLang="zh-CN" dirty="0"/>
              <a:t> x, </a:t>
            </a:r>
            <a:r>
              <a:rPr lang="en-US" altLang="zh-CN" dirty="0" err="1"/>
              <a:t>int</a:t>
            </a:r>
            <a:r>
              <a:rPr lang="en-US" altLang="zh-CN" dirty="0"/>
              <a:t> position) {</a:t>
            </a:r>
          </a:p>
          <a:p>
            <a:r>
              <a:rPr lang="en-US" altLang="zh-CN" dirty="0"/>
              <a:t>        a[position] = x;</a:t>
            </a:r>
          </a:p>
          <a:p>
            <a:r>
              <a:rPr lang="en-US" altLang="zh-CN" dirty="0"/>
              <a:t>        size++;</a:t>
            </a:r>
          </a:p>
          <a:p>
            <a:r>
              <a:rPr lang="en-US" altLang="zh-CN" dirty="0"/>
              <a:t>    }</a:t>
            </a:r>
          </a:p>
          <a:p>
            <a:r>
              <a:rPr lang="en-US" altLang="zh-CN" dirty="0"/>
              <a:t>}</a:t>
            </a:r>
          </a:p>
          <a:p>
            <a:endParaRPr lang="en-US" altLang="zh-CN" dirty="0"/>
          </a:p>
          <a:p>
            <a:r>
              <a:rPr lang="en-US" altLang="zh-CN" dirty="0"/>
              <a:t>class Stack extends </a:t>
            </a:r>
            <a:r>
              <a:rPr lang="en-US" altLang="zh-CN" dirty="0" err="1"/>
              <a:t>myArray</a:t>
            </a:r>
            <a:r>
              <a:rPr lang="en-US" altLang="zh-CN" dirty="0"/>
              <a:t> {</a:t>
            </a:r>
          </a:p>
          <a:p>
            <a:r>
              <a:rPr lang="en-US" altLang="zh-CN" dirty="0"/>
              <a:t>    </a:t>
            </a:r>
            <a:r>
              <a:rPr lang="en-US" altLang="zh-CN" dirty="0" err="1"/>
              <a:t>myArray</a:t>
            </a:r>
            <a:r>
              <a:rPr lang="en-US" altLang="zh-CN" dirty="0"/>
              <a:t> a = new </a:t>
            </a:r>
            <a:r>
              <a:rPr lang="en-US" altLang="zh-CN" dirty="0" err="1"/>
              <a:t>myArray</a:t>
            </a:r>
            <a:r>
              <a:rPr lang="en-US" altLang="zh-CN" dirty="0"/>
              <a:t>();</a:t>
            </a:r>
          </a:p>
          <a:p>
            <a:r>
              <a:rPr lang="en-US" altLang="zh-CN" dirty="0"/>
              <a:t>    public Stack() {</a:t>
            </a:r>
          </a:p>
          <a:p>
            <a:r>
              <a:rPr lang="en-US" altLang="zh-CN" dirty="0"/>
              <a:t>        // some statements.</a:t>
            </a:r>
          </a:p>
          <a:p>
            <a:r>
              <a:rPr lang="en-US" altLang="zh-CN" dirty="0"/>
              <a:t>    }</a:t>
            </a:r>
          </a:p>
          <a:p>
            <a:r>
              <a:rPr lang="en-US" altLang="zh-CN" dirty="0"/>
              <a:t>    public </a:t>
            </a:r>
            <a:r>
              <a:rPr lang="en-US" altLang="zh-CN" dirty="0" err="1"/>
              <a:t>boolean</a:t>
            </a:r>
            <a:r>
              <a:rPr lang="en-US" altLang="zh-CN" dirty="0"/>
              <a:t> </a:t>
            </a:r>
            <a:r>
              <a:rPr lang="en-US" altLang="zh-CN" dirty="0" err="1"/>
              <a:t>isEmpty</a:t>
            </a:r>
            <a:r>
              <a:rPr lang="en-US" altLang="zh-CN" dirty="0"/>
              <a:t>() {</a:t>
            </a:r>
          </a:p>
          <a:p>
            <a:r>
              <a:rPr lang="en-US" altLang="zh-CN" dirty="0"/>
              <a:t>        </a:t>
            </a:r>
            <a:r>
              <a:rPr lang="en-US" altLang="zh-CN" dirty="0" err="1"/>
              <a:t>myArray</a:t>
            </a:r>
            <a:r>
              <a:rPr lang="en-US" altLang="zh-CN" dirty="0"/>
              <a:t> temp = new </a:t>
            </a:r>
            <a:r>
              <a:rPr lang="en-US" altLang="zh-CN" dirty="0" err="1"/>
              <a:t>myArray</a:t>
            </a:r>
            <a:r>
              <a:rPr lang="en-US" altLang="zh-CN" dirty="0"/>
              <a:t>();</a:t>
            </a:r>
          </a:p>
          <a:p>
            <a:r>
              <a:rPr lang="en-US" altLang="zh-CN" dirty="0"/>
              <a:t>        return </a:t>
            </a:r>
            <a:r>
              <a:rPr lang="en-US" altLang="zh-CN" dirty="0" err="1"/>
              <a:t>a.isEqual</a:t>
            </a:r>
            <a:r>
              <a:rPr lang="en-US" altLang="zh-CN" dirty="0"/>
              <a:t>(temp);</a:t>
            </a:r>
          </a:p>
          <a:p>
            <a:r>
              <a:rPr lang="en-US" altLang="zh-CN" dirty="0"/>
              <a:t>    }</a:t>
            </a:r>
          </a:p>
          <a:p>
            <a:endParaRPr lang="en-US" altLang="zh-CN" dirty="0"/>
          </a:p>
          <a:p>
            <a:r>
              <a:rPr lang="en-US" altLang="zh-CN" dirty="0"/>
              <a:t>    public </a:t>
            </a:r>
            <a:r>
              <a:rPr lang="en-US" altLang="zh-CN" dirty="0" err="1"/>
              <a:t>int</a:t>
            </a:r>
            <a:r>
              <a:rPr lang="en-US" altLang="zh-CN" dirty="0"/>
              <a:t> length() {</a:t>
            </a:r>
          </a:p>
          <a:p>
            <a:r>
              <a:rPr lang="en-US" altLang="zh-CN" dirty="0"/>
              <a:t>        return </a:t>
            </a:r>
            <a:r>
              <a:rPr lang="en-US" altLang="zh-CN" dirty="0" err="1"/>
              <a:t>a.length</a:t>
            </a:r>
            <a:r>
              <a:rPr lang="en-US" altLang="zh-CN" dirty="0"/>
              <a:t>();</a:t>
            </a:r>
          </a:p>
          <a:p>
            <a:r>
              <a:rPr lang="en-US" altLang="zh-CN" dirty="0"/>
              <a:t>    }</a:t>
            </a:r>
          </a:p>
          <a:p>
            <a:endParaRPr lang="en-US" altLang="zh-CN" dirty="0"/>
          </a:p>
          <a:p>
            <a:r>
              <a:rPr lang="en-US" altLang="zh-CN" dirty="0"/>
              <a:t>    public void push(</a:t>
            </a:r>
            <a:r>
              <a:rPr lang="en-US" altLang="zh-CN" dirty="0" err="1"/>
              <a:t>int</a:t>
            </a:r>
            <a:r>
              <a:rPr lang="en-US" altLang="zh-CN" dirty="0"/>
              <a:t> x) {</a:t>
            </a:r>
          </a:p>
          <a:p>
            <a:r>
              <a:rPr lang="en-US" altLang="zh-CN" dirty="0"/>
              <a:t>        </a:t>
            </a:r>
            <a:r>
              <a:rPr lang="en-US" altLang="zh-CN" dirty="0" err="1"/>
              <a:t>a.set</a:t>
            </a:r>
            <a:r>
              <a:rPr lang="en-US" altLang="zh-CN" dirty="0"/>
              <a:t>(x, </a:t>
            </a:r>
            <a:r>
              <a:rPr lang="en-US" altLang="zh-CN" dirty="0" err="1"/>
              <a:t>a.length</a:t>
            </a:r>
            <a:r>
              <a:rPr lang="en-US" altLang="zh-CN" dirty="0"/>
              <a:t>());</a:t>
            </a:r>
          </a:p>
          <a:p>
            <a:r>
              <a:rPr lang="en-US" altLang="zh-CN" dirty="0"/>
              <a:t>    }</a:t>
            </a:r>
          </a:p>
          <a:p>
            <a:endParaRPr lang="en-US" altLang="zh-CN" dirty="0"/>
          </a:p>
          <a:p>
            <a:r>
              <a:rPr lang="en-US" altLang="zh-CN" dirty="0"/>
              <a:t>    public </a:t>
            </a:r>
            <a:r>
              <a:rPr lang="en-US" altLang="zh-CN" dirty="0" err="1"/>
              <a:t>int</a:t>
            </a:r>
            <a:r>
              <a:rPr lang="en-US" altLang="zh-CN" dirty="0"/>
              <a:t> pop() {</a:t>
            </a:r>
          </a:p>
          <a:p>
            <a:r>
              <a:rPr lang="en-US" altLang="zh-CN" dirty="0"/>
              <a:t>        return </a:t>
            </a:r>
            <a:r>
              <a:rPr lang="en-US" altLang="zh-CN" dirty="0" err="1"/>
              <a:t>a.get</a:t>
            </a:r>
            <a:r>
              <a:rPr lang="en-US" altLang="zh-CN" dirty="0"/>
              <a:t>(</a:t>
            </a:r>
            <a:r>
              <a:rPr lang="en-US" altLang="zh-CN" dirty="0" err="1"/>
              <a:t>a.length</a:t>
            </a:r>
            <a:r>
              <a:rPr lang="en-US" altLang="zh-CN" dirty="0"/>
              <a:t>());</a:t>
            </a:r>
          </a:p>
          <a:p>
            <a:r>
              <a:rPr lang="en-US" altLang="zh-CN" dirty="0"/>
              <a:t>    }</a:t>
            </a:r>
          </a:p>
          <a:p>
            <a:r>
              <a:rPr lang="en-US" altLang="zh-CN" dirty="0"/>
              <a:t>}</a:t>
            </a:r>
          </a:p>
          <a:p>
            <a:endParaRPr lang="en-US" altLang="zh-CN" dirty="0"/>
          </a:p>
          <a:p>
            <a:r>
              <a:rPr lang="en-US" altLang="zh-CN" dirty="0"/>
              <a:t>public class Test  </a:t>
            </a:r>
          </a:p>
          <a:p>
            <a:r>
              <a:rPr lang="en-US" altLang="zh-CN" dirty="0"/>
              <a:t>{ </a:t>
            </a:r>
          </a:p>
          <a:p>
            <a:r>
              <a:rPr lang="en-US" altLang="zh-CN" dirty="0"/>
              <a:t>    public static void main(String[] </a:t>
            </a:r>
            <a:r>
              <a:rPr lang="en-US" altLang="zh-CN" dirty="0" err="1"/>
              <a:t>args</a:t>
            </a:r>
            <a:r>
              <a:rPr lang="en-US" altLang="zh-CN" dirty="0"/>
              <a:t>) </a:t>
            </a:r>
          </a:p>
          <a:p>
            <a:r>
              <a:rPr lang="en-US" altLang="zh-CN" dirty="0"/>
              <a:t>    { </a:t>
            </a:r>
          </a:p>
          <a:p>
            <a:r>
              <a:rPr lang="en-US" altLang="zh-CN" dirty="0"/>
              <a:t>        Stack s = new Stack();</a:t>
            </a:r>
          </a:p>
          <a:p>
            <a:r>
              <a:rPr lang="en-US" altLang="zh-CN" dirty="0"/>
              <a:t>        </a:t>
            </a:r>
            <a:r>
              <a:rPr lang="en-US" altLang="zh-CN" dirty="0" err="1"/>
              <a:t>s.isEmpty</a:t>
            </a:r>
            <a:r>
              <a:rPr lang="en-US" altLang="zh-CN" dirty="0"/>
              <a:t>();</a:t>
            </a:r>
          </a:p>
          <a:p>
            <a:r>
              <a:rPr lang="en-US" altLang="zh-CN" dirty="0"/>
              <a:t>        </a:t>
            </a:r>
            <a:r>
              <a:rPr lang="en-US" altLang="zh-CN" dirty="0" err="1"/>
              <a:t>out.println</a:t>
            </a:r>
            <a:r>
              <a:rPr lang="en-US" altLang="zh-CN" dirty="0"/>
              <a:t>(" length is now " + </a:t>
            </a:r>
            <a:r>
              <a:rPr lang="en-US" altLang="zh-CN" dirty="0" err="1"/>
              <a:t>s.length</a:t>
            </a:r>
            <a:r>
              <a:rPr lang="en-US" altLang="zh-CN" dirty="0"/>
              <a:t>());</a:t>
            </a:r>
          </a:p>
          <a:p>
            <a:r>
              <a:rPr lang="en-US" altLang="zh-CN" dirty="0"/>
              <a:t>        </a:t>
            </a:r>
            <a:r>
              <a:rPr lang="en-US" altLang="zh-CN" dirty="0" err="1"/>
              <a:t>s.push</a:t>
            </a:r>
            <a:r>
              <a:rPr lang="en-US" altLang="zh-CN" dirty="0"/>
              <a:t>(1);</a:t>
            </a:r>
          </a:p>
          <a:p>
            <a:r>
              <a:rPr lang="en-US" altLang="zh-CN" dirty="0"/>
              <a:t>        </a:t>
            </a:r>
            <a:r>
              <a:rPr lang="en-US" altLang="zh-CN" dirty="0" err="1"/>
              <a:t>out.println</a:t>
            </a:r>
            <a:r>
              <a:rPr lang="en-US" altLang="zh-CN" dirty="0"/>
              <a:t>(" length is now " + </a:t>
            </a:r>
            <a:r>
              <a:rPr lang="en-US" altLang="zh-CN" dirty="0" err="1"/>
              <a:t>s.length</a:t>
            </a:r>
            <a:r>
              <a:rPr lang="en-US" altLang="zh-CN" dirty="0"/>
              <a:t>());</a:t>
            </a:r>
          </a:p>
          <a:p>
            <a:r>
              <a:rPr lang="en-US" altLang="zh-CN" dirty="0"/>
              <a:t>        </a:t>
            </a:r>
            <a:r>
              <a:rPr lang="en-US" altLang="zh-CN" dirty="0" err="1"/>
              <a:t>s.pop</a:t>
            </a:r>
            <a:r>
              <a:rPr lang="en-US" altLang="zh-CN" dirty="0"/>
              <a:t>();</a:t>
            </a:r>
          </a:p>
          <a:p>
            <a:r>
              <a:rPr lang="en-US" altLang="zh-CN" dirty="0"/>
              <a:t>        </a:t>
            </a:r>
            <a:r>
              <a:rPr lang="en-US" altLang="zh-CN" dirty="0" err="1"/>
              <a:t>out.println</a:t>
            </a:r>
            <a:r>
              <a:rPr lang="en-US" altLang="zh-CN" dirty="0"/>
              <a:t>(" length is now " + </a:t>
            </a:r>
            <a:r>
              <a:rPr lang="en-US" altLang="zh-CN" dirty="0" err="1"/>
              <a:t>s.length</a:t>
            </a:r>
            <a:r>
              <a:rPr lang="en-US" altLang="zh-CN" dirty="0"/>
              <a:t>());</a:t>
            </a:r>
          </a:p>
          <a:p>
            <a:r>
              <a:rPr lang="en-US" altLang="zh-CN" dirty="0"/>
              <a:t>        </a:t>
            </a:r>
          </a:p>
          <a:p>
            <a:r>
              <a:rPr lang="en-US" altLang="zh-CN" dirty="0"/>
              <a:t>    } </a:t>
            </a:r>
          </a:p>
          <a:p>
            <a:r>
              <a:rPr lang="en-US" altLang="zh-CN" dirty="0"/>
              <a:t>} </a:t>
            </a:r>
          </a:p>
        </p:txBody>
      </p:sp>
      <p:sp>
        <p:nvSpPr>
          <p:cNvPr id="4" name="页脚占位符 3"/>
          <p:cNvSpPr>
            <a:spLocks noGrp="1"/>
          </p:cNvSpPr>
          <p:nvPr>
            <p:ph type="ftr" sz="quarter" idx="4"/>
          </p:nvPr>
        </p:nvSpPr>
        <p:spPr/>
        <p:txBody>
          <a:bodyPr/>
          <a:lstStyle/>
          <a:p>
            <a:pPr>
              <a:defRPr/>
            </a:pPr>
            <a:r>
              <a:rPr lang="en-US"/>
              <a:t>Software Design</a:t>
            </a:r>
          </a:p>
        </p:txBody>
      </p:sp>
      <p:sp>
        <p:nvSpPr>
          <p:cNvPr id="5" name="灯片编号占位符 4"/>
          <p:cNvSpPr>
            <a:spLocks noGrp="1"/>
          </p:cNvSpPr>
          <p:nvPr>
            <p:ph type="sldNum" sz="quarter" idx="5"/>
          </p:nvPr>
        </p:nvSpPr>
        <p:spPr/>
        <p:txBody>
          <a:bodyPr/>
          <a:lstStyle/>
          <a:p>
            <a:pPr>
              <a:defRPr/>
            </a:pPr>
            <a:fld id="{A7E88535-4BEA-4EE8-AB4A-C9FA970A9824}" type="slidenum">
              <a:rPr lang="en-US" smtClean="0"/>
              <a:pPr>
                <a:defRPr/>
              </a:pPr>
              <a:t>16</a:t>
            </a:fld>
            <a:endParaRPr lang="en-US"/>
          </a:p>
        </p:txBody>
      </p:sp>
    </p:spTree>
    <p:extLst>
      <p:ext uri="{BB962C8B-B14F-4D97-AF65-F5344CB8AC3E}">
        <p14:creationId xmlns:p14="http://schemas.microsoft.com/office/powerpoint/2010/main" val="1095296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canVote2</a:t>
            </a:r>
            <a:r>
              <a:rPr lang="en-US" baseline="0" dirty="0"/>
              <a:t> is better than canVote1.</a:t>
            </a:r>
            <a:endParaRPr lang="en-US" dirty="0"/>
          </a:p>
        </p:txBody>
      </p:sp>
      <p:sp>
        <p:nvSpPr>
          <p:cNvPr id="4" name="Footer Placeholder 3"/>
          <p:cNvSpPr>
            <a:spLocks noGrp="1"/>
          </p:cNvSpPr>
          <p:nvPr>
            <p:ph type="ftr" sz="quarter" idx="10"/>
          </p:nvPr>
        </p:nvSpPr>
        <p:spPr/>
        <p:txBody>
          <a:bodyPr/>
          <a:lstStyle/>
          <a:p>
            <a:pPr>
              <a:defRPr/>
            </a:pPr>
            <a:r>
              <a:rPr lang="en-US"/>
              <a:t>Software Design</a:t>
            </a:r>
          </a:p>
        </p:txBody>
      </p:sp>
      <p:sp>
        <p:nvSpPr>
          <p:cNvPr id="5" name="Slide Number Placeholder 4"/>
          <p:cNvSpPr>
            <a:spLocks noGrp="1"/>
          </p:cNvSpPr>
          <p:nvPr>
            <p:ph type="sldNum" sz="quarter" idx="11"/>
          </p:nvPr>
        </p:nvSpPr>
        <p:spPr/>
        <p:txBody>
          <a:bodyPr/>
          <a:lstStyle/>
          <a:p>
            <a:pPr>
              <a:defRPr/>
            </a:pPr>
            <a:fld id="{A7E88535-4BEA-4EE8-AB4A-C9FA970A9824}" type="slidenum">
              <a:rPr lang="en-US" smtClean="0"/>
              <a:pPr>
                <a:defRPr/>
              </a:pPr>
              <a:t>18</a:t>
            </a:fld>
            <a:endParaRPr lang="en-US"/>
          </a:p>
        </p:txBody>
      </p:sp>
    </p:spTree>
    <p:extLst>
      <p:ext uri="{BB962C8B-B14F-4D97-AF65-F5344CB8AC3E}">
        <p14:creationId xmlns:p14="http://schemas.microsoft.com/office/powerpoint/2010/main" val="11772443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HK" altLang="zh-CN" dirty="0"/>
              <a:t>// code example</a:t>
            </a:r>
          </a:p>
          <a:p>
            <a:r>
              <a:rPr lang="en-HK" altLang="zh-CN" dirty="0"/>
              <a:t>class </a:t>
            </a:r>
            <a:r>
              <a:rPr lang="en-HK" altLang="zh-CN" dirty="0" err="1"/>
              <a:t>myArray</a:t>
            </a:r>
            <a:r>
              <a:rPr lang="en-HK" altLang="zh-CN" dirty="0"/>
              <a:t> {</a:t>
            </a:r>
          </a:p>
          <a:p>
            <a:r>
              <a:rPr lang="en-HK" altLang="zh-CN" dirty="0"/>
              <a:t>    private </a:t>
            </a:r>
            <a:r>
              <a:rPr lang="en-HK" altLang="zh-CN" dirty="0" err="1"/>
              <a:t>int</a:t>
            </a:r>
            <a:r>
              <a:rPr lang="en-HK" altLang="zh-CN" dirty="0"/>
              <a:t>[] a = new </a:t>
            </a:r>
            <a:r>
              <a:rPr lang="en-HK" altLang="zh-CN" dirty="0" err="1"/>
              <a:t>int</a:t>
            </a:r>
            <a:r>
              <a:rPr lang="en-HK" altLang="zh-CN" dirty="0"/>
              <a:t>[16];</a:t>
            </a:r>
          </a:p>
          <a:p>
            <a:r>
              <a:rPr lang="en-HK" altLang="zh-CN" dirty="0"/>
              <a:t>    private </a:t>
            </a:r>
            <a:r>
              <a:rPr lang="en-HK" altLang="zh-CN" dirty="0" err="1"/>
              <a:t>int</a:t>
            </a:r>
            <a:r>
              <a:rPr lang="en-HK" altLang="zh-CN" dirty="0"/>
              <a:t> size = 0;</a:t>
            </a:r>
          </a:p>
          <a:p>
            <a:r>
              <a:rPr lang="en-HK" altLang="zh-CN" dirty="0"/>
              <a:t>    public </a:t>
            </a:r>
            <a:r>
              <a:rPr lang="en-HK" altLang="zh-CN" dirty="0" err="1"/>
              <a:t>boolean</a:t>
            </a:r>
            <a:r>
              <a:rPr lang="en-HK" altLang="zh-CN" dirty="0"/>
              <a:t> </a:t>
            </a:r>
            <a:r>
              <a:rPr lang="en-HK" altLang="zh-CN" dirty="0" err="1"/>
              <a:t>isEqual</a:t>
            </a:r>
            <a:r>
              <a:rPr lang="en-HK" altLang="zh-CN" dirty="0"/>
              <a:t>(</a:t>
            </a:r>
            <a:r>
              <a:rPr lang="en-HK" altLang="zh-CN" dirty="0" err="1"/>
              <a:t>myArray</a:t>
            </a:r>
            <a:r>
              <a:rPr lang="en-HK" altLang="zh-CN" dirty="0"/>
              <a:t> s) {</a:t>
            </a:r>
          </a:p>
          <a:p>
            <a:r>
              <a:rPr lang="en-HK" altLang="zh-CN" dirty="0"/>
              <a:t>        return a == </a:t>
            </a:r>
            <a:r>
              <a:rPr lang="en-HK" altLang="zh-CN" dirty="0" err="1"/>
              <a:t>s.a</a:t>
            </a:r>
            <a:r>
              <a:rPr lang="en-HK" altLang="zh-CN" dirty="0"/>
              <a:t>; // bug here</a:t>
            </a:r>
          </a:p>
          <a:p>
            <a:r>
              <a:rPr lang="en-HK" altLang="zh-CN" dirty="0"/>
              <a:t>    }</a:t>
            </a:r>
          </a:p>
          <a:p>
            <a:r>
              <a:rPr lang="en-HK" altLang="zh-CN" dirty="0"/>
              <a:t>    </a:t>
            </a:r>
          </a:p>
          <a:p>
            <a:r>
              <a:rPr lang="en-HK" altLang="zh-CN" dirty="0"/>
              <a:t>    public </a:t>
            </a:r>
            <a:r>
              <a:rPr lang="en-HK" altLang="zh-CN" dirty="0" err="1"/>
              <a:t>int</a:t>
            </a:r>
            <a:r>
              <a:rPr lang="en-HK" altLang="zh-CN" dirty="0"/>
              <a:t> length() {</a:t>
            </a:r>
          </a:p>
          <a:p>
            <a:r>
              <a:rPr lang="en-HK" altLang="zh-CN" dirty="0"/>
              <a:t>        return size;</a:t>
            </a:r>
          </a:p>
          <a:p>
            <a:r>
              <a:rPr lang="en-HK" altLang="zh-CN" dirty="0"/>
              <a:t>    }</a:t>
            </a:r>
          </a:p>
          <a:p>
            <a:r>
              <a:rPr lang="en-HK" altLang="zh-CN" dirty="0"/>
              <a:t>    </a:t>
            </a:r>
          </a:p>
          <a:p>
            <a:r>
              <a:rPr lang="en-HK" altLang="zh-CN" dirty="0"/>
              <a:t>    public void set(</a:t>
            </a:r>
            <a:r>
              <a:rPr lang="en-HK" altLang="zh-CN" dirty="0" err="1"/>
              <a:t>int</a:t>
            </a:r>
            <a:r>
              <a:rPr lang="en-HK" altLang="zh-CN" dirty="0"/>
              <a:t> x, </a:t>
            </a:r>
            <a:r>
              <a:rPr lang="en-HK" altLang="zh-CN" dirty="0" err="1"/>
              <a:t>int</a:t>
            </a:r>
            <a:r>
              <a:rPr lang="en-HK" altLang="zh-CN" dirty="0"/>
              <a:t> </a:t>
            </a:r>
            <a:r>
              <a:rPr lang="en-HK" altLang="zh-CN" dirty="0" err="1"/>
              <a:t>pos</a:t>
            </a:r>
            <a:r>
              <a:rPr lang="en-HK" altLang="zh-CN" dirty="0"/>
              <a:t>) {</a:t>
            </a:r>
          </a:p>
          <a:p>
            <a:r>
              <a:rPr lang="en-HK" altLang="zh-CN" dirty="0"/>
              <a:t>        a[</a:t>
            </a:r>
            <a:r>
              <a:rPr lang="en-HK" altLang="zh-CN" dirty="0" err="1"/>
              <a:t>pos</a:t>
            </a:r>
            <a:r>
              <a:rPr lang="en-HK" altLang="zh-CN" dirty="0"/>
              <a:t>] = x;</a:t>
            </a:r>
          </a:p>
          <a:p>
            <a:r>
              <a:rPr lang="en-HK" altLang="zh-CN" dirty="0"/>
              <a:t>        size++;</a:t>
            </a:r>
          </a:p>
          <a:p>
            <a:r>
              <a:rPr lang="en-HK" altLang="zh-CN" dirty="0"/>
              <a:t>    }</a:t>
            </a:r>
          </a:p>
          <a:p>
            <a:r>
              <a:rPr lang="en-HK" altLang="zh-CN" dirty="0"/>
              <a:t>    </a:t>
            </a:r>
          </a:p>
          <a:p>
            <a:r>
              <a:rPr lang="en-HK" altLang="zh-CN" dirty="0"/>
              <a:t>    public </a:t>
            </a:r>
            <a:r>
              <a:rPr lang="en-HK" altLang="zh-CN" dirty="0" err="1"/>
              <a:t>int</a:t>
            </a:r>
            <a:r>
              <a:rPr lang="en-HK" altLang="zh-CN" dirty="0"/>
              <a:t> get(</a:t>
            </a:r>
            <a:r>
              <a:rPr lang="en-HK" altLang="zh-CN" dirty="0" err="1"/>
              <a:t>int</a:t>
            </a:r>
            <a:r>
              <a:rPr lang="en-HK" altLang="zh-CN" dirty="0"/>
              <a:t> </a:t>
            </a:r>
            <a:r>
              <a:rPr lang="en-HK" altLang="zh-CN" dirty="0" err="1"/>
              <a:t>pos</a:t>
            </a:r>
            <a:r>
              <a:rPr lang="en-HK" altLang="zh-CN" dirty="0"/>
              <a:t>) {</a:t>
            </a:r>
          </a:p>
          <a:p>
            <a:r>
              <a:rPr lang="en-HK" altLang="zh-CN" dirty="0"/>
              <a:t>        </a:t>
            </a:r>
            <a:r>
              <a:rPr lang="en-HK" altLang="zh-CN" dirty="0" err="1"/>
              <a:t>int</a:t>
            </a:r>
            <a:r>
              <a:rPr lang="en-HK" altLang="zh-CN" dirty="0"/>
              <a:t> ret = a[</a:t>
            </a:r>
            <a:r>
              <a:rPr lang="en-HK" altLang="zh-CN" dirty="0" err="1"/>
              <a:t>pos</a:t>
            </a:r>
            <a:r>
              <a:rPr lang="en-HK" altLang="zh-CN" dirty="0"/>
              <a:t>];</a:t>
            </a:r>
          </a:p>
          <a:p>
            <a:r>
              <a:rPr lang="en-HK" altLang="zh-CN" dirty="0"/>
              <a:t>        size--;</a:t>
            </a:r>
          </a:p>
          <a:p>
            <a:r>
              <a:rPr lang="en-HK" altLang="zh-CN" dirty="0"/>
              <a:t>        return ret;</a:t>
            </a:r>
          </a:p>
          <a:p>
            <a:r>
              <a:rPr lang="en-HK" altLang="zh-CN" dirty="0"/>
              <a:t>    }</a:t>
            </a:r>
          </a:p>
          <a:p>
            <a:r>
              <a:rPr lang="en-HK" altLang="zh-CN" dirty="0"/>
              <a:t>    </a:t>
            </a:r>
          </a:p>
          <a:p>
            <a:r>
              <a:rPr lang="en-HK" altLang="zh-CN" dirty="0"/>
              <a:t>    public void </a:t>
            </a:r>
            <a:r>
              <a:rPr lang="en-HK" altLang="zh-CN" dirty="0" err="1"/>
              <a:t>print_array</a:t>
            </a:r>
            <a:r>
              <a:rPr lang="en-HK" altLang="zh-CN" dirty="0"/>
              <a:t>() {</a:t>
            </a:r>
          </a:p>
          <a:p>
            <a:r>
              <a:rPr lang="en-HK" altLang="zh-CN" dirty="0"/>
              <a:t>        for (</a:t>
            </a:r>
            <a:r>
              <a:rPr lang="en-HK" altLang="zh-CN" dirty="0" err="1"/>
              <a:t>int</a:t>
            </a:r>
            <a:r>
              <a:rPr lang="en-HK" altLang="zh-CN" dirty="0"/>
              <a:t> </a:t>
            </a:r>
            <a:r>
              <a:rPr lang="en-HK" altLang="zh-CN" dirty="0" err="1"/>
              <a:t>i</a:t>
            </a:r>
            <a:r>
              <a:rPr lang="en-HK" altLang="zh-CN" dirty="0"/>
              <a:t>=0; </a:t>
            </a:r>
            <a:r>
              <a:rPr lang="en-HK" altLang="zh-CN" dirty="0" err="1"/>
              <a:t>i</a:t>
            </a:r>
            <a:r>
              <a:rPr lang="en-HK" altLang="zh-CN" dirty="0"/>
              <a:t>&lt;size; </a:t>
            </a:r>
            <a:r>
              <a:rPr lang="en-HK" altLang="zh-CN" dirty="0" err="1"/>
              <a:t>i</a:t>
            </a:r>
            <a:r>
              <a:rPr lang="en-HK" altLang="zh-CN" dirty="0"/>
              <a:t>++) {</a:t>
            </a:r>
          </a:p>
          <a:p>
            <a:r>
              <a:rPr lang="en-HK" altLang="zh-CN" dirty="0"/>
              <a:t>            </a:t>
            </a:r>
            <a:r>
              <a:rPr lang="en-HK" altLang="zh-CN" dirty="0" err="1"/>
              <a:t>System.out.println</a:t>
            </a:r>
            <a:r>
              <a:rPr lang="en-HK" altLang="zh-CN" dirty="0"/>
              <a:t>(a[</a:t>
            </a:r>
            <a:r>
              <a:rPr lang="en-HK" altLang="zh-CN" dirty="0" err="1"/>
              <a:t>i</a:t>
            </a:r>
            <a:r>
              <a:rPr lang="en-HK" altLang="zh-CN" dirty="0"/>
              <a:t>]);</a:t>
            </a:r>
          </a:p>
          <a:p>
            <a:r>
              <a:rPr lang="en-HK" altLang="zh-CN" dirty="0"/>
              <a:t>        }</a:t>
            </a:r>
          </a:p>
          <a:p>
            <a:r>
              <a:rPr lang="en-HK" altLang="zh-CN" dirty="0"/>
              <a:t>    }</a:t>
            </a:r>
          </a:p>
          <a:p>
            <a:r>
              <a:rPr lang="en-HK" altLang="zh-CN" dirty="0"/>
              <a:t>}</a:t>
            </a:r>
          </a:p>
          <a:p>
            <a:endParaRPr lang="en-HK" altLang="zh-CN" dirty="0"/>
          </a:p>
          <a:p>
            <a:r>
              <a:rPr lang="en-HK" altLang="zh-CN" dirty="0"/>
              <a:t>class Stack extends </a:t>
            </a:r>
            <a:r>
              <a:rPr lang="en-HK" altLang="zh-CN" dirty="0" err="1"/>
              <a:t>myArray</a:t>
            </a:r>
            <a:r>
              <a:rPr lang="en-HK" altLang="zh-CN" dirty="0"/>
              <a:t> {</a:t>
            </a:r>
          </a:p>
          <a:p>
            <a:r>
              <a:rPr lang="en-HK" altLang="zh-CN" dirty="0"/>
              <a:t>    private </a:t>
            </a:r>
            <a:r>
              <a:rPr lang="en-HK" altLang="zh-CN" dirty="0" err="1"/>
              <a:t>myArray</a:t>
            </a:r>
            <a:r>
              <a:rPr lang="en-HK" altLang="zh-CN" dirty="0"/>
              <a:t> a;</a:t>
            </a:r>
          </a:p>
          <a:p>
            <a:r>
              <a:rPr lang="en-HK" altLang="zh-CN" dirty="0"/>
              <a:t>    </a:t>
            </a:r>
          </a:p>
          <a:p>
            <a:r>
              <a:rPr lang="en-HK" altLang="zh-CN" dirty="0"/>
              <a:t>    Stack(</a:t>
            </a:r>
            <a:r>
              <a:rPr lang="en-HK" altLang="zh-CN" dirty="0" err="1"/>
              <a:t>myArray</a:t>
            </a:r>
            <a:r>
              <a:rPr lang="en-HK" altLang="zh-CN" dirty="0"/>
              <a:t> input) {</a:t>
            </a:r>
          </a:p>
          <a:p>
            <a:r>
              <a:rPr lang="en-HK" altLang="zh-CN" dirty="0"/>
              <a:t>        a = input;</a:t>
            </a:r>
          </a:p>
          <a:p>
            <a:r>
              <a:rPr lang="en-HK" altLang="zh-CN" dirty="0"/>
              <a:t>    }</a:t>
            </a:r>
          </a:p>
          <a:p>
            <a:r>
              <a:rPr lang="en-HK" altLang="zh-CN" dirty="0"/>
              <a:t>    </a:t>
            </a:r>
          </a:p>
          <a:p>
            <a:r>
              <a:rPr lang="en-HK" altLang="zh-CN" dirty="0"/>
              <a:t>    public </a:t>
            </a:r>
            <a:r>
              <a:rPr lang="en-HK" altLang="zh-CN" dirty="0" err="1"/>
              <a:t>boolean</a:t>
            </a:r>
            <a:r>
              <a:rPr lang="en-HK" altLang="zh-CN" dirty="0"/>
              <a:t> </a:t>
            </a:r>
            <a:r>
              <a:rPr lang="en-HK" altLang="zh-CN" dirty="0" err="1"/>
              <a:t>isEmpty</a:t>
            </a:r>
            <a:r>
              <a:rPr lang="en-HK" altLang="zh-CN" dirty="0"/>
              <a:t>() {</a:t>
            </a:r>
          </a:p>
          <a:p>
            <a:r>
              <a:rPr lang="en-HK" altLang="zh-CN" dirty="0"/>
              <a:t>        </a:t>
            </a:r>
            <a:r>
              <a:rPr lang="en-HK" altLang="zh-CN" dirty="0" err="1"/>
              <a:t>myArray</a:t>
            </a:r>
            <a:r>
              <a:rPr lang="en-HK" altLang="zh-CN" dirty="0"/>
              <a:t> temp = new </a:t>
            </a:r>
            <a:r>
              <a:rPr lang="en-HK" altLang="zh-CN" dirty="0" err="1"/>
              <a:t>myArray</a:t>
            </a:r>
            <a:r>
              <a:rPr lang="en-HK" altLang="zh-CN" dirty="0"/>
              <a:t>();</a:t>
            </a:r>
          </a:p>
          <a:p>
            <a:r>
              <a:rPr lang="en-HK" altLang="zh-CN" dirty="0"/>
              <a:t>        return </a:t>
            </a:r>
            <a:r>
              <a:rPr lang="en-HK" altLang="zh-CN" dirty="0" err="1"/>
              <a:t>a.isEqual</a:t>
            </a:r>
            <a:r>
              <a:rPr lang="en-HK" altLang="zh-CN" dirty="0"/>
              <a:t>(temp);</a:t>
            </a:r>
          </a:p>
          <a:p>
            <a:r>
              <a:rPr lang="en-HK" altLang="zh-CN" dirty="0"/>
              <a:t>    }</a:t>
            </a:r>
          </a:p>
          <a:p>
            <a:r>
              <a:rPr lang="en-HK" altLang="zh-CN" dirty="0"/>
              <a:t>    </a:t>
            </a:r>
          </a:p>
          <a:p>
            <a:r>
              <a:rPr lang="en-HK" altLang="zh-CN" dirty="0"/>
              <a:t>    public </a:t>
            </a:r>
            <a:r>
              <a:rPr lang="en-HK" altLang="zh-CN" dirty="0" err="1"/>
              <a:t>int</a:t>
            </a:r>
            <a:r>
              <a:rPr lang="en-HK" altLang="zh-CN" dirty="0"/>
              <a:t> length() {</a:t>
            </a:r>
          </a:p>
          <a:p>
            <a:r>
              <a:rPr lang="en-HK" altLang="zh-CN" dirty="0"/>
              <a:t>        return </a:t>
            </a:r>
            <a:r>
              <a:rPr lang="en-HK" altLang="zh-CN" dirty="0" err="1"/>
              <a:t>a.length</a:t>
            </a:r>
            <a:r>
              <a:rPr lang="en-HK" altLang="zh-CN" dirty="0"/>
              <a:t>();</a:t>
            </a:r>
          </a:p>
          <a:p>
            <a:r>
              <a:rPr lang="en-HK" altLang="zh-CN" dirty="0"/>
              <a:t>    }</a:t>
            </a:r>
          </a:p>
          <a:p>
            <a:r>
              <a:rPr lang="en-HK" altLang="zh-CN" dirty="0"/>
              <a:t>    </a:t>
            </a:r>
          </a:p>
          <a:p>
            <a:r>
              <a:rPr lang="en-HK" altLang="zh-CN" dirty="0"/>
              <a:t>    public void push(</a:t>
            </a:r>
            <a:r>
              <a:rPr lang="en-HK" altLang="zh-CN" dirty="0" err="1"/>
              <a:t>int</a:t>
            </a:r>
            <a:r>
              <a:rPr lang="en-HK" altLang="zh-CN" dirty="0"/>
              <a:t> x) {</a:t>
            </a:r>
          </a:p>
          <a:p>
            <a:r>
              <a:rPr lang="en-HK" altLang="zh-CN" dirty="0"/>
              <a:t>        </a:t>
            </a:r>
            <a:r>
              <a:rPr lang="en-HK" altLang="zh-CN" dirty="0" err="1"/>
              <a:t>a.set</a:t>
            </a:r>
            <a:r>
              <a:rPr lang="en-HK" altLang="zh-CN" dirty="0"/>
              <a:t>(x, </a:t>
            </a:r>
            <a:r>
              <a:rPr lang="en-HK" altLang="zh-CN" dirty="0" err="1"/>
              <a:t>a.length</a:t>
            </a:r>
            <a:r>
              <a:rPr lang="en-HK" altLang="zh-CN" dirty="0"/>
              <a:t>());</a:t>
            </a:r>
          </a:p>
          <a:p>
            <a:r>
              <a:rPr lang="en-HK" altLang="zh-CN" dirty="0"/>
              <a:t>    }</a:t>
            </a:r>
          </a:p>
          <a:p>
            <a:r>
              <a:rPr lang="en-HK" altLang="zh-CN" dirty="0"/>
              <a:t>    </a:t>
            </a:r>
          </a:p>
          <a:p>
            <a:r>
              <a:rPr lang="en-HK" altLang="zh-CN" dirty="0"/>
              <a:t>    public </a:t>
            </a:r>
            <a:r>
              <a:rPr lang="en-HK" altLang="zh-CN" dirty="0" err="1"/>
              <a:t>int</a:t>
            </a:r>
            <a:r>
              <a:rPr lang="en-HK" altLang="zh-CN" dirty="0"/>
              <a:t> pop() {</a:t>
            </a:r>
          </a:p>
          <a:p>
            <a:r>
              <a:rPr lang="en-HK" altLang="zh-CN" dirty="0"/>
              <a:t>        return </a:t>
            </a:r>
            <a:r>
              <a:rPr lang="en-HK" altLang="zh-CN" dirty="0" err="1"/>
              <a:t>a.get</a:t>
            </a:r>
            <a:r>
              <a:rPr lang="en-HK" altLang="zh-CN" dirty="0"/>
              <a:t>(</a:t>
            </a:r>
            <a:r>
              <a:rPr lang="en-HK" altLang="zh-CN" dirty="0" err="1"/>
              <a:t>a.length</a:t>
            </a:r>
            <a:r>
              <a:rPr lang="en-HK" altLang="zh-CN" dirty="0"/>
              <a:t>());</a:t>
            </a:r>
          </a:p>
          <a:p>
            <a:r>
              <a:rPr lang="en-HK" altLang="zh-CN" dirty="0"/>
              <a:t>    }</a:t>
            </a:r>
          </a:p>
          <a:p>
            <a:r>
              <a:rPr lang="en-HK" altLang="zh-CN" dirty="0"/>
              <a:t>    </a:t>
            </a:r>
          </a:p>
          <a:p>
            <a:r>
              <a:rPr lang="en-HK" altLang="zh-CN" dirty="0"/>
              <a:t>    public void </a:t>
            </a:r>
            <a:r>
              <a:rPr lang="en-HK" altLang="zh-CN" dirty="0" err="1"/>
              <a:t>print_stack</a:t>
            </a:r>
            <a:r>
              <a:rPr lang="en-HK" altLang="zh-CN" dirty="0"/>
              <a:t>() {</a:t>
            </a:r>
          </a:p>
          <a:p>
            <a:r>
              <a:rPr lang="en-HK" altLang="zh-CN" dirty="0"/>
              <a:t>        </a:t>
            </a:r>
            <a:r>
              <a:rPr lang="en-HK" altLang="zh-CN" dirty="0" err="1"/>
              <a:t>a.print_array</a:t>
            </a:r>
            <a:r>
              <a:rPr lang="en-HK" altLang="zh-CN" dirty="0"/>
              <a:t>();</a:t>
            </a:r>
          </a:p>
          <a:p>
            <a:r>
              <a:rPr lang="en-HK" altLang="zh-CN" dirty="0"/>
              <a:t>    }</a:t>
            </a:r>
          </a:p>
          <a:p>
            <a:r>
              <a:rPr lang="en-HK" altLang="zh-CN" dirty="0"/>
              <a:t>}</a:t>
            </a:r>
          </a:p>
          <a:p>
            <a:endParaRPr lang="en-HK" altLang="zh-CN" dirty="0"/>
          </a:p>
          <a:p>
            <a:r>
              <a:rPr lang="en-HK" altLang="zh-CN" dirty="0"/>
              <a:t>public class Client {</a:t>
            </a:r>
          </a:p>
          <a:p>
            <a:r>
              <a:rPr lang="en-HK" altLang="zh-CN" dirty="0"/>
              <a:t>    public static void main(String[] </a:t>
            </a:r>
            <a:r>
              <a:rPr lang="en-HK" altLang="zh-CN" dirty="0" err="1"/>
              <a:t>args</a:t>
            </a:r>
            <a:r>
              <a:rPr lang="en-HK" altLang="zh-CN" dirty="0"/>
              <a:t>) {</a:t>
            </a:r>
          </a:p>
          <a:p>
            <a:r>
              <a:rPr lang="en-HK" altLang="zh-CN" dirty="0"/>
              <a:t>        </a:t>
            </a:r>
            <a:r>
              <a:rPr lang="en-HK" altLang="zh-CN" dirty="0" err="1"/>
              <a:t>myArray</a:t>
            </a:r>
            <a:r>
              <a:rPr lang="en-HK" altLang="zh-CN" dirty="0"/>
              <a:t> a = new </a:t>
            </a:r>
            <a:r>
              <a:rPr lang="en-HK" altLang="zh-CN" dirty="0" err="1"/>
              <a:t>myArray</a:t>
            </a:r>
            <a:r>
              <a:rPr lang="en-HK" altLang="zh-CN" dirty="0"/>
              <a:t>();</a:t>
            </a:r>
          </a:p>
          <a:p>
            <a:r>
              <a:rPr lang="en-HK" altLang="zh-CN" dirty="0"/>
              <a:t>        Stack s = new Stack(a);</a:t>
            </a:r>
          </a:p>
          <a:p>
            <a:r>
              <a:rPr lang="en-HK" altLang="zh-CN" dirty="0"/>
              <a:t>        </a:t>
            </a:r>
            <a:r>
              <a:rPr lang="en-HK" altLang="zh-CN" dirty="0" err="1"/>
              <a:t>s.push</a:t>
            </a:r>
            <a:r>
              <a:rPr lang="en-HK" altLang="zh-CN" dirty="0"/>
              <a:t>(1);</a:t>
            </a:r>
          </a:p>
          <a:p>
            <a:r>
              <a:rPr lang="en-HK" altLang="zh-CN" dirty="0"/>
              <a:t>        </a:t>
            </a:r>
            <a:r>
              <a:rPr lang="en-HK" altLang="zh-CN" dirty="0" err="1"/>
              <a:t>a.get</a:t>
            </a:r>
            <a:r>
              <a:rPr lang="en-HK" altLang="zh-CN" dirty="0"/>
              <a:t>(0);  // corrupted the data structure Stack.</a:t>
            </a:r>
          </a:p>
          <a:p>
            <a:r>
              <a:rPr lang="en-HK" altLang="zh-CN" dirty="0"/>
              <a:t>        if (</a:t>
            </a:r>
            <a:r>
              <a:rPr lang="en-HK" altLang="zh-CN" dirty="0" err="1"/>
              <a:t>s.isEmpty</a:t>
            </a:r>
            <a:r>
              <a:rPr lang="en-HK" altLang="zh-CN" dirty="0"/>
              <a:t>()) </a:t>
            </a:r>
            <a:r>
              <a:rPr lang="en-HK" altLang="zh-CN" dirty="0" err="1"/>
              <a:t>System.out.println</a:t>
            </a:r>
            <a:r>
              <a:rPr lang="en-HK" altLang="zh-CN" dirty="0"/>
              <a:t>("empty");</a:t>
            </a:r>
          </a:p>
          <a:p>
            <a:r>
              <a:rPr lang="en-HK" altLang="zh-CN" dirty="0"/>
              <a:t>        else </a:t>
            </a:r>
            <a:r>
              <a:rPr lang="en-HK" altLang="zh-CN" dirty="0" err="1"/>
              <a:t>System.out.println</a:t>
            </a:r>
            <a:r>
              <a:rPr lang="en-HK" altLang="zh-CN" dirty="0"/>
              <a:t>("non-empty");</a:t>
            </a:r>
          </a:p>
          <a:p>
            <a:r>
              <a:rPr lang="en-HK" altLang="zh-CN" dirty="0"/>
              <a:t>        assert(!</a:t>
            </a:r>
            <a:r>
              <a:rPr lang="en-HK" altLang="zh-CN" dirty="0" err="1"/>
              <a:t>s.isEmpty</a:t>
            </a:r>
            <a:r>
              <a:rPr lang="en-HK" altLang="zh-CN" dirty="0"/>
              <a:t>());</a:t>
            </a:r>
          </a:p>
          <a:p>
            <a:r>
              <a:rPr lang="en-HK" altLang="zh-CN" dirty="0"/>
              <a:t>    }</a:t>
            </a:r>
          </a:p>
          <a:p>
            <a:r>
              <a:rPr lang="en-HK" altLang="zh-CN" dirty="0"/>
              <a:t>}</a:t>
            </a:r>
          </a:p>
          <a:p>
            <a:endParaRPr lang="zh-CN" altLang="en-US" dirty="0"/>
          </a:p>
        </p:txBody>
      </p:sp>
      <p:sp>
        <p:nvSpPr>
          <p:cNvPr id="4" name="页脚占位符 3"/>
          <p:cNvSpPr>
            <a:spLocks noGrp="1"/>
          </p:cNvSpPr>
          <p:nvPr>
            <p:ph type="ftr" sz="quarter" idx="4"/>
          </p:nvPr>
        </p:nvSpPr>
        <p:spPr/>
        <p:txBody>
          <a:bodyPr/>
          <a:lstStyle/>
          <a:p>
            <a:pPr>
              <a:defRPr/>
            </a:pPr>
            <a:r>
              <a:rPr lang="en-US"/>
              <a:t>Software Design</a:t>
            </a:r>
          </a:p>
        </p:txBody>
      </p:sp>
      <p:sp>
        <p:nvSpPr>
          <p:cNvPr id="5" name="灯片编号占位符 4"/>
          <p:cNvSpPr>
            <a:spLocks noGrp="1"/>
          </p:cNvSpPr>
          <p:nvPr>
            <p:ph type="sldNum" sz="quarter" idx="5"/>
          </p:nvPr>
        </p:nvSpPr>
        <p:spPr/>
        <p:txBody>
          <a:bodyPr/>
          <a:lstStyle/>
          <a:p>
            <a:pPr>
              <a:defRPr/>
            </a:pPr>
            <a:fld id="{A7E88535-4BEA-4EE8-AB4A-C9FA970A9824}" type="slidenum">
              <a:rPr lang="en-US" smtClean="0"/>
              <a:pPr>
                <a:defRPr/>
              </a:pPr>
              <a:t>20</a:t>
            </a:fld>
            <a:endParaRPr lang="en-US"/>
          </a:p>
        </p:txBody>
      </p:sp>
    </p:spTree>
    <p:extLst>
      <p:ext uri="{BB962C8B-B14F-4D97-AF65-F5344CB8AC3E}">
        <p14:creationId xmlns:p14="http://schemas.microsoft.com/office/powerpoint/2010/main" val="37178714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 First example</a:t>
            </a:r>
          </a:p>
          <a:p>
            <a:r>
              <a:rPr lang="en-US" altLang="zh-CN" dirty="0"/>
              <a:t>public class Stack {</a:t>
            </a:r>
          </a:p>
          <a:p>
            <a:r>
              <a:rPr lang="en-US" altLang="zh-CN" dirty="0"/>
              <a:t>  public int[] a = new int[16];</a:t>
            </a:r>
          </a:p>
          <a:p>
            <a:r>
              <a:rPr lang="en-US" altLang="zh-CN" dirty="0"/>
              <a:t>  public int size = 0;</a:t>
            </a:r>
          </a:p>
          <a:p>
            <a:r>
              <a:rPr lang="en-US" altLang="zh-CN" dirty="0"/>
              <a:t>  Stack() {</a:t>
            </a:r>
          </a:p>
          <a:p>
            <a:r>
              <a:rPr lang="en-US" altLang="zh-CN" dirty="0"/>
              <a:t>    //some statements.</a:t>
            </a:r>
          </a:p>
          <a:p>
            <a:r>
              <a:rPr lang="en-US" altLang="zh-CN" dirty="0"/>
              <a:t>  }</a:t>
            </a:r>
          </a:p>
          <a:p>
            <a:r>
              <a:rPr lang="en-US" altLang="zh-CN" dirty="0"/>
              <a:t>  public </a:t>
            </a:r>
            <a:r>
              <a:rPr lang="en-US" altLang="zh-CN" dirty="0" err="1"/>
              <a:t>boolean</a:t>
            </a:r>
            <a:r>
              <a:rPr lang="en-US" altLang="zh-CN" dirty="0"/>
              <a:t> </a:t>
            </a:r>
            <a:r>
              <a:rPr lang="en-US" altLang="zh-CN" dirty="0" err="1"/>
              <a:t>isEmpty</a:t>
            </a:r>
            <a:r>
              <a:rPr lang="en-US" altLang="zh-CN" dirty="0"/>
              <a:t>() {</a:t>
            </a:r>
          </a:p>
          <a:p>
            <a:r>
              <a:rPr lang="en-US" altLang="zh-CN" dirty="0"/>
              <a:t>    return size==0;</a:t>
            </a:r>
          </a:p>
          <a:p>
            <a:r>
              <a:rPr lang="en-US" altLang="zh-CN" dirty="0"/>
              <a:t>  }</a:t>
            </a:r>
          </a:p>
          <a:p>
            <a:endParaRPr lang="en-US" altLang="zh-CN" dirty="0"/>
          </a:p>
          <a:p>
            <a:r>
              <a:rPr lang="en-US" altLang="zh-CN" dirty="0"/>
              <a:t>  public int length() {</a:t>
            </a:r>
          </a:p>
          <a:p>
            <a:r>
              <a:rPr lang="en-US" altLang="zh-CN" dirty="0"/>
              <a:t>    return </a:t>
            </a:r>
            <a:r>
              <a:rPr lang="en-US" altLang="zh-CN" dirty="0" err="1"/>
              <a:t>a.length</a:t>
            </a:r>
            <a:r>
              <a:rPr lang="en-US" altLang="zh-CN" dirty="0"/>
              <a:t>;</a:t>
            </a:r>
          </a:p>
          <a:p>
            <a:r>
              <a:rPr lang="en-US" altLang="zh-CN" dirty="0"/>
              <a:t>  }</a:t>
            </a:r>
          </a:p>
          <a:p>
            <a:r>
              <a:rPr lang="en-US" altLang="zh-CN" dirty="0"/>
              <a:t>  public void push(int x) {</a:t>
            </a:r>
          </a:p>
          <a:p>
            <a:r>
              <a:rPr lang="en-US" altLang="zh-CN" dirty="0"/>
              <a:t>    a[size++] = x;</a:t>
            </a:r>
          </a:p>
          <a:p>
            <a:r>
              <a:rPr lang="en-US" altLang="zh-CN" dirty="0"/>
              <a:t>  }</a:t>
            </a:r>
          </a:p>
          <a:p>
            <a:endParaRPr lang="en-US" altLang="zh-CN" dirty="0"/>
          </a:p>
          <a:p>
            <a:r>
              <a:rPr lang="en-US" altLang="zh-CN" dirty="0"/>
              <a:t>  public int pop() {</a:t>
            </a:r>
          </a:p>
          <a:p>
            <a:r>
              <a:rPr lang="en-US" altLang="zh-CN" dirty="0"/>
              <a:t>      if (size==0) {</a:t>
            </a:r>
          </a:p>
          <a:p>
            <a:r>
              <a:rPr lang="en-US" altLang="zh-CN" dirty="0"/>
              <a:t>          throw new </a:t>
            </a:r>
            <a:r>
              <a:rPr lang="en-US" altLang="zh-CN" dirty="0" err="1"/>
              <a:t>IllegalArgumentException</a:t>
            </a:r>
            <a:r>
              <a:rPr lang="en-US" altLang="zh-CN" dirty="0"/>
              <a:t>("The stack is empty!");</a:t>
            </a:r>
          </a:p>
          <a:p>
            <a:r>
              <a:rPr lang="en-US" altLang="zh-CN" dirty="0"/>
              <a:t>      }</a:t>
            </a:r>
          </a:p>
          <a:p>
            <a:r>
              <a:rPr lang="en-US" altLang="zh-CN" dirty="0"/>
              <a:t>      else {</a:t>
            </a:r>
          </a:p>
          <a:p>
            <a:r>
              <a:rPr lang="en-US" altLang="zh-CN" dirty="0"/>
              <a:t>          int temp = a[size-1];</a:t>
            </a:r>
          </a:p>
          <a:p>
            <a:r>
              <a:rPr lang="en-US" altLang="zh-CN" dirty="0"/>
              <a:t>          size--;</a:t>
            </a:r>
          </a:p>
          <a:p>
            <a:r>
              <a:rPr lang="en-US" altLang="zh-CN" dirty="0"/>
              <a:t>          return temp;</a:t>
            </a:r>
          </a:p>
          <a:p>
            <a:r>
              <a:rPr lang="en-US" altLang="zh-CN" dirty="0"/>
              <a:t>      }</a:t>
            </a:r>
          </a:p>
          <a:p>
            <a:r>
              <a:rPr lang="en-US" altLang="zh-CN" dirty="0"/>
              <a:t>  }</a:t>
            </a:r>
          </a:p>
          <a:p>
            <a:endParaRPr lang="en-US" altLang="zh-CN" dirty="0"/>
          </a:p>
          <a:p>
            <a:r>
              <a:rPr lang="en-US" altLang="zh-CN" dirty="0"/>
              <a:t>  public void </a:t>
            </a:r>
            <a:r>
              <a:rPr lang="en-US" altLang="zh-CN" dirty="0" err="1"/>
              <a:t>print_stack</a:t>
            </a:r>
            <a:r>
              <a:rPr lang="en-US" altLang="zh-CN" dirty="0"/>
              <a:t>() {</a:t>
            </a:r>
          </a:p>
          <a:p>
            <a:r>
              <a:rPr lang="en-US" altLang="zh-CN" dirty="0"/>
              <a:t>    if (size==0) {</a:t>
            </a:r>
          </a:p>
          <a:p>
            <a:r>
              <a:rPr lang="en-US" altLang="zh-CN" dirty="0"/>
              <a:t>      </a:t>
            </a:r>
            <a:r>
              <a:rPr lang="en-US" altLang="zh-CN" dirty="0" err="1"/>
              <a:t>System.out.println</a:t>
            </a:r>
            <a:r>
              <a:rPr lang="en-US" altLang="zh-CN" dirty="0"/>
              <a:t>("The stack is empty.");</a:t>
            </a:r>
          </a:p>
          <a:p>
            <a:r>
              <a:rPr lang="en-US" altLang="zh-CN" dirty="0"/>
              <a:t>    }</a:t>
            </a:r>
          </a:p>
          <a:p>
            <a:r>
              <a:rPr lang="en-US" altLang="zh-CN" dirty="0"/>
              <a:t>    else {</a:t>
            </a:r>
          </a:p>
          <a:p>
            <a:r>
              <a:rPr lang="en-US" altLang="zh-CN" dirty="0"/>
              <a:t>      for (int </a:t>
            </a:r>
            <a:r>
              <a:rPr lang="en-US" altLang="zh-CN" dirty="0" err="1"/>
              <a:t>i</a:t>
            </a:r>
            <a:r>
              <a:rPr lang="en-US" altLang="zh-CN" dirty="0"/>
              <a:t>=0; </a:t>
            </a:r>
            <a:r>
              <a:rPr lang="en-US" altLang="zh-CN" dirty="0" err="1"/>
              <a:t>i</a:t>
            </a:r>
            <a:r>
              <a:rPr lang="en-US" altLang="zh-CN" dirty="0"/>
              <a:t>&lt;size; </a:t>
            </a:r>
            <a:r>
              <a:rPr lang="en-US" altLang="zh-CN" dirty="0" err="1"/>
              <a:t>i</a:t>
            </a:r>
            <a:r>
              <a:rPr lang="en-US" altLang="zh-CN" dirty="0"/>
              <a:t>++) {</a:t>
            </a:r>
          </a:p>
          <a:p>
            <a:r>
              <a:rPr lang="en-US" altLang="zh-CN" dirty="0"/>
              <a:t>        </a:t>
            </a:r>
            <a:r>
              <a:rPr lang="en-US" altLang="zh-CN" dirty="0" err="1"/>
              <a:t>System.out.println</a:t>
            </a:r>
            <a:r>
              <a:rPr lang="en-US" altLang="zh-CN" dirty="0"/>
              <a:t>(a[</a:t>
            </a:r>
            <a:r>
              <a:rPr lang="en-US" altLang="zh-CN" dirty="0" err="1"/>
              <a:t>i</a:t>
            </a:r>
            <a:r>
              <a:rPr lang="en-US" altLang="zh-CN" dirty="0"/>
              <a:t>]);</a:t>
            </a:r>
          </a:p>
          <a:p>
            <a:r>
              <a:rPr lang="en-US" altLang="zh-CN" dirty="0"/>
              <a:t>      }</a:t>
            </a:r>
          </a:p>
          <a:p>
            <a:r>
              <a:rPr lang="en-US" altLang="zh-CN" dirty="0"/>
              <a:t>    }</a:t>
            </a:r>
          </a:p>
          <a:p>
            <a:r>
              <a:rPr lang="en-US" altLang="zh-CN" dirty="0"/>
              <a:t>  }</a:t>
            </a:r>
          </a:p>
          <a:p>
            <a:endParaRPr lang="en-US" altLang="zh-CN" dirty="0"/>
          </a:p>
          <a:p>
            <a:r>
              <a:rPr lang="en-US" altLang="zh-CN" dirty="0"/>
              <a:t>  public static void main(String[] </a:t>
            </a:r>
            <a:r>
              <a:rPr lang="en-US" altLang="zh-CN" dirty="0" err="1"/>
              <a:t>args</a:t>
            </a:r>
            <a:r>
              <a:rPr lang="en-US" altLang="zh-CN" dirty="0"/>
              <a:t>) {</a:t>
            </a:r>
          </a:p>
          <a:p>
            <a:r>
              <a:rPr lang="en-US" altLang="zh-CN" dirty="0"/>
              <a:t>      Stack a = new Stack();</a:t>
            </a:r>
          </a:p>
          <a:p>
            <a:r>
              <a:rPr lang="en-US" altLang="zh-CN" dirty="0"/>
              <a:t>      </a:t>
            </a:r>
            <a:r>
              <a:rPr lang="en-US" altLang="zh-CN" dirty="0" err="1"/>
              <a:t>a.print_stack</a:t>
            </a:r>
            <a:r>
              <a:rPr lang="en-US" altLang="zh-CN" dirty="0"/>
              <a:t>();</a:t>
            </a:r>
          </a:p>
          <a:p>
            <a:r>
              <a:rPr lang="en-US" altLang="zh-CN" dirty="0"/>
              <a:t>      </a:t>
            </a:r>
            <a:r>
              <a:rPr lang="en-US" altLang="zh-CN" dirty="0" err="1"/>
              <a:t>a.push</a:t>
            </a:r>
            <a:r>
              <a:rPr lang="en-US" altLang="zh-CN" dirty="0"/>
              <a:t>(1);</a:t>
            </a:r>
          </a:p>
          <a:p>
            <a:r>
              <a:rPr lang="en-US" altLang="zh-CN" dirty="0"/>
              <a:t>      </a:t>
            </a:r>
            <a:r>
              <a:rPr lang="en-US" altLang="zh-CN" dirty="0" err="1"/>
              <a:t>a.print_stack</a:t>
            </a:r>
            <a:r>
              <a:rPr lang="en-US" altLang="zh-CN" dirty="0"/>
              <a:t>();</a:t>
            </a:r>
          </a:p>
          <a:p>
            <a:r>
              <a:rPr lang="en-US" altLang="zh-CN" dirty="0"/>
              <a:t>      </a:t>
            </a:r>
            <a:r>
              <a:rPr lang="en-US" altLang="zh-CN" dirty="0" err="1"/>
              <a:t>a.push</a:t>
            </a:r>
            <a:r>
              <a:rPr lang="en-US" altLang="zh-CN" dirty="0"/>
              <a:t>(2);</a:t>
            </a:r>
          </a:p>
          <a:p>
            <a:r>
              <a:rPr lang="en-US" altLang="zh-CN" dirty="0"/>
              <a:t>      </a:t>
            </a:r>
            <a:r>
              <a:rPr lang="en-US" altLang="zh-CN" dirty="0" err="1"/>
              <a:t>a.print_stack</a:t>
            </a:r>
            <a:r>
              <a:rPr lang="en-US" altLang="zh-CN" dirty="0"/>
              <a:t>();</a:t>
            </a:r>
          </a:p>
          <a:p>
            <a:r>
              <a:rPr lang="en-US" altLang="zh-CN" dirty="0"/>
              <a:t>      </a:t>
            </a:r>
            <a:r>
              <a:rPr lang="en-US" altLang="zh-CN" dirty="0" err="1"/>
              <a:t>a.pop</a:t>
            </a:r>
            <a:r>
              <a:rPr lang="en-US" altLang="zh-CN" dirty="0"/>
              <a:t>();</a:t>
            </a:r>
          </a:p>
          <a:p>
            <a:r>
              <a:rPr lang="en-US" altLang="zh-CN" dirty="0"/>
              <a:t>      </a:t>
            </a:r>
            <a:r>
              <a:rPr lang="en-US" altLang="zh-CN" dirty="0" err="1"/>
              <a:t>a.print_stack</a:t>
            </a:r>
            <a:r>
              <a:rPr lang="en-US" altLang="zh-CN" dirty="0"/>
              <a:t>();</a:t>
            </a:r>
          </a:p>
          <a:p>
            <a:r>
              <a:rPr lang="en-US" altLang="zh-CN" dirty="0"/>
              <a:t>      </a:t>
            </a:r>
            <a:r>
              <a:rPr lang="en-US" altLang="zh-CN" dirty="0" err="1"/>
              <a:t>a.pop</a:t>
            </a:r>
            <a:r>
              <a:rPr lang="en-US" altLang="zh-CN" dirty="0"/>
              <a:t>();</a:t>
            </a:r>
          </a:p>
          <a:p>
            <a:r>
              <a:rPr lang="en-US" altLang="zh-CN" dirty="0"/>
              <a:t>      </a:t>
            </a:r>
            <a:r>
              <a:rPr lang="en-US" altLang="zh-CN" dirty="0" err="1"/>
              <a:t>a.print_stack</a:t>
            </a:r>
            <a:r>
              <a:rPr lang="en-US" altLang="zh-CN" dirty="0"/>
              <a:t>();</a:t>
            </a:r>
          </a:p>
          <a:p>
            <a:r>
              <a:rPr lang="en-US" altLang="zh-CN" dirty="0"/>
              <a:t>  }</a:t>
            </a:r>
          </a:p>
          <a:p>
            <a:r>
              <a:rPr lang="en-US" altLang="zh-CN" dirty="0"/>
              <a:t>}</a:t>
            </a:r>
          </a:p>
          <a:p>
            <a:endParaRPr lang="en-US" altLang="zh-CN" dirty="0"/>
          </a:p>
          <a:p>
            <a:r>
              <a:rPr lang="en-US" altLang="zh-CN" dirty="0"/>
              <a:t>=========================================</a:t>
            </a:r>
          </a:p>
          <a:p>
            <a:endParaRPr lang="en-US" altLang="zh-CN" dirty="0"/>
          </a:p>
          <a:p>
            <a:r>
              <a:rPr lang="en-US" altLang="zh-CN" dirty="0"/>
              <a:t>//Second example</a:t>
            </a:r>
          </a:p>
          <a:p>
            <a:r>
              <a:rPr lang="en-US" altLang="zh-CN" dirty="0"/>
              <a:t>public class Stack {</a:t>
            </a:r>
          </a:p>
          <a:p>
            <a:r>
              <a:rPr lang="en-US" altLang="zh-CN" dirty="0"/>
              <a:t>  private int[] a = new int[16];</a:t>
            </a:r>
          </a:p>
          <a:p>
            <a:r>
              <a:rPr lang="en-US" altLang="zh-CN" dirty="0"/>
              <a:t>  private int size = 0;</a:t>
            </a:r>
          </a:p>
          <a:p>
            <a:r>
              <a:rPr lang="en-US" altLang="zh-CN" dirty="0"/>
              <a:t>  Stack() {</a:t>
            </a:r>
          </a:p>
          <a:p>
            <a:r>
              <a:rPr lang="en-US" altLang="zh-CN" dirty="0"/>
              <a:t>    //some statements.</a:t>
            </a:r>
          </a:p>
          <a:p>
            <a:r>
              <a:rPr lang="en-US" altLang="zh-CN" dirty="0"/>
              <a:t>  }</a:t>
            </a:r>
          </a:p>
          <a:p>
            <a:r>
              <a:rPr lang="en-US" altLang="zh-CN" dirty="0"/>
              <a:t>  public </a:t>
            </a:r>
            <a:r>
              <a:rPr lang="en-US" altLang="zh-CN" dirty="0" err="1"/>
              <a:t>boolean</a:t>
            </a:r>
            <a:r>
              <a:rPr lang="en-US" altLang="zh-CN" dirty="0"/>
              <a:t> </a:t>
            </a:r>
            <a:r>
              <a:rPr lang="en-US" altLang="zh-CN" dirty="0" err="1"/>
              <a:t>isEmpty</a:t>
            </a:r>
            <a:r>
              <a:rPr lang="en-US" altLang="zh-CN" dirty="0"/>
              <a:t>() {</a:t>
            </a:r>
          </a:p>
          <a:p>
            <a:r>
              <a:rPr lang="en-US" altLang="zh-CN" dirty="0"/>
              <a:t>    return size==0;</a:t>
            </a:r>
          </a:p>
          <a:p>
            <a:r>
              <a:rPr lang="en-US" altLang="zh-CN" dirty="0"/>
              <a:t>  }</a:t>
            </a:r>
          </a:p>
          <a:p>
            <a:endParaRPr lang="en-US" altLang="zh-CN" dirty="0"/>
          </a:p>
          <a:p>
            <a:r>
              <a:rPr lang="en-US" altLang="zh-CN" dirty="0"/>
              <a:t>  private int length() {</a:t>
            </a:r>
          </a:p>
          <a:p>
            <a:r>
              <a:rPr lang="en-US" altLang="zh-CN" dirty="0"/>
              <a:t>    return </a:t>
            </a:r>
            <a:r>
              <a:rPr lang="en-US" altLang="zh-CN" dirty="0" err="1"/>
              <a:t>a.length</a:t>
            </a:r>
            <a:r>
              <a:rPr lang="en-US" altLang="zh-CN" dirty="0"/>
              <a:t>;</a:t>
            </a:r>
          </a:p>
          <a:p>
            <a:r>
              <a:rPr lang="en-US" altLang="zh-CN" dirty="0"/>
              <a:t>  }</a:t>
            </a:r>
          </a:p>
          <a:p>
            <a:r>
              <a:rPr lang="en-US" altLang="zh-CN" dirty="0"/>
              <a:t>  public void push(int x) {</a:t>
            </a:r>
          </a:p>
          <a:p>
            <a:r>
              <a:rPr lang="en-US" altLang="zh-CN" dirty="0"/>
              <a:t>    a[size++] = x;</a:t>
            </a:r>
          </a:p>
          <a:p>
            <a:r>
              <a:rPr lang="en-US" altLang="zh-CN" dirty="0"/>
              <a:t>  }</a:t>
            </a:r>
          </a:p>
          <a:p>
            <a:endParaRPr lang="en-US" altLang="zh-CN" dirty="0"/>
          </a:p>
          <a:p>
            <a:r>
              <a:rPr lang="en-US" altLang="zh-CN" dirty="0"/>
              <a:t>  public int pop() {</a:t>
            </a:r>
          </a:p>
          <a:p>
            <a:r>
              <a:rPr lang="en-US" altLang="zh-CN" dirty="0"/>
              <a:t>      if (size==0) {</a:t>
            </a:r>
          </a:p>
          <a:p>
            <a:r>
              <a:rPr lang="en-US" altLang="zh-CN" dirty="0"/>
              <a:t>          throw new </a:t>
            </a:r>
            <a:r>
              <a:rPr lang="en-US" altLang="zh-CN" dirty="0" err="1"/>
              <a:t>IllegalArgumentException</a:t>
            </a:r>
            <a:r>
              <a:rPr lang="en-US" altLang="zh-CN" dirty="0"/>
              <a:t>("The stack is empty!");</a:t>
            </a:r>
          </a:p>
          <a:p>
            <a:r>
              <a:rPr lang="en-US" altLang="zh-CN" dirty="0"/>
              <a:t>      }</a:t>
            </a:r>
          </a:p>
          <a:p>
            <a:r>
              <a:rPr lang="en-US" altLang="zh-CN" dirty="0"/>
              <a:t>      else {</a:t>
            </a:r>
          </a:p>
          <a:p>
            <a:r>
              <a:rPr lang="en-US" altLang="zh-CN" dirty="0"/>
              <a:t>          int temp = a[size-1];</a:t>
            </a:r>
          </a:p>
          <a:p>
            <a:r>
              <a:rPr lang="en-US" altLang="zh-CN" dirty="0"/>
              <a:t>          size--;</a:t>
            </a:r>
          </a:p>
          <a:p>
            <a:r>
              <a:rPr lang="en-US" altLang="zh-CN" dirty="0"/>
              <a:t>          return temp;</a:t>
            </a:r>
          </a:p>
          <a:p>
            <a:r>
              <a:rPr lang="en-US" altLang="zh-CN" dirty="0"/>
              <a:t>      }</a:t>
            </a:r>
          </a:p>
          <a:p>
            <a:r>
              <a:rPr lang="en-US" altLang="zh-CN" dirty="0"/>
              <a:t>  }</a:t>
            </a:r>
          </a:p>
          <a:p>
            <a:endParaRPr lang="en-US" altLang="zh-CN" dirty="0"/>
          </a:p>
          <a:p>
            <a:r>
              <a:rPr lang="en-US" altLang="zh-CN" dirty="0"/>
              <a:t>  public void </a:t>
            </a:r>
            <a:r>
              <a:rPr lang="en-US" altLang="zh-CN" dirty="0" err="1"/>
              <a:t>print_stack</a:t>
            </a:r>
            <a:r>
              <a:rPr lang="en-US" altLang="zh-CN" dirty="0"/>
              <a:t>() {</a:t>
            </a:r>
          </a:p>
          <a:p>
            <a:r>
              <a:rPr lang="en-US" altLang="zh-CN" dirty="0"/>
              <a:t>    if (size==0) {</a:t>
            </a:r>
          </a:p>
          <a:p>
            <a:r>
              <a:rPr lang="en-US" altLang="zh-CN" dirty="0"/>
              <a:t>      </a:t>
            </a:r>
            <a:r>
              <a:rPr lang="en-US" altLang="zh-CN" dirty="0" err="1"/>
              <a:t>System.out.println</a:t>
            </a:r>
            <a:r>
              <a:rPr lang="en-US" altLang="zh-CN" dirty="0"/>
              <a:t>("The stack is empty.");</a:t>
            </a:r>
          </a:p>
          <a:p>
            <a:r>
              <a:rPr lang="en-US" altLang="zh-CN" dirty="0"/>
              <a:t>    }</a:t>
            </a:r>
          </a:p>
          <a:p>
            <a:r>
              <a:rPr lang="en-US" altLang="zh-CN" dirty="0"/>
              <a:t>    else {</a:t>
            </a:r>
          </a:p>
          <a:p>
            <a:r>
              <a:rPr lang="en-US" altLang="zh-CN" dirty="0"/>
              <a:t>      for (int </a:t>
            </a:r>
            <a:r>
              <a:rPr lang="en-US" altLang="zh-CN" dirty="0" err="1"/>
              <a:t>i</a:t>
            </a:r>
            <a:r>
              <a:rPr lang="en-US" altLang="zh-CN" dirty="0"/>
              <a:t>=0; </a:t>
            </a:r>
            <a:r>
              <a:rPr lang="en-US" altLang="zh-CN" dirty="0" err="1"/>
              <a:t>i</a:t>
            </a:r>
            <a:r>
              <a:rPr lang="en-US" altLang="zh-CN" dirty="0"/>
              <a:t>&lt;size; </a:t>
            </a:r>
            <a:r>
              <a:rPr lang="en-US" altLang="zh-CN" dirty="0" err="1"/>
              <a:t>i</a:t>
            </a:r>
            <a:r>
              <a:rPr lang="en-US" altLang="zh-CN" dirty="0"/>
              <a:t>++) {</a:t>
            </a:r>
          </a:p>
          <a:p>
            <a:r>
              <a:rPr lang="en-US" altLang="zh-CN" dirty="0"/>
              <a:t>        </a:t>
            </a:r>
            <a:r>
              <a:rPr lang="en-US" altLang="zh-CN" dirty="0" err="1"/>
              <a:t>System.out.println</a:t>
            </a:r>
            <a:r>
              <a:rPr lang="en-US" altLang="zh-CN" dirty="0"/>
              <a:t>(a[</a:t>
            </a:r>
            <a:r>
              <a:rPr lang="en-US" altLang="zh-CN" dirty="0" err="1"/>
              <a:t>i</a:t>
            </a:r>
            <a:r>
              <a:rPr lang="en-US" altLang="zh-CN" dirty="0"/>
              <a:t>]);</a:t>
            </a:r>
          </a:p>
          <a:p>
            <a:r>
              <a:rPr lang="en-US" altLang="zh-CN" dirty="0"/>
              <a:t>      }</a:t>
            </a:r>
          </a:p>
          <a:p>
            <a:r>
              <a:rPr lang="en-US" altLang="zh-CN" dirty="0"/>
              <a:t>    }</a:t>
            </a:r>
          </a:p>
          <a:p>
            <a:r>
              <a:rPr lang="en-US" altLang="zh-CN" dirty="0"/>
              <a:t>  }</a:t>
            </a:r>
          </a:p>
          <a:p>
            <a:endParaRPr lang="en-US" altLang="zh-CN" dirty="0"/>
          </a:p>
          <a:p>
            <a:r>
              <a:rPr lang="en-US" altLang="zh-CN" dirty="0"/>
              <a:t>  public static void main(String[] </a:t>
            </a:r>
            <a:r>
              <a:rPr lang="en-US" altLang="zh-CN" dirty="0" err="1"/>
              <a:t>args</a:t>
            </a:r>
            <a:r>
              <a:rPr lang="en-US" altLang="zh-CN" dirty="0"/>
              <a:t>) {</a:t>
            </a:r>
          </a:p>
          <a:p>
            <a:r>
              <a:rPr lang="en-US" altLang="zh-CN" dirty="0"/>
              <a:t>      Stack a = new Stack();</a:t>
            </a:r>
          </a:p>
          <a:p>
            <a:r>
              <a:rPr lang="en-US" altLang="zh-CN" dirty="0"/>
              <a:t>      </a:t>
            </a:r>
            <a:r>
              <a:rPr lang="en-US" altLang="zh-CN" dirty="0" err="1"/>
              <a:t>a.print_stack</a:t>
            </a:r>
            <a:r>
              <a:rPr lang="en-US" altLang="zh-CN" dirty="0"/>
              <a:t>();</a:t>
            </a:r>
          </a:p>
          <a:p>
            <a:r>
              <a:rPr lang="en-US" altLang="zh-CN" dirty="0"/>
              <a:t>      </a:t>
            </a:r>
            <a:r>
              <a:rPr lang="en-US" altLang="zh-CN" dirty="0" err="1"/>
              <a:t>a.push</a:t>
            </a:r>
            <a:r>
              <a:rPr lang="en-US" altLang="zh-CN" dirty="0"/>
              <a:t>(1);</a:t>
            </a:r>
          </a:p>
          <a:p>
            <a:r>
              <a:rPr lang="en-US" altLang="zh-CN" dirty="0"/>
              <a:t>      </a:t>
            </a:r>
            <a:r>
              <a:rPr lang="en-US" altLang="zh-CN" dirty="0" err="1"/>
              <a:t>a.print_stack</a:t>
            </a:r>
            <a:r>
              <a:rPr lang="en-US" altLang="zh-CN" dirty="0"/>
              <a:t>();</a:t>
            </a:r>
          </a:p>
          <a:p>
            <a:r>
              <a:rPr lang="en-US" altLang="zh-CN" dirty="0"/>
              <a:t>      </a:t>
            </a:r>
            <a:r>
              <a:rPr lang="en-US" altLang="zh-CN" dirty="0" err="1"/>
              <a:t>a.push</a:t>
            </a:r>
            <a:r>
              <a:rPr lang="en-US" altLang="zh-CN" dirty="0"/>
              <a:t>(2);</a:t>
            </a:r>
          </a:p>
          <a:p>
            <a:r>
              <a:rPr lang="en-US" altLang="zh-CN" dirty="0"/>
              <a:t>      </a:t>
            </a:r>
            <a:r>
              <a:rPr lang="en-US" altLang="zh-CN" dirty="0" err="1"/>
              <a:t>a.print_stack</a:t>
            </a:r>
            <a:r>
              <a:rPr lang="en-US" altLang="zh-CN" dirty="0"/>
              <a:t>();</a:t>
            </a:r>
          </a:p>
          <a:p>
            <a:r>
              <a:rPr lang="en-US" altLang="zh-CN" dirty="0"/>
              <a:t>      </a:t>
            </a:r>
            <a:r>
              <a:rPr lang="en-US" altLang="zh-CN" dirty="0" err="1"/>
              <a:t>a.pop</a:t>
            </a:r>
            <a:r>
              <a:rPr lang="en-US" altLang="zh-CN" dirty="0"/>
              <a:t>();</a:t>
            </a:r>
          </a:p>
          <a:p>
            <a:r>
              <a:rPr lang="en-US" altLang="zh-CN" dirty="0"/>
              <a:t>      </a:t>
            </a:r>
            <a:r>
              <a:rPr lang="en-US" altLang="zh-CN" dirty="0" err="1"/>
              <a:t>a.print_stack</a:t>
            </a:r>
            <a:r>
              <a:rPr lang="en-US" altLang="zh-CN" dirty="0"/>
              <a:t>();</a:t>
            </a:r>
          </a:p>
          <a:p>
            <a:r>
              <a:rPr lang="en-US" altLang="zh-CN" dirty="0"/>
              <a:t>      </a:t>
            </a:r>
            <a:r>
              <a:rPr lang="en-US" altLang="zh-CN" dirty="0" err="1"/>
              <a:t>a.pop</a:t>
            </a:r>
            <a:r>
              <a:rPr lang="en-US" altLang="zh-CN" dirty="0"/>
              <a:t>();</a:t>
            </a:r>
          </a:p>
          <a:p>
            <a:r>
              <a:rPr lang="en-US" altLang="zh-CN" dirty="0"/>
              <a:t>      </a:t>
            </a:r>
            <a:r>
              <a:rPr lang="en-US" altLang="zh-CN" dirty="0" err="1"/>
              <a:t>a.print_stack</a:t>
            </a:r>
            <a:r>
              <a:rPr lang="en-US" altLang="zh-CN" dirty="0"/>
              <a:t>();</a:t>
            </a:r>
          </a:p>
          <a:p>
            <a:r>
              <a:rPr lang="en-US" altLang="zh-CN" dirty="0"/>
              <a:t>  }</a:t>
            </a:r>
          </a:p>
          <a:p>
            <a:r>
              <a:rPr lang="en-US" altLang="zh-CN" dirty="0"/>
              <a:t>}</a:t>
            </a:r>
            <a:endParaRPr lang="zh-CN" altLang="en-US" dirty="0"/>
          </a:p>
        </p:txBody>
      </p:sp>
      <p:sp>
        <p:nvSpPr>
          <p:cNvPr id="4" name="页脚占位符 3"/>
          <p:cNvSpPr>
            <a:spLocks noGrp="1"/>
          </p:cNvSpPr>
          <p:nvPr>
            <p:ph type="ftr" sz="quarter" idx="4"/>
          </p:nvPr>
        </p:nvSpPr>
        <p:spPr/>
        <p:txBody>
          <a:bodyPr/>
          <a:lstStyle/>
          <a:p>
            <a:pPr>
              <a:defRPr/>
            </a:pPr>
            <a:r>
              <a:rPr lang="en-US"/>
              <a:t>Software Design</a:t>
            </a:r>
          </a:p>
        </p:txBody>
      </p:sp>
      <p:sp>
        <p:nvSpPr>
          <p:cNvPr id="5" name="灯片编号占位符 4"/>
          <p:cNvSpPr>
            <a:spLocks noGrp="1"/>
          </p:cNvSpPr>
          <p:nvPr>
            <p:ph type="sldNum" sz="quarter" idx="5"/>
          </p:nvPr>
        </p:nvSpPr>
        <p:spPr/>
        <p:txBody>
          <a:bodyPr/>
          <a:lstStyle/>
          <a:p>
            <a:pPr>
              <a:defRPr/>
            </a:pPr>
            <a:fld id="{A7E88535-4BEA-4EE8-AB4A-C9FA970A9824}" type="slidenum">
              <a:rPr lang="en-US" smtClean="0"/>
              <a:pPr>
                <a:defRPr/>
              </a:pPr>
              <a:t>21</a:t>
            </a:fld>
            <a:endParaRPr lang="en-US"/>
          </a:p>
        </p:txBody>
      </p:sp>
    </p:spTree>
    <p:extLst>
      <p:ext uri="{BB962C8B-B14F-4D97-AF65-F5344CB8AC3E}">
        <p14:creationId xmlns:p14="http://schemas.microsoft.com/office/powerpoint/2010/main" val="7601377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 example</a:t>
            </a:r>
          </a:p>
          <a:p>
            <a:r>
              <a:rPr lang="en-US" altLang="zh-CN" dirty="0"/>
              <a:t>public class Stack {</a:t>
            </a:r>
          </a:p>
          <a:p>
            <a:r>
              <a:rPr lang="en-US" altLang="zh-CN" dirty="0"/>
              <a:t>  private int[] a = new int[16];</a:t>
            </a:r>
          </a:p>
          <a:p>
            <a:r>
              <a:rPr lang="en-US" altLang="zh-CN" dirty="0"/>
              <a:t>  private int size = 0;</a:t>
            </a:r>
          </a:p>
          <a:p>
            <a:r>
              <a:rPr lang="en-US" altLang="zh-CN" dirty="0"/>
              <a:t>  Stack() {</a:t>
            </a:r>
          </a:p>
          <a:p>
            <a:r>
              <a:rPr lang="en-US" altLang="zh-CN" dirty="0"/>
              <a:t>    //some statements.</a:t>
            </a:r>
          </a:p>
          <a:p>
            <a:r>
              <a:rPr lang="en-US" altLang="zh-CN" dirty="0"/>
              <a:t>  }</a:t>
            </a:r>
          </a:p>
          <a:p>
            <a:r>
              <a:rPr lang="en-US" altLang="zh-CN" dirty="0"/>
              <a:t>  public </a:t>
            </a:r>
            <a:r>
              <a:rPr lang="en-US" altLang="zh-CN" dirty="0" err="1"/>
              <a:t>boolean</a:t>
            </a:r>
            <a:r>
              <a:rPr lang="en-US" altLang="zh-CN" dirty="0"/>
              <a:t> </a:t>
            </a:r>
            <a:r>
              <a:rPr lang="en-US" altLang="zh-CN" dirty="0" err="1"/>
              <a:t>isEmpty</a:t>
            </a:r>
            <a:r>
              <a:rPr lang="en-US" altLang="zh-CN" dirty="0"/>
              <a:t>() {</a:t>
            </a:r>
          </a:p>
          <a:p>
            <a:r>
              <a:rPr lang="en-US" altLang="zh-CN" dirty="0"/>
              <a:t>    return size==0;</a:t>
            </a:r>
          </a:p>
          <a:p>
            <a:r>
              <a:rPr lang="en-US" altLang="zh-CN" dirty="0"/>
              <a:t>  }</a:t>
            </a:r>
          </a:p>
          <a:p>
            <a:endParaRPr lang="en-US" altLang="zh-CN" dirty="0"/>
          </a:p>
          <a:p>
            <a:r>
              <a:rPr lang="en-US" altLang="zh-CN" dirty="0"/>
              <a:t>  private int length() {</a:t>
            </a:r>
          </a:p>
          <a:p>
            <a:r>
              <a:rPr lang="en-US" altLang="zh-CN" dirty="0"/>
              <a:t>    return </a:t>
            </a:r>
            <a:r>
              <a:rPr lang="en-US" altLang="zh-CN" dirty="0" err="1"/>
              <a:t>a.length</a:t>
            </a:r>
            <a:r>
              <a:rPr lang="en-US" altLang="zh-CN" dirty="0"/>
              <a:t>;</a:t>
            </a:r>
          </a:p>
          <a:p>
            <a:r>
              <a:rPr lang="en-US" altLang="zh-CN" dirty="0"/>
              <a:t>  }</a:t>
            </a:r>
          </a:p>
          <a:p>
            <a:r>
              <a:rPr lang="en-US" altLang="zh-CN" dirty="0"/>
              <a:t>  public void push(int x) {</a:t>
            </a:r>
          </a:p>
          <a:p>
            <a:r>
              <a:rPr lang="en-US" altLang="zh-CN" dirty="0"/>
              <a:t>    a[size++] = x;</a:t>
            </a:r>
          </a:p>
          <a:p>
            <a:r>
              <a:rPr lang="en-US" altLang="zh-CN" dirty="0"/>
              <a:t>  }</a:t>
            </a:r>
          </a:p>
          <a:p>
            <a:endParaRPr lang="en-US" altLang="zh-CN" dirty="0"/>
          </a:p>
          <a:p>
            <a:r>
              <a:rPr lang="en-US" altLang="zh-CN" dirty="0"/>
              <a:t>  public int pop() {</a:t>
            </a:r>
          </a:p>
          <a:p>
            <a:r>
              <a:rPr lang="en-US" altLang="zh-CN" dirty="0"/>
              <a:t>      if (size==0) {</a:t>
            </a:r>
          </a:p>
          <a:p>
            <a:r>
              <a:rPr lang="en-US" altLang="zh-CN" dirty="0"/>
              <a:t>          throw new </a:t>
            </a:r>
            <a:r>
              <a:rPr lang="en-US" altLang="zh-CN" dirty="0" err="1"/>
              <a:t>IllegalArgumentException</a:t>
            </a:r>
            <a:r>
              <a:rPr lang="en-US" altLang="zh-CN" dirty="0"/>
              <a:t>("The stack is empty!");</a:t>
            </a:r>
          </a:p>
          <a:p>
            <a:r>
              <a:rPr lang="en-US" altLang="zh-CN" dirty="0"/>
              <a:t>      }</a:t>
            </a:r>
          </a:p>
          <a:p>
            <a:r>
              <a:rPr lang="en-US" altLang="zh-CN" dirty="0"/>
              <a:t>      else {</a:t>
            </a:r>
          </a:p>
          <a:p>
            <a:r>
              <a:rPr lang="en-US" altLang="zh-CN" dirty="0"/>
              <a:t>          int temp = a[size-1];</a:t>
            </a:r>
          </a:p>
          <a:p>
            <a:r>
              <a:rPr lang="en-US" altLang="zh-CN" dirty="0"/>
              <a:t>          size--;</a:t>
            </a:r>
          </a:p>
          <a:p>
            <a:r>
              <a:rPr lang="en-US" altLang="zh-CN" dirty="0"/>
              <a:t>          return temp;</a:t>
            </a:r>
          </a:p>
          <a:p>
            <a:r>
              <a:rPr lang="en-US" altLang="zh-CN" dirty="0"/>
              <a:t>      }</a:t>
            </a:r>
          </a:p>
          <a:p>
            <a:r>
              <a:rPr lang="en-US" altLang="zh-CN" dirty="0"/>
              <a:t>  }</a:t>
            </a:r>
          </a:p>
          <a:p>
            <a:endParaRPr lang="en-US" altLang="zh-CN" dirty="0"/>
          </a:p>
          <a:p>
            <a:r>
              <a:rPr lang="en-US" altLang="zh-CN" dirty="0"/>
              <a:t>  public void </a:t>
            </a:r>
            <a:r>
              <a:rPr lang="en-US" altLang="zh-CN" dirty="0" err="1"/>
              <a:t>print_stack</a:t>
            </a:r>
            <a:r>
              <a:rPr lang="en-US" altLang="zh-CN" dirty="0"/>
              <a:t>() {</a:t>
            </a:r>
          </a:p>
          <a:p>
            <a:r>
              <a:rPr lang="en-US" altLang="zh-CN" dirty="0"/>
              <a:t>    if (size==0) {</a:t>
            </a:r>
          </a:p>
          <a:p>
            <a:r>
              <a:rPr lang="en-US" altLang="zh-CN" dirty="0"/>
              <a:t>      </a:t>
            </a:r>
            <a:r>
              <a:rPr lang="en-US" altLang="zh-CN" dirty="0" err="1"/>
              <a:t>System.out.println</a:t>
            </a:r>
            <a:r>
              <a:rPr lang="en-US" altLang="zh-CN" dirty="0"/>
              <a:t>("The stack is empty.");</a:t>
            </a:r>
          </a:p>
          <a:p>
            <a:r>
              <a:rPr lang="en-US" altLang="zh-CN" dirty="0"/>
              <a:t>    }</a:t>
            </a:r>
          </a:p>
          <a:p>
            <a:r>
              <a:rPr lang="en-US" altLang="zh-CN" dirty="0"/>
              <a:t>    else {</a:t>
            </a:r>
          </a:p>
          <a:p>
            <a:r>
              <a:rPr lang="en-US" altLang="zh-CN" dirty="0"/>
              <a:t>      for (int </a:t>
            </a:r>
            <a:r>
              <a:rPr lang="en-US" altLang="zh-CN" dirty="0" err="1"/>
              <a:t>i</a:t>
            </a:r>
            <a:r>
              <a:rPr lang="en-US" altLang="zh-CN" dirty="0"/>
              <a:t>=0; </a:t>
            </a:r>
            <a:r>
              <a:rPr lang="en-US" altLang="zh-CN" dirty="0" err="1"/>
              <a:t>i</a:t>
            </a:r>
            <a:r>
              <a:rPr lang="en-US" altLang="zh-CN" dirty="0"/>
              <a:t>&lt;size; </a:t>
            </a:r>
            <a:r>
              <a:rPr lang="en-US" altLang="zh-CN" dirty="0" err="1"/>
              <a:t>i</a:t>
            </a:r>
            <a:r>
              <a:rPr lang="en-US" altLang="zh-CN" dirty="0"/>
              <a:t>++) {</a:t>
            </a:r>
          </a:p>
          <a:p>
            <a:r>
              <a:rPr lang="en-US" altLang="zh-CN" dirty="0"/>
              <a:t>        </a:t>
            </a:r>
            <a:r>
              <a:rPr lang="en-US" altLang="zh-CN" dirty="0" err="1"/>
              <a:t>System.out.println</a:t>
            </a:r>
            <a:r>
              <a:rPr lang="en-US" altLang="zh-CN" dirty="0"/>
              <a:t>(a[</a:t>
            </a:r>
            <a:r>
              <a:rPr lang="en-US" altLang="zh-CN" dirty="0" err="1"/>
              <a:t>i</a:t>
            </a:r>
            <a:r>
              <a:rPr lang="en-US" altLang="zh-CN" dirty="0"/>
              <a:t>]);</a:t>
            </a:r>
          </a:p>
          <a:p>
            <a:r>
              <a:rPr lang="en-US" altLang="zh-CN" dirty="0"/>
              <a:t>      }</a:t>
            </a:r>
          </a:p>
          <a:p>
            <a:r>
              <a:rPr lang="en-US" altLang="zh-CN" dirty="0"/>
              <a:t>    }</a:t>
            </a:r>
          </a:p>
          <a:p>
            <a:r>
              <a:rPr lang="en-US" altLang="zh-CN" dirty="0"/>
              <a:t>  }</a:t>
            </a:r>
          </a:p>
          <a:p>
            <a:r>
              <a:rPr lang="en-US" altLang="zh-CN" dirty="0"/>
              <a:t>  </a:t>
            </a:r>
          </a:p>
          <a:p>
            <a:r>
              <a:rPr lang="en-US" altLang="zh-CN" dirty="0"/>
              <a:t>  public int </a:t>
            </a:r>
            <a:r>
              <a:rPr lang="en-US" altLang="zh-CN" dirty="0" err="1"/>
              <a:t>getSize</a:t>
            </a:r>
            <a:r>
              <a:rPr lang="en-US" altLang="zh-CN" dirty="0"/>
              <a:t>() {</a:t>
            </a:r>
          </a:p>
          <a:p>
            <a:r>
              <a:rPr lang="en-US" altLang="zh-CN" dirty="0"/>
              <a:t>      return size;</a:t>
            </a:r>
          </a:p>
          <a:p>
            <a:r>
              <a:rPr lang="en-US" altLang="zh-CN" dirty="0"/>
              <a:t>  }</a:t>
            </a:r>
          </a:p>
          <a:p>
            <a:r>
              <a:rPr lang="en-US" altLang="zh-CN" dirty="0"/>
              <a:t>  </a:t>
            </a:r>
          </a:p>
          <a:p>
            <a:r>
              <a:rPr lang="en-US" altLang="zh-CN" dirty="0"/>
              <a:t>  public void </a:t>
            </a:r>
            <a:r>
              <a:rPr lang="en-US" altLang="zh-CN" dirty="0" err="1"/>
              <a:t>setSize</a:t>
            </a:r>
            <a:r>
              <a:rPr lang="en-US" altLang="zh-CN" dirty="0"/>
              <a:t>(int n) {</a:t>
            </a:r>
          </a:p>
          <a:p>
            <a:r>
              <a:rPr lang="en-US" altLang="zh-CN" dirty="0"/>
              <a:t>      size = n;</a:t>
            </a:r>
          </a:p>
          <a:p>
            <a:r>
              <a:rPr lang="en-US" altLang="zh-CN" dirty="0"/>
              <a:t>  }</a:t>
            </a:r>
          </a:p>
          <a:p>
            <a:endParaRPr lang="en-US" altLang="zh-CN" dirty="0"/>
          </a:p>
          <a:p>
            <a:r>
              <a:rPr lang="en-US" altLang="zh-CN" dirty="0"/>
              <a:t>  public static void main(String[] </a:t>
            </a:r>
            <a:r>
              <a:rPr lang="en-US" altLang="zh-CN" dirty="0" err="1"/>
              <a:t>args</a:t>
            </a:r>
            <a:r>
              <a:rPr lang="en-US" altLang="zh-CN" dirty="0"/>
              <a:t>) {</a:t>
            </a:r>
          </a:p>
          <a:p>
            <a:r>
              <a:rPr lang="en-US" altLang="zh-CN" dirty="0"/>
              <a:t>      Stack s = new Stack();</a:t>
            </a:r>
          </a:p>
          <a:p>
            <a:r>
              <a:rPr lang="en-US" altLang="zh-CN" dirty="0"/>
              <a:t>      </a:t>
            </a:r>
            <a:r>
              <a:rPr lang="en-US" altLang="zh-CN" dirty="0" err="1"/>
              <a:t>s.push</a:t>
            </a:r>
            <a:r>
              <a:rPr lang="en-US" altLang="zh-CN" dirty="0"/>
              <a:t>(1);</a:t>
            </a:r>
          </a:p>
          <a:p>
            <a:r>
              <a:rPr lang="en-US" altLang="zh-CN" dirty="0"/>
              <a:t>      int n = </a:t>
            </a:r>
            <a:r>
              <a:rPr lang="en-US" altLang="zh-CN" dirty="0" err="1"/>
              <a:t>s.getSize</a:t>
            </a:r>
            <a:r>
              <a:rPr lang="en-US" altLang="zh-CN" dirty="0"/>
              <a:t>();</a:t>
            </a:r>
          </a:p>
          <a:p>
            <a:r>
              <a:rPr lang="en-US" altLang="zh-CN" dirty="0"/>
              <a:t>      </a:t>
            </a:r>
            <a:r>
              <a:rPr lang="en-US" altLang="zh-CN" dirty="0" err="1"/>
              <a:t>System.out.println</a:t>
            </a:r>
            <a:r>
              <a:rPr lang="en-US" altLang="zh-CN" dirty="0"/>
              <a:t>("The size of the stack is " + n);</a:t>
            </a:r>
          </a:p>
          <a:p>
            <a:r>
              <a:rPr lang="en-US" altLang="zh-CN" dirty="0"/>
              <a:t>  }</a:t>
            </a:r>
          </a:p>
          <a:p>
            <a:r>
              <a:rPr lang="en-US" altLang="zh-CN" dirty="0"/>
              <a:t>}</a:t>
            </a:r>
            <a:endParaRPr lang="zh-CN" altLang="en-US" dirty="0"/>
          </a:p>
        </p:txBody>
      </p:sp>
      <p:sp>
        <p:nvSpPr>
          <p:cNvPr id="4" name="页脚占位符 3"/>
          <p:cNvSpPr>
            <a:spLocks noGrp="1"/>
          </p:cNvSpPr>
          <p:nvPr>
            <p:ph type="ftr" sz="quarter" idx="4"/>
          </p:nvPr>
        </p:nvSpPr>
        <p:spPr/>
        <p:txBody>
          <a:bodyPr/>
          <a:lstStyle/>
          <a:p>
            <a:pPr>
              <a:defRPr/>
            </a:pPr>
            <a:r>
              <a:rPr lang="en-US"/>
              <a:t>Software Design</a:t>
            </a:r>
          </a:p>
        </p:txBody>
      </p:sp>
      <p:sp>
        <p:nvSpPr>
          <p:cNvPr id="5" name="灯片编号占位符 4"/>
          <p:cNvSpPr>
            <a:spLocks noGrp="1"/>
          </p:cNvSpPr>
          <p:nvPr>
            <p:ph type="sldNum" sz="quarter" idx="5"/>
          </p:nvPr>
        </p:nvSpPr>
        <p:spPr/>
        <p:txBody>
          <a:bodyPr/>
          <a:lstStyle/>
          <a:p>
            <a:pPr>
              <a:defRPr/>
            </a:pPr>
            <a:fld id="{A7E88535-4BEA-4EE8-AB4A-C9FA970A9824}" type="slidenum">
              <a:rPr lang="en-US" smtClean="0"/>
              <a:pPr>
                <a:defRPr/>
              </a:pPr>
              <a:t>22</a:t>
            </a:fld>
            <a:endParaRPr lang="en-US"/>
          </a:p>
        </p:txBody>
      </p:sp>
    </p:spTree>
    <p:extLst>
      <p:ext uri="{BB962C8B-B14F-4D97-AF65-F5344CB8AC3E}">
        <p14:creationId xmlns:p14="http://schemas.microsoft.com/office/powerpoint/2010/main" val="30262853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839788" rtl="0" eaLnBrk="0" fontAlgn="base" latinLnBrk="0" hangingPunct="0">
              <a:lnSpc>
                <a:spcPct val="100000"/>
              </a:lnSpc>
              <a:spcBef>
                <a:spcPct val="30000"/>
              </a:spcBef>
              <a:spcAft>
                <a:spcPct val="0"/>
              </a:spcAft>
              <a:buClrTx/>
              <a:buSzTx/>
              <a:buFontTx/>
              <a:buNone/>
              <a:tabLst/>
              <a:defRPr/>
            </a:pPr>
            <a:r>
              <a:rPr lang="en-US" baseline="0" dirty="0"/>
              <a:t>Abstraction:  yes</a:t>
            </a:r>
          </a:p>
          <a:p>
            <a:pPr marL="0" marR="0" lvl="0" indent="0" algn="l" defTabSz="839788" rtl="0" eaLnBrk="0" fontAlgn="base" latinLnBrk="0" hangingPunct="0">
              <a:lnSpc>
                <a:spcPct val="100000"/>
              </a:lnSpc>
              <a:spcBef>
                <a:spcPct val="30000"/>
              </a:spcBef>
              <a:spcAft>
                <a:spcPct val="0"/>
              </a:spcAft>
              <a:buClrTx/>
              <a:buSzTx/>
              <a:buFontTx/>
              <a:buNone/>
              <a:tabLst/>
              <a:defRPr/>
            </a:pPr>
            <a:r>
              <a:rPr lang="en-US" baseline="0" dirty="0"/>
              <a:t>Information hiding: yes, hide </a:t>
            </a:r>
            <a:r>
              <a:rPr lang="en-US" baseline="0" dirty="0" err="1"/>
              <a:t>alg</a:t>
            </a:r>
            <a:r>
              <a:rPr lang="en-US" baseline="0" dirty="0"/>
              <a:t> 1, </a:t>
            </a:r>
            <a:r>
              <a:rPr lang="en-US" baseline="0" dirty="0" err="1"/>
              <a:t>alg</a:t>
            </a:r>
            <a:r>
              <a:rPr lang="en-US" baseline="0" dirty="0"/>
              <a:t> 2 </a:t>
            </a:r>
            <a:r>
              <a:rPr lang="en-US" baseline="0" dirty="0" err="1"/>
              <a:t>etc</a:t>
            </a:r>
            <a:endParaRPr lang="en-US" baseline="0" dirty="0"/>
          </a:p>
          <a:p>
            <a:pPr marL="0" marR="0" lvl="0" indent="0" algn="l" defTabSz="839788" rtl="0" eaLnBrk="0" fontAlgn="base" latinLnBrk="0" hangingPunct="0">
              <a:lnSpc>
                <a:spcPct val="100000"/>
              </a:lnSpc>
              <a:spcBef>
                <a:spcPct val="30000"/>
              </a:spcBef>
              <a:spcAft>
                <a:spcPct val="0"/>
              </a:spcAft>
              <a:buClrTx/>
              <a:buSzTx/>
              <a:buFontTx/>
              <a:buNone/>
              <a:tabLst/>
              <a:defRPr/>
            </a:pPr>
            <a:r>
              <a:rPr lang="en-US" baseline="0" dirty="0"/>
              <a:t>Encapsulation: no. </a:t>
            </a:r>
            <a:r>
              <a:rPr lang="en-US" baseline="0" dirty="0" err="1"/>
              <a:t>polygontype</a:t>
            </a:r>
            <a:r>
              <a:rPr lang="en-US" baseline="0" dirty="0"/>
              <a:t> is not stated in the functional purpose. </a:t>
            </a:r>
          </a:p>
          <a:p>
            <a:pPr marL="0" marR="0" lvl="0" indent="0" algn="l" defTabSz="839788" rtl="0" eaLnBrk="0" fontAlgn="base" latinLnBrk="0" hangingPunct="0">
              <a:lnSpc>
                <a:spcPct val="100000"/>
              </a:lnSpc>
              <a:spcBef>
                <a:spcPct val="30000"/>
              </a:spcBef>
              <a:spcAft>
                <a:spcPct val="0"/>
              </a:spcAft>
              <a:buClrTx/>
              <a:buSzTx/>
              <a:buFontTx/>
              <a:buNone/>
              <a:tabLst/>
              <a:defRPr/>
            </a:pPr>
            <a:endParaRPr lang="en-US" baseline="0" dirty="0"/>
          </a:p>
          <a:p>
            <a:pPr marL="0" marR="0" lvl="0" indent="0" algn="l" defTabSz="839788" rtl="0" eaLnBrk="0" fontAlgn="base" latinLnBrk="0" hangingPunct="0">
              <a:lnSpc>
                <a:spcPct val="100000"/>
              </a:lnSpc>
              <a:spcBef>
                <a:spcPct val="30000"/>
              </a:spcBef>
              <a:spcAft>
                <a:spcPct val="0"/>
              </a:spcAft>
              <a:buClrTx/>
              <a:buSzTx/>
              <a:buFontTx/>
              <a:buNone/>
              <a:tabLst/>
              <a:defRPr/>
            </a:pPr>
            <a:r>
              <a:rPr lang="en-US" baseline="0" dirty="0"/>
              <a:t>The two input </a:t>
            </a:r>
            <a:r>
              <a:rPr lang="en-US" baseline="0" dirty="0" err="1"/>
              <a:t>paramaeters</a:t>
            </a:r>
            <a:r>
              <a:rPr lang="en-US" baseline="0" dirty="0"/>
              <a:t> should be wrapped into an object like “Polygon” and the function  </a:t>
            </a:r>
            <a:r>
              <a:rPr lang="en-US" baseline="0" dirty="0" err="1"/>
              <a:t>PolygonArea</a:t>
            </a:r>
            <a:r>
              <a:rPr lang="en-US" baseline="0" dirty="0"/>
              <a:t> is an operator of this Polygon data structure</a:t>
            </a:r>
            <a:endParaRPr lang="en-HK" baseline="0" dirty="0"/>
          </a:p>
        </p:txBody>
      </p:sp>
      <p:sp>
        <p:nvSpPr>
          <p:cNvPr id="4" name="Footer Placeholder 3"/>
          <p:cNvSpPr>
            <a:spLocks noGrp="1"/>
          </p:cNvSpPr>
          <p:nvPr>
            <p:ph type="ftr" sz="quarter" idx="10"/>
          </p:nvPr>
        </p:nvSpPr>
        <p:spPr/>
        <p:txBody>
          <a:bodyPr/>
          <a:lstStyle/>
          <a:p>
            <a:pPr>
              <a:defRPr/>
            </a:pPr>
            <a:r>
              <a:rPr lang="en-US"/>
              <a:t>Software Design</a:t>
            </a:r>
          </a:p>
        </p:txBody>
      </p:sp>
      <p:sp>
        <p:nvSpPr>
          <p:cNvPr id="5" name="Slide Number Placeholder 4"/>
          <p:cNvSpPr>
            <a:spLocks noGrp="1"/>
          </p:cNvSpPr>
          <p:nvPr>
            <p:ph type="sldNum" sz="quarter" idx="11"/>
          </p:nvPr>
        </p:nvSpPr>
        <p:spPr/>
        <p:txBody>
          <a:bodyPr/>
          <a:lstStyle/>
          <a:p>
            <a:pPr>
              <a:defRPr/>
            </a:pPr>
            <a:fld id="{A7E88535-4BEA-4EE8-AB4A-C9FA970A9824}" type="slidenum">
              <a:rPr lang="en-US" smtClean="0"/>
              <a:pPr>
                <a:defRPr/>
              </a:pPr>
              <a:t>24</a:t>
            </a:fld>
            <a:endParaRPr lang="en-US"/>
          </a:p>
        </p:txBody>
      </p:sp>
    </p:spTree>
    <p:extLst>
      <p:ext uri="{BB962C8B-B14F-4D97-AF65-F5344CB8AC3E}">
        <p14:creationId xmlns:p14="http://schemas.microsoft.com/office/powerpoint/2010/main" val="20543804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showMasterPhAnim="0" type="title" preserve="1">
  <p:cSld name="Title Slide">
    <p:spTree>
      <p:nvGrpSpPr>
        <p:cNvPr id="1" name=""/>
        <p:cNvGrpSpPr/>
        <p:nvPr/>
      </p:nvGrpSpPr>
      <p:grpSpPr>
        <a:xfrm>
          <a:off x="0" y="0"/>
          <a:ext cx="0" cy="0"/>
          <a:chOff x="0" y="0"/>
          <a:chExt cx="0" cy="0"/>
        </a:xfrm>
      </p:grpSpPr>
      <p:sp>
        <p:nvSpPr>
          <p:cNvPr id="4" name="Line 1026"/>
          <p:cNvSpPr>
            <a:spLocks noChangeShapeType="1"/>
          </p:cNvSpPr>
          <p:nvPr/>
        </p:nvSpPr>
        <p:spPr bwMode="auto">
          <a:xfrm>
            <a:off x="0" y="3429000"/>
            <a:ext cx="8693150" cy="0"/>
          </a:xfrm>
          <a:prstGeom prst="line">
            <a:avLst/>
          </a:prstGeom>
          <a:noFill/>
          <a:ln w="50800">
            <a:solidFill>
              <a:schemeClr val="tx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3075" name="Rectangle 1027"/>
          <p:cNvSpPr>
            <a:spLocks noGrp="1" noChangeArrowheads="1"/>
          </p:cNvSpPr>
          <p:nvPr>
            <p:ph type="ctrTitle" sz="quarter"/>
          </p:nvPr>
        </p:nvSpPr>
        <p:spPr>
          <a:xfrm>
            <a:off x="381000" y="381000"/>
            <a:ext cx="9067800" cy="3048000"/>
          </a:xfrm>
        </p:spPr>
        <p:txBody>
          <a:bodyPr/>
          <a:lstStyle>
            <a:lvl1pPr>
              <a:defRPr sz="6600"/>
            </a:lvl1pPr>
          </a:lstStyle>
          <a:p>
            <a:r>
              <a:rPr lang="en-US"/>
              <a:t>Click to edit Master title style</a:t>
            </a:r>
          </a:p>
        </p:txBody>
      </p:sp>
      <p:sp>
        <p:nvSpPr>
          <p:cNvPr id="3076" name="Rectangle 1028"/>
          <p:cNvSpPr>
            <a:spLocks noGrp="1" noChangeArrowheads="1"/>
          </p:cNvSpPr>
          <p:nvPr>
            <p:ph type="subTitle" sz="quarter" idx="1"/>
          </p:nvPr>
        </p:nvSpPr>
        <p:spPr>
          <a:xfrm>
            <a:off x="401638" y="3886200"/>
            <a:ext cx="9067800" cy="2819400"/>
          </a:xfrm>
        </p:spPr>
        <p:txBody>
          <a:bodyPr/>
          <a:lstStyle>
            <a:lvl1pPr marL="0" indent="0">
              <a:buFont typeface="Wingdings" pitchFamily="2" charset="2"/>
              <a:buNone/>
              <a:defRPr/>
            </a:lvl1pPr>
          </a:lstStyle>
          <a:p>
            <a:r>
              <a:rPr lang="en-US"/>
              <a:t>Click to edit Master subtitle style</a:t>
            </a:r>
          </a:p>
        </p:txBody>
      </p:sp>
      <p:sp>
        <p:nvSpPr>
          <p:cNvPr id="5" name="Rectangle 1029"/>
          <p:cNvSpPr>
            <a:spLocks noGrp="1" noChangeArrowheads="1"/>
          </p:cNvSpPr>
          <p:nvPr>
            <p:ph type="dt" sz="quarter" idx="10"/>
          </p:nvPr>
        </p:nvSpPr>
        <p:spPr>
          <a:xfrm>
            <a:off x="401638" y="6248400"/>
            <a:ext cx="2062162" cy="457200"/>
          </a:xfrm>
        </p:spPr>
        <p:txBody>
          <a:bodyPr/>
          <a:lstStyle>
            <a:lvl1pPr>
              <a:defRPr/>
            </a:lvl1pPr>
          </a:lstStyle>
          <a:p>
            <a:pPr>
              <a:defRPr/>
            </a:pPr>
            <a:endParaRPr lang="en-US"/>
          </a:p>
        </p:txBody>
      </p:sp>
      <p:sp>
        <p:nvSpPr>
          <p:cNvPr id="6" name="Rectangle 1030"/>
          <p:cNvSpPr>
            <a:spLocks noGrp="1" noChangeArrowheads="1"/>
          </p:cNvSpPr>
          <p:nvPr>
            <p:ph type="ftr" sz="quarter" idx="11"/>
          </p:nvPr>
        </p:nvSpPr>
        <p:spPr>
          <a:xfrm>
            <a:off x="3367088" y="6248400"/>
            <a:ext cx="3136900" cy="457200"/>
          </a:xfrm>
        </p:spPr>
        <p:txBody>
          <a:bodyPr/>
          <a:lstStyle>
            <a:lvl1pPr>
              <a:defRPr/>
            </a:lvl1pPr>
          </a:lstStyle>
          <a:p>
            <a:pPr>
              <a:defRPr/>
            </a:pPr>
            <a:r>
              <a:rPr lang="en-US"/>
              <a:t>Software Quality</a:t>
            </a:r>
          </a:p>
        </p:txBody>
      </p:sp>
      <p:sp>
        <p:nvSpPr>
          <p:cNvPr id="7" name="Rectangle 1031"/>
          <p:cNvSpPr>
            <a:spLocks noGrp="1" noChangeArrowheads="1"/>
          </p:cNvSpPr>
          <p:nvPr>
            <p:ph type="sldNum" sz="quarter" idx="12"/>
          </p:nvPr>
        </p:nvSpPr>
        <p:spPr>
          <a:xfrm>
            <a:off x="7407275" y="6248400"/>
            <a:ext cx="2062163" cy="457200"/>
          </a:xfrm>
        </p:spPr>
        <p:txBody>
          <a:bodyPr/>
          <a:lstStyle>
            <a:lvl1pPr>
              <a:defRPr/>
            </a:lvl1pPr>
          </a:lstStyle>
          <a:p>
            <a:pPr>
              <a:defRPr/>
            </a:pPr>
            <a:fld id="{C9E3E309-C4F3-40C3-813B-7A36DC967DF9}" type="slidenum">
              <a:rPr lang="en-US"/>
              <a:pPr>
                <a:defRPr/>
              </a:pPr>
              <a:t>‹#›</a:t>
            </a:fld>
            <a:endParaRPr lang="en-US"/>
          </a:p>
        </p:txBody>
      </p:sp>
    </p:spTree>
    <p:extLst>
      <p:ext uri="{BB962C8B-B14F-4D97-AF65-F5344CB8AC3E}">
        <p14:creationId xmlns:p14="http://schemas.microsoft.com/office/powerpoint/2010/main" val="3444432482"/>
      </p:ext>
    </p:extLst>
  </p:cSld>
  <p:clrMapOvr>
    <a:overrideClrMapping bg1="lt1" tx1="dk1" bg2="lt2" tx2="dk2" accent1="accent1" accent2="accent2" accent3="accent3" accent4="accent4" accent5="accent5" accent6="accent6" hlink="hlink" folHlink="folHlink"/>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p:cNvSpPr>
            <a:spLocks noGrp="1" noChangeArrowheads="1"/>
          </p:cNvSpPr>
          <p:nvPr>
            <p:ph type="dt" sz="half" idx="10"/>
          </p:nvPr>
        </p:nvSpPr>
        <p:spPr>
          <a:ln/>
        </p:spPr>
        <p:txBody>
          <a:bodyPr/>
          <a:lstStyle>
            <a:lvl1pPr>
              <a:defRPr/>
            </a:lvl1pPr>
          </a:lstStyle>
          <a:p>
            <a:pPr>
              <a:defRPr/>
            </a:pPr>
            <a:endParaRPr lang="en-US"/>
          </a:p>
        </p:txBody>
      </p:sp>
      <p:sp>
        <p:nvSpPr>
          <p:cNvPr id="5" name="Rectangle 6"/>
          <p:cNvSpPr>
            <a:spLocks noGrp="1" noChangeArrowheads="1"/>
          </p:cNvSpPr>
          <p:nvPr>
            <p:ph type="ftr" sz="quarter" idx="11"/>
          </p:nvPr>
        </p:nvSpPr>
        <p:spPr>
          <a:ln/>
        </p:spPr>
        <p:txBody>
          <a:bodyPr/>
          <a:lstStyle>
            <a:lvl1pPr>
              <a:defRPr/>
            </a:lvl1pPr>
          </a:lstStyle>
          <a:p>
            <a:pPr>
              <a:defRPr/>
            </a:pPr>
            <a:r>
              <a:rPr lang="en-US"/>
              <a:t>Software Quality</a:t>
            </a:r>
          </a:p>
        </p:txBody>
      </p:sp>
      <p:sp>
        <p:nvSpPr>
          <p:cNvPr id="6" name="Rectangle 7"/>
          <p:cNvSpPr>
            <a:spLocks noGrp="1" noChangeArrowheads="1"/>
          </p:cNvSpPr>
          <p:nvPr>
            <p:ph type="sldNum" sz="quarter" idx="12"/>
          </p:nvPr>
        </p:nvSpPr>
        <p:spPr>
          <a:ln/>
        </p:spPr>
        <p:txBody>
          <a:bodyPr/>
          <a:lstStyle>
            <a:lvl1pPr>
              <a:defRPr/>
            </a:lvl1pPr>
          </a:lstStyle>
          <a:p>
            <a:pPr>
              <a:defRPr/>
            </a:pPr>
            <a:fld id="{4EDE836C-C506-41B6-AE73-6EC51D540379}" type="slidenum">
              <a:rPr lang="en-US"/>
              <a:pPr>
                <a:defRPr/>
              </a:pPr>
              <a:t>‹#›</a:t>
            </a:fld>
            <a:endParaRPr lang="en-US"/>
          </a:p>
        </p:txBody>
      </p:sp>
    </p:spTree>
    <p:extLst>
      <p:ext uri="{BB962C8B-B14F-4D97-AF65-F5344CB8AC3E}">
        <p14:creationId xmlns:p14="http://schemas.microsoft.com/office/powerpoint/2010/main" val="2008190766"/>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189788" y="266700"/>
            <a:ext cx="2259012" cy="63627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12750" y="266700"/>
            <a:ext cx="6624638" cy="63627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p:cNvSpPr>
            <a:spLocks noGrp="1" noChangeArrowheads="1"/>
          </p:cNvSpPr>
          <p:nvPr>
            <p:ph type="dt" sz="half" idx="10"/>
          </p:nvPr>
        </p:nvSpPr>
        <p:spPr>
          <a:ln/>
        </p:spPr>
        <p:txBody>
          <a:bodyPr/>
          <a:lstStyle>
            <a:lvl1pPr>
              <a:defRPr/>
            </a:lvl1pPr>
          </a:lstStyle>
          <a:p>
            <a:pPr>
              <a:defRPr/>
            </a:pPr>
            <a:endParaRPr lang="en-US"/>
          </a:p>
        </p:txBody>
      </p:sp>
      <p:sp>
        <p:nvSpPr>
          <p:cNvPr id="5" name="Rectangle 6"/>
          <p:cNvSpPr>
            <a:spLocks noGrp="1" noChangeArrowheads="1"/>
          </p:cNvSpPr>
          <p:nvPr>
            <p:ph type="ftr" sz="quarter" idx="11"/>
          </p:nvPr>
        </p:nvSpPr>
        <p:spPr>
          <a:ln/>
        </p:spPr>
        <p:txBody>
          <a:bodyPr/>
          <a:lstStyle>
            <a:lvl1pPr>
              <a:defRPr/>
            </a:lvl1pPr>
          </a:lstStyle>
          <a:p>
            <a:pPr>
              <a:defRPr/>
            </a:pPr>
            <a:r>
              <a:rPr lang="en-US"/>
              <a:t>Software Quality</a:t>
            </a:r>
          </a:p>
        </p:txBody>
      </p:sp>
      <p:sp>
        <p:nvSpPr>
          <p:cNvPr id="6" name="Rectangle 7"/>
          <p:cNvSpPr>
            <a:spLocks noGrp="1" noChangeArrowheads="1"/>
          </p:cNvSpPr>
          <p:nvPr>
            <p:ph type="sldNum" sz="quarter" idx="12"/>
          </p:nvPr>
        </p:nvSpPr>
        <p:spPr>
          <a:ln/>
        </p:spPr>
        <p:txBody>
          <a:bodyPr/>
          <a:lstStyle>
            <a:lvl1pPr>
              <a:defRPr/>
            </a:lvl1pPr>
          </a:lstStyle>
          <a:p>
            <a:pPr>
              <a:defRPr/>
            </a:pPr>
            <a:fld id="{C807D62A-A25F-4874-AB67-6CF4C9C4736C}" type="slidenum">
              <a:rPr lang="en-US"/>
              <a:pPr>
                <a:defRPr/>
              </a:pPr>
              <a:t>‹#›</a:t>
            </a:fld>
            <a:endParaRPr lang="en-US"/>
          </a:p>
        </p:txBody>
      </p:sp>
    </p:spTree>
    <p:extLst>
      <p:ext uri="{BB962C8B-B14F-4D97-AF65-F5344CB8AC3E}">
        <p14:creationId xmlns:p14="http://schemas.microsoft.com/office/powerpoint/2010/main" val="4168420388"/>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12750" y="266700"/>
            <a:ext cx="9036050" cy="1104900"/>
          </a:xfrm>
        </p:spPr>
        <p:txBody>
          <a:bodyPr/>
          <a:lstStyle/>
          <a:p>
            <a:r>
              <a:rPr lang="en-US"/>
              <a:t>Click to edit Master title style</a:t>
            </a:r>
          </a:p>
        </p:txBody>
      </p:sp>
      <p:sp>
        <p:nvSpPr>
          <p:cNvPr id="3" name="Table Placeholder 2"/>
          <p:cNvSpPr>
            <a:spLocks noGrp="1"/>
          </p:cNvSpPr>
          <p:nvPr>
            <p:ph type="tbl" idx="1"/>
          </p:nvPr>
        </p:nvSpPr>
        <p:spPr>
          <a:xfrm>
            <a:off x="412750" y="1676400"/>
            <a:ext cx="9036050" cy="4953000"/>
          </a:xfrm>
        </p:spPr>
        <p:txBody>
          <a:bodyPr/>
          <a:lstStyle/>
          <a:p>
            <a:pPr lvl="0"/>
            <a:endParaRPr lang="en-US" noProof="0"/>
          </a:p>
        </p:txBody>
      </p:sp>
      <p:sp>
        <p:nvSpPr>
          <p:cNvPr id="4" name="Rectangle 5"/>
          <p:cNvSpPr>
            <a:spLocks noGrp="1" noChangeArrowheads="1"/>
          </p:cNvSpPr>
          <p:nvPr>
            <p:ph type="dt" sz="half" idx="10"/>
          </p:nvPr>
        </p:nvSpPr>
        <p:spPr>
          <a:ln/>
        </p:spPr>
        <p:txBody>
          <a:bodyPr/>
          <a:lstStyle>
            <a:lvl1pPr>
              <a:defRPr/>
            </a:lvl1pPr>
          </a:lstStyle>
          <a:p>
            <a:pPr>
              <a:defRPr/>
            </a:pPr>
            <a:endParaRPr lang="en-US"/>
          </a:p>
        </p:txBody>
      </p:sp>
      <p:sp>
        <p:nvSpPr>
          <p:cNvPr id="5" name="Rectangle 6"/>
          <p:cNvSpPr>
            <a:spLocks noGrp="1" noChangeArrowheads="1"/>
          </p:cNvSpPr>
          <p:nvPr>
            <p:ph type="ftr" sz="quarter" idx="11"/>
          </p:nvPr>
        </p:nvSpPr>
        <p:spPr>
          <a:ln/>
        </p:spPr>
        <p:txBody>
          <a:bodyPr/>
          <a:lstStyle>
            <a:lvl1pPr>
              <a:defRPr/>
            </a:lvl1pPr>
          </a:lstStyle>
          <a:p>
            <a:pPr>
              <a:defRPr/>
            </a:pPr>
            <a:r>
              <a:rPr lang="en-US"/>
              <a:t>Software Quality</a:t>
            </a:r>
          </a:p>
        </p:txBody>
      </p:sp>
      <p:sp>
        <p:nvSpPr>
          <p:cNvPr id="6" name="Rectangle 7"/>
          <p:cNvSpPr>
            <a:spLocks noGrp="1" noChangeArrowheads="1"/>
          </p:cNvSpPr>
          <p:nvPr>
            <p:ph type="sldNum" sz="quarter" idx="12"/>
          </p:nvPr>
        </p:nvSpPr>
        <p:spPr>
          <a:ln/>
        </p:spPr>
        <p:txBody>
          <a:bodyPr/>
          <a:lstStyle>
            <a:lvl1pPr>
              <a:defRPr/>
            </a:lvl1pPr>
          </a:lstStyle>
          <a:p>
            <a:pPr>
              <a:defRPr/>
            </a:pPr>
            <a:fld id="{5792DDC3-EFA3-4647-8A6E-E8039DA1A91A}" type="slidenum">
              <a:rPr lang="en-US"/>
              <a:pPr>
                <a:defRPr/>
              </a:pPr>
              <a:t>‹#›</a:t>
            </a:fld>
            <a:endParaRPr lang="en-US"/>
          </a:p>
        </p:txBody>
      </p:sp>
    </p:spTree>
    <p:extLst>
      <p:ext uri="{BB962C8B-B14F-4D97-AF65-F5344CB8AC3E}">
        <p14:creationId xmlns:p14="http://schemas.microsoft.com/office/powerpoint/2010/main" val="1249592127"/>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p:cNvSpPr>
            <a:spLocks noGrp="1" noChangeArrowheads="1"/>
          </p:cNvSpPr>
          <p:nvPr>
            <p:ph type="dt" sz="half" idx="10"/>
          </p:nvPr>
        </p:nvSpPr>
        <p:spPr>
          <a:ln/>
        </p:spPr>
        <p:txBody>
          <a:bodyPr/>
          <a:lstStyle>
            <a:lvl1pPr>
              <a:defRPr/>
            </a:lvl1pPr>
          </a:lstStyle>
          <a:p>
            <a:pPr>
              <a:defRPr/>
            </a:pPr>
            <a:endParaRPr lang="en-US"/>
          </a:p>
        </p:txBody>
      </p:sp>
      <p:sp>
        <p:nvSpPr>
          <p:cNvPr id="5" name="Rectangle 6"/>
          <p:cNvSpPr>
            <a:spLocks noGrp="1" noChangeArrowheads="1"/>
          </p:cNvSpPr>
          <p:nvPr>
            <p:ph type="ftr" sz="quarter" idx="11"/>
          </p:nvPr>
        </p:nvSpPr>
        <p:spPr>
          <a:ln/>
        </p:spPr>
        <p:txBody>
          <a:bodyPr/>
          <a:lstStyle>
            <a:lvl1pPr>
              <a:defRPr/>
            </a:lvl1pPr>
          </a:lstStyle>
          <a:p>
            <a:pPr>
              <a:defRPr/>
            </a:pPr>
            <a:r>
              <a:rPr lang="en-US"/>
              <a:t>Software Quality</a:t>
            </a:r>
          </a:p>
        </p:txBody>
      </p:sp>
      <p:sp>
        <p:nvSpPr>
          <p:cNvPr id="6" name="Rectangle 7"/>
          <p:cNvSpPr>
            <a:spLocks noGrp="1" noChangeArrowheads="1"/>
          </p:cNvSpPr>
          <p:nvPr>
            <p:ph type="sldNum" sz="quarter" idx="12"/>
          </p:nvPr>
        </p:nvSpPr>
        <p:spPr>
          <a:ln/>
        </p:spPr>
        <p:txBody>
          <a:bodyPr/>
          <a:lstStyle>
            <a:lvl1pPr>
              <a:defRPr/>
            </a:lvl1pPr>
          </a:lstStyle>
          <a:p>
            <a:pPr>
              <a:defRPr/>
            </a:pPr>
            <a:fld id="{63B8F44C-0EDE-4D7D-9086-BD1CF3CE7AF7}" type="slidenum">
              <a:rPr lang="en-US"/>
              <a:pPr>
                <a:defRPr/>
              </a:pPr>
              <a:t>‹#›</a:t>
            </a:fld>
            <a:endParaRPr lang="en-US"/>
          </a:p>
        </p:txBody>
      </p:sp>
    </p:spTree>
    <p:extLst>
      <p:ext uri="{BB962C8B-B14F-4D97-AF65-F5344CB8AC3E}">
        <p14:creationId xmlns:p14="http://schemas.microsoft.com/office/powerpoint/2010/main" val="3531888079"/>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82638" y="4406900"/>
            <a:ext cx="8416925"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82638" y="2906713"/>
            <a:ext cx="8416925"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p:cNvSpPr>
            <a:spLocks noGrp="1" noChangeArrowheads="1"/>
          </p:cNvSpPr>
          <p:nvPr>
            <p:ph type="dt" sz="half" idx="10"/>
          </p:nvPr>
        </p:nvSpPr>
        <p:spPr>
          <a:ln/>
        </p:spPr>
        <p:txBody>
          <a:bodyPr/>
          <a:lstStyle>
            <a:lvl1pPr>
              <a:defRPr/>
            </a:lvl1pPr>
          </a:lstStyle>
          <a:p>
            <a:pPr>
              <a:defRPr/>
            </a:pPr>
            <a:endParaRPr lang="en-US"/>
          </a:p>
        </p:txBody>
      </p:sp>
      <p:sp>
        <p:nvSpPr>
          <p:cNvPr id="5" name="Rectangle 6"/>
          <p:cNvSpPr>
            <a:spLocks noGrp="1" noChangeArrowheads="1"/>
          </p:cNvSpPr>
          <p:nvPr>
            <p:ph type="ftr" sz="quarter" idx="11"/>
          </p:nvPr>
        </p:nvSpPr>
        <p:spPr>
          <a:ln/>
        </p:spPr>
        <p:txBody>
          <a:bodyPr/>
          <a:lstStyle>
            <a:lvl1pPr>
              <a:defRPr/>
            </a:lvl1pPr>
          </a:lstStyle>
          <a:p>
            <a:pPr>
              <a:defRPr/>
            </a:pPr>
            <a:r>
              <a:rPr lang="en-US"/>
              <a:t>Software Quality</a:t>
            </a:r>
          </a:p>
        </p:txBody>
      </p:sp>
      <p:sp>
        <p:nvSpPr>
          <p:cNvPr id="6" name="Rectangle 7"/>
          <p:cNvSpPr>
            <a:spLocks noGrp="1" noChangeArrowheads="1"/>
          </p:cNvSpPr>
          <p:nvPr>
            <p:ph type="sldNum" sz="quarter" idx="12"/>
          </p:nvPr>
        </p:nvSpPr>
        <p:spPr>
          <a:ln/>
        </p:spPr>
        <p:txBody>
          <a:bodyPr/>
          <a:lstStyle>
            <a:lvl1pPr>
              <a:defRPr/>
            </a:lvl1pPr>
          </a:lstStyle>
          <a:p>
            <a:pPr>
              <a:defRPr/>
            </a:pPr>
            <a:fld id="{ECCD115F-8D68-417D-BE51-0997C55306EF}" type="slidenum">
              <a:rPr lang="en-US"/>
              <a:pPr>
                <a:defRPr/>
              </a:pPr>
              <a:t>‹#›</a:t>
            </a:fld>
            <a:endParaRPr lang="en-US"/>
          </a:p>
        </p:txBody>
      </p:sp>
    </p:spTree>
    <p:extLst>
      <p:ext uri="{BB962C8B-B14F-4D97-AF65-F5344CB8AC3E}">
        <p14:creationId xmlns:p14="http://schemas.microsoft.com/office/powerpoint/2010/main" val="1283244025"/>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12750" y="1676400"/>
            <a:ext cx="4441825" cy="4953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006975" y="1676400"/>
            <a:ext cx="4441825" cy="4953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p:cNvSpPr>
            <a:spLocks noGrp="1" noChangeArrowheads="1"/>
          </p:cNvSpPr>
          <p:nvPr>
            <p:ph type="dt" sz="half" idx="10"/>
          </p:nvPr>
        </p:nvSpPr>
        <p:spPr>
          <a:ln/>
        </p:spPr>
        <p:txBody>
          <a:bodyPr/>
          <a:lstStyle>
            <a:lvl1pPr>
              <a:defRPr/>
            </a:lvl1pPr>
          </a:lstStyle>
          <a:p>
            <a:pPr>
              <a:defRPr/>
            </a:pPr>
            <a:endParaRPr lang="en-US"/>
          </a:p>
        </p:txBody>
      </p:sp>
      <p:sp>
        <p:nvSpPr>
          <p:cNvPr id="6" name="Rectangle 6"/>
          <p:cNvSpPr>
            <a:spLocks noGrp="1" noChangeArrowheads="1"/>
          </p:cNvSpPr>
          <p:nvPr>
            <p:ph type="ftr" sz="quarter" idx="11"/>
          </p:nvPr>
        </p:nvSpPr>
        <p:spPr>
          <a:ln/>
        </p:spPr>
        <p:txBody>
          <a:bodyPr/>
          <a:lstStyle>
            <a:lvl1pPr>
              <a:defRPr/>
            </a:lvl1pPr>
          </a:lstStyle>
          <a:p>
            <a:pPr>
              <a:defRPr/>
            </a:pPr>
            <a:r>
              <a:rPr lang="en-US"/>
              <a:t>Software Quality</a:t>
            </a:r>
          </a:p>
        </p:txBody>
      </p:sp>
      <p:sp>
        <p:nvSpPr>
          <p:cNvPr id="7" name="Rectangle 7"/>
          <p:cNvSpPr>
            <a:spLocks noGrp="1" noChangeArrowheads="1"/>
          </p:cNvSpPr>
          <p:nvPr>
            <p:ph type="sldNum" sz="quarter" idx="12"/>
          </p:nvPr>
        </p:nvSpPr>
        <p:spPr>
          <a:ln/>
        </p:spPr>
        <p:txBody>
          <a:bodyPr/>
          <a:lstStyle>
            <a:lvl1pPr>
              <a:defRPr/>
            </a:lvl1pPr>
          </a:lstStyle>
          <a:p>
            <a:pPr>
              <a:defRPr/>
            </a:pPr>
            <a:fld id="{D6C972CB-25A0-49CA-A04F-81E0CCB967DE}" type="slidenum">
              <a:rPr lang="en-US"/>
              <a:pPr>
                <a:defRPr/>
              </a:pPr>
              <a:t>‹#›</a:t>
            </a:fld>
            <a:endParaRPr lang="en-US"/>
          </a:p>
        </p:txBody>
      </p:sp>
    </p:spTree>
    <p:extLst>
      <p:ext uri="{BB962C8B-B14F-4D97-AF65-F5344CB8AC3E}">
        <p14:creationId xmlns:p14="http://schemas.microsoft.com/office/powerpoint/2010/main" val="3245672346"/>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95300" y="274638"/>
            <a:ext cx="8912225"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95300" y="1535113"/>
            <a:ext cx="437515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95300" y="2174875"/>
            <a:ext cx="437515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030788" y="1535113"/>
            <a:ext cx="437673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30788" y="2174875"/>
            <a:ext cx="437673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p:cNvSpPr>
            <a:spLocks noGrp="1" noChangeArrowheads="1"/>
          </p:cNvSpPr>
          <p:nvPr>
            <p:ph type="dt" sz="half" idx="10"/>
          </p:nvPr>
        </p:nvSpPr>
        <p:spPr>
          <a:ln/>
        </p:spPr>
        <p:txBody>
          <a:bodyPr/>
          <a:lstStyle>
            <a:lvl1pPr>
              <a:defRPr/>
            </a:lvl1pPr>
          </a:lstStyle>
          <a:p>
            <a:pPr>
              <a:defRPr/>
            </a:pPr>
            <a:endParaRPr lang="en-US"/>
          </a:p>
        </p:txBody>
      </p:sp>
      <p:sp>
        <p:nvSpPr>
          <p:cNvPr id="8" name="Rectangle 6"/>
          <p:cNvSpPr>
            <a:spLocks noGrp="1" noChangeArrowheads="1"/>
          </p:cNvSpPr>
          <p:nvPr>
            <p:ph type="ftr" sz="quarter" idx="11"/>
          </p:nvPr>
        </p:nvSpPr>
        <p:spPr>
          <a:ln/>
        </p:spPr>
        <p:txBody>
          <a:bodyPr/>
          <a:lstStyle>
            <a:lvl1pPr>
              <a:defRPr/>
            </a:lvl1pPr>
          </a:lstStyle>
          <a:p>
            <a:pPr>
              <a:defRPr/>
            </a:pPr>
            <a:r>
              <a:rPr lang="en-US"/>
              <a:t>Software Quality</a:t>
            </a:r>
          </a:p>
        </p:txBody>
      </p:sp>
      <p:sp>
        <p:nvSpPr>
          <p:cNvPr id="9" name="Rectangle 7"/>
          <p:cNvSpPr>
            <a:spLocks noGrp="1" noChangeArrowheads="1"/>
          </p:cNvSpPr>
          <p:nvPr>
            <p:ph type="sldNum" sz="quarter" idx="12"/>
          </p:nvPr>
        </p:nvSpPr>
        <p:spPr>
          <a:ln/>
        </p:spPr>
        <p:txBody>
          <a:bodyPr/>
          <a:lstStyle>
            <a:lvl1pPr>
              <a:defRPr/>
            </a:lvl1pPr>
          </a:lstStyle>
          <a:p>
            <a:pPr>
              <a:defRPr/>
            </a:pPr>
            <a:fld id="{65FA675B-1F56-4A1F-B974-9460B94FF877}" type="slidenum">
              <a:rPr lang="en-US"/>
              <a:pPr>
                <a:defRPr/>
              </a:pPr>
              <a:t>‹#›</a:t>
            </a:fld>
            <a:endParaRPr lang="en-US"/>
          </a:p>
        </p:txBody>
      </p:sp>
    </p:spTree>
    <p:extLst>
      <p:ext uri="{BB962C8B-B14F-4D97-AF65-F5344CB8AC3E}">
        <p14:creationId xmlns:p14="http://schemas.microsoft.com/office/powerpoint/2010/main" val="4252614090"/>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p:cNvSpPr>
            <a:spLocks noGrp="1" noChangeArrowheads="1"/>
          </p:cNvSpPr>
          <p:nvPr>
            <p:ph type="dt" sz="half" idx="10"/>
          </p:nvPr>
        </p:nvSpPr>
        <p:spPr>
          <a:ln/>
        </p:spPr>
        <p:txBody>
          <a:bodyPr/>
          <a:lstStyle>
            <a:lvl1pPr>
              <a:defRPr/>
            </a:lvl1pPr>
          </a:lstStyle>
          <a:p>
            <a:pPr>
              <a:defRPr/>
            </a:pPr>
            <a:endParaRPr lang="en-US"/>
          </a:p>
        </p:txBody>
      </p:sp>
      <p:sp>
        <p:nvSpPr>
          <p:cNvPr id="4" name="Rectangle 6"/>
          <p:cNvSpPr>
            <a:spLocks noGrp="1" noChangeArrowheads="1"/>
          </p:cNvSpPr>
          <p:nvPr>
            <p:ph type="ftr" sz="quarter" idx="11"/>
          </p:nvPr>
        </p:nvSpPr>
        <p:spPr>
          <a:ln/>
        </p:spPr>
        <p:txBody>
          <a:bodyPr/>
          <a:lstStyle>
            <a:lvl1pPr>
              <a:defRPr/>
            </a:lvl1pPr>
          </a:lstStyle>
          <a:p>
            <a:pPr>
              <a:defRPr/>
            </a:pPr>
            <a:r>
              <a:rPr lang="en-US"/>
              <a:t>Software Quality</a:t>
            </a:r>
          </a:p>
        </p:txBody>
      </p:sp>
      <p:sp>
        <p:nvSpPr>
          <p:cNvPr id="5" name="Rectangle 7"/>
          <p:cNvSpPr>
            <a:spLocks noGrp="1" noChangeArrowheads="1"/>
          </p:cNvSpPr>
          <p:nvPr>
            <p:ph type="sldNum" sz="quarter" idx="12"/>
          </p:nvPr>
        </p:nvSpPr>
        <p:spPr>
          <a:ln/>
        </p:spPr>
        <p:txBody>
          <a:bodyPr/>
          <a:lstStyle>
            <a:lvl1pPr>
              <a:defRPr/>
            </a:lvl1pPr>
          </a:lstStyle>
          <a:p>
            <a:pPr>
              <a:defRPr/>
            </a:pPr>
            <a:fld id="{C55598A2-17A2-444F-952B-9804449BE04B}" type="slidenum">
              <a:rPr lang="en-US"/>
              <a:pPr>
                <a:defRPr/>
              </a:pPr>
              <a:t>‹#›</a:t>
            </a:fld>
            <a:endParaRPr lang="en-US"/>
          </a:p>
        </p:txBody>
      </p:sp>
    </p:spTree>
    <p:extLst>
      <p:ext uri="{BB962C8B-B14F-4D97-AF65-F5344CB8AC3E}">
        <p14:creationId xmlns:p14="http://schemas.microsoft.com/office/powerpoint/2010/main" val="1326147151"/>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endParaRPr lang="en-US"/>
          </a:p>
        </p:txBody>
      </p:sp>
      <p:sp>
        <p:nvSpPr>
          <p:cNvPr id="3" name="Rectangle 6"/>
          <p:cNvSpPr>
            <a:spLocks noGrp="1" noChangeArrowheads="1"/>
          </p:cNvSpPr>
          <p:nvPr>
            <p:ph type="ftr" sz="quarter" idx="11"/>
          </p:nvPr>
        </p:nvSpPr>
        <p:spPr>
          <a:ln/>
        </p:spPr>
        <p:txBody>
          <a:bodyPr/>
          <a:lstStyle>
            <a:lvl1pPr>
              <a:defRPr/>
            </a:lvl1pPr>
          </a:lstStyle>
          <a:p>
            <a:pPr>
              <a:defRPr/>
            </a:pPr>
            <a:r>
              <a:rPr lang="en-US"/>
              <a:t>Software Quality</a:t>
            </a:r>
          </a:p>
        </p:txBody>
      </p:sp>
      <p:sp>
        <p:nvSpPr>
          <p:cNvPr id="4" name="Rectangle 7"/>
          <p:cNvSpPr>
            <a:spLocks noGrp="1" noChangeArrowheads="1"/>
          </p:cNvSpPr>
          <p:nvPr>
            <p:ph type="sldNum" sz="quarter" idx="12"/>
          </p:nvPr>
        </p:nvSpPr>
        <p:spPr>
          <a:ln/>
        </p:spPr>
        <p:txBody>
          <a:bodyPr/>
          <a:lstStyle>
            <a:lvl1pPr>
              <a:defRPr/>
            </a:lvl1pPr>
          </a:lstStyle>
          <a:p>
            <a:pPr>
              <a:defRPr/>
            </a:pPr>
            <a:fld id="{1AD18685-0001-4CA4-BB9B-682137D85FB6}" type="slidenum">
              <a:rPr lang="en-US"/>
              <a:pPr>
                <a:defRPr/>
              </a:pPr>
              <a:t>‹#›</a:t>
            </a:fld>
            <a:endParaRPr lang="en-US"/>
          </a:p>
        </p:txBody>
      </p:sp>
    </p:spTree>
    <p:extLst>
      <p:ext uri="{BB962C8B-B14F-4D97-AF65-F5344CB8AC3E}">
        <p14:creationId xmlns:p14="http://schemas.microsoft.com/office/powerpoint/2010/main" val="269660345"/>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95300" y="273050"/>
            <a:ext cx="3257550"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3871913" y="273050"/>
            <a:ext cx="5535612"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95300" y="1435100"/>
            <a:ext cx="3257550"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p:cNvSpPr>
            <a:spLocks noGrp="1" noChangeArrowheads="1"/>
          </p:cNvSpPr>
          <p:nvPr>
            <p:ph type="dt" sz="half" idx="10"/>
          </p:nvPr>
        </p:nvSpPr>
        <p:spPr>
          <a:ln/>
        </p:spPr>
        <p:txBody>
          <a:bodyPr/>
          <a:lstStyle>
            <a:lvl1pPr>
              <a:defRPr/>
            </a:lvl1pPr>
          </a:lstStyle>
          <a:p>
            <a:pPr>
              <a:defRPr/>
            </a:pPr>
            <a:endParaRPr lang="en-US"/>
          </a:p>
        </p:txBody>
      </p:sp>
      <p:sp>
        <p:nvSpPr>
          <p:cNvPr id="6" name="Rectangle 6"/>
          <p:cNvSpPr>
            <a:spLocks noGrp="1" noChangeArrowheads="1"/>
          </p:cNvSpPr>
          <p:nvPr>
            <p:ph type="ftr" sz="quarter" idx="11"/>
          </p:nvPr>
        </p:nvSpPr>
        <p:spPr>
          <a:ln/>
        </p:spPr>
        <p:txBody>
          <a:bodyPr/>
          <a:lstStyle>
            <a:lvl1pPr>
              <a:defRPr/>
            </a:lvl1pPr>
          </a:lstStyle>
          <a:p>
            <a:pPr>
              <a:defRPr/>
            </a:pPr>
            <a:r>
              <a:rPr lang="en-US"/>
              <a:t>Software Quality</a:t>
            </a:r>
          </a:p>
        </p:txBody>
      </p:sp>
      <p:sp>
        <p:nvSpPr>
          <p:cNvPr id="7" name="Rectangle 7"/>
          <p:cNvSpPr>
            <a:spLocks noGrp="1" noChangeArrowheads="1"/>
          </p:cNvSpPr>
          <p:nvPr>
            <p:ph type="sldNum" sz="quarter" idx="12"/>
          </p:nvPr>
        </p:nvSpPr>
        <p:spPr>
          <a:ln/>
        </p:spPr>
        <p:txBody>
          <a:bodyPr/>
          <a:lstStyle>
            <a:lvl1pPr>
              <a:defRPr/>
            </a:lvl1pPr>
          </a:lstStyle>
          <a:p>
            <a:pPr>
              <a:defRPr/>
            </a:pPr>
            <a:fld id="{A00572DE-3297-44C9-8095-AE1A459C6662}" type="slidenum">
              <a:rPr lang="en-US"/>
              <a:pPr>
                <a:defRPr/>
              </a:pPr>
              <a:t>‹#›</a:t>
            </a:fld>
            <a:endParaRPr lang="en-US"/>
          </a:p>
        </p:txBody>
      </p:sp>
    </p:spTree>
    <p:extLst>
      <p:ext uri="{BB962C8B-B14F-4D97-AF65-F5344CB8AC3E}">
        <p14:creationId xmlns:p14="http://schemas.microsoft.com/office/powerpoint/2010/main" val="4225642869"/>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41513" y="4800600"/>
            <a:ext cx="5940425"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941513" y="612775"/>
            <a:ext cx="5940425"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941513" y="5367338"/>
            <a:ext cx="5940425"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p:cNvSpPr>
            <a:spLocks noGrp="1" noChangeArrowheads="1"/>
          </p:cNvSpPr>
          <p:nvPr>
            <p:ph type="dt" sz="half" idx="10"/>
          </p:nvPr>
        </p:nvSpPr>
        <p:spPr>
          <a:ln/>
        </p:spPr>
        <p:txBody>
          <a:bodyPr/>
          <a:lstStyle>
            <a:lvl1pPr>
              <a:defRPr/>
            </a:lvl1pPr>
          </a:lstStyle>
          <a:p>
            <a:pPr>
              <a:defRPr/>
            </a:pPr>
            <a:endParaRPr lang="en-US"/>
          </a:p>
        </p:txBody>
      </p:sp>
      <p:sp>
        <p:nvSpPr>
          <p:cNvPr id="6" name="Rectangle 6"/>
          <p:cNvSpPr>
            <a:spLocks noGrp="1" noChangeArrowheads="1"/>
          </p:cNvSpPr>
          <p:nvPr>
            <p:ph type="ftr" sz="quarter" idx="11"/>
          </p:nvPr>
        </p:nvSpPr>
        <p:spPr>
          <a:ln/>
        </p:spPr>
        <p:txBody>
          <a:bodyPr/>
          <a:lstStyle>
            <a:lvl1pPr>
              <a:defRPr/>
            </a:lvl1pPr>
          </a:lstStyle>
          <a:p>
            <a:pPr>
              <a:defRPr/>
            </a:pPr>
            <a:r>
              <a:rPr lang="en-US"/>
              <a:t>Software Quality</a:t>
            </a:r>
          </a:p>
        </p:txBody>
      </p:sp>
      <p:sp>
        <p:nvSpPr>
          <p:cNvPr id="7" name="Rectangle 7"/>
          <p:cNvSpPr>
            <a:spLocks noGrp="1" noChangeArrowheads="1"/>
          </p:cNvSpPr>
          <p:nvPr>
            <p:ph type="sldNum" sz="quarter" idx="12"/>
          </p:nvPr>
        </p:nvSpPr>
        <p:spPr>
          <a:ln/>
        </p:spPr>
        <p:txBody>
          <a:bodyPr/>
          <a:lstStyle>
            <a:lvl1pPr>
              <a:defRPr/>
            </a:lvl1pPr>
          </a:lstStyle>
          <a:p>
            <a:pPr>
              <a:defRPr/>
            </a:pPr>
            <a:fld id="{C68E5FA2-5579-48D2-AAEA-0395A9685864}" type="slidenum">
              <a:rPr lang="en-US"/>
              <a:pPr>
                <a:defRPr/>
              </a:pPr>
              <a:t>‹#›</a:t>
            </a:fld>
            <a:endParaRPr lang="en-US"/>
          </a:p>
        </p:txBody>
      </p:sp>
    </p:spTree>
    <p:extLst>
      <p:ext uri="{BB962C8B-B14F-4D97-AF65-F5344CB8AC3E}">
        <p14:creationId xmlns:p14="http://schemas.microsoft.com/office/powerpoint/2010/main" val="1610922350"/>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Line 2"/>
          <p:cNvSpPr>
            <a:spLocks noChangeShapeType="1"/>
          </p:cNvSpPr>
          <p:nvPr/>
        </p:nvSpPr>
        <p:spPr bwMode="auto">
          <a:xfrm>
            <a:off x="0" y="1371600"/>
            <a:ext cx="8693150" cy="0"/>
          </a:xfrm>
          <a:prstGeom prst="line">
            <a:avLst/>
          </a:prstGeom>
          <a:noFill/>
          <a:ln w="50800">
            <a:solidFill>
              <a:schemeClr val="tx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1027" name="Rectangle 3"/>
          <p:cNvSpPr>
            <a:spLocks noGrp="1" noChangeArrowheads="1"/>
          </p:cNvSpPr>
          <p:nvPr>
            <p:ph type="title"/>
          </p:nvPr>
        </p:nvSpPr>
        <p:spPr bwMode="auto">
          <a:xfrm>
            <a:off x="412750" y="266700"/>
            <a:ext cx="9036050" cy="1104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b" anchorCtr="0" compatLnSpc="1">
            <a:prstTxWarp prst="textNoShape">
              <a:avLst/>
            </a:prstTxWarp>
          </a:bodyPr>
          <a:lstStyle/>
          <a:p>
            <a:pPr lvl="0"/>
            <a:r>
              <a:rPr lang="en-US"/>
              <a:t>Click to edit Master title style</a:t>
            </a:r>
          </a:p>
        </p:txBody>
      </p:sp>
      <p:sp>
        <p:nvSpPr>
          <p:cNvPr id="1028" name="Rectangle 4"/>
          <p:cNvSpPr>
            <a:spLocks noGrp="1" noChangeArrowheads="1"/>
          </p:cNvSpPr>
          <p:nvPr>
            <p:ph type="body" idx="1"/>
          </p:nvPr>
        </p:nvSpPr>
        <p:spPr bwMode="auto">
          <a:xfrm>
            <a:off x="412750" y="1676400"/>
            <a:ext cx="9036050"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9" name="Rectangle 5"/>
          <p:cNvSpPr>
            <a:spLocks noGrp="1" noChangeArrowheads="1"/>
          </p:cNvSpPr>
          <p:nvPr>
            <p:ph type="dt" sz="half" idx="2"/>
          </p:nvPr>
        </p:nvSpPr>
        <p:spPr bwMode="auto">
          <a:xfrm>
            <a:off x="412750" y="6172200"/>
            <a:ext cx="2062163" cy="4572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lvl1pPr>
              <a:defRPr sz="1400">
                <a:solidFill>
                  <a:schemeClr val="folHlink"/>
                </a:solidFill>
              </a:defRPr>
            </a:lvl1pPr>
          </a:lstStyle>
          <a:p>
            <a:pPr>
              <a:defRPr/>
            </a:pPr>
            <a:endParaRPr lang="en-US"/>
          </a:p>
        </p:txBody>
      </p:sp>
      <p:sp>
        <p:nvSpPr>
          <p:cNvPr id="1030" name="Rectangle 6"/>
          <p:cNvSpPr>
            <a:spLocks noGrp="1" noChangeArrowheads="1"/>
          </p:cNvSpPr>
          <p:nvPr>
            <p:ph type="ftr" sz="quarter" idx="3"/>
          </p:nvPr>
        </p:nvSpPr>
        <p:spPr bwMode="auto">
          <a:xfrm>
            <a:off x="3382963" y="6172200"/>
            <a:ext cx="3136900" cy="4572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lvl1pPr algn="ctr">
              <a:defRPr sz="1400">
                <a:solidFill>
                  <a:schemeClr val="folHlink"/>
                </a:solidFill>
              </a:defRPr>
            </a:lvl1pPr>
          </a:lstStyle>
          <a:p>
            <a:pPr>
              <a:defRPr/>
            </a:pPr>
            <a:r>
              <a:rPr lang="en-US"/>
              <a:t>Software Quality</a:t>
            </a:r>
          </a:p>
        </p:txBody>
      </p:sp>
      <p:sp>
        <p:nvSpPr>
          <p:cNvPr id="1031" name="Rectangle 7"/>
          <p:cNvSpPr>
            <a:spLocks noGrp="1" noChangeArrowheads="1"/>
          </p:cNvSpPr>
          <p:nvPr>
            <p:ph type="sldNum" sz="quarter" idx="4"/>
          </p:nvPr>
        </p:nvSpPr>
        <p:spPr bwMode="auto">
          <a:xfrm>
            <a:off x="7427913" y="6172200"/>
            <a:ext cx="2062162" cy="4572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lvl1pPr algn="r">
              <a:defRPr sz="1400">
                <a:solidFill>
                  <a:schemeClr val="folHlink"/>
                </a:solidFill>
              </a:defRPr>
            </a:lvl1pPr>
          </a:lstStyle>
          <a:p>
            <a:pPr>
              <a:defRPr/>
            </a:pPr>
            <a:fld id="{BD8E331F-9D83-4245-9A62-97CA84DE22F4}"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868" r:id="rId1"/>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 id="2147483867" r:id="rId12"/>
  </p:sldLayoutIdLs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028">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1028">
                                            <p:txEl>
                                              <p:pRg st="0" end="0"/>
                                            </p:txEl>
                                          </p:spTgt>
                                        </p:tgtEl>
                                        <p:attrNameLst>
                                          <p:attrName>ppt_c</p:attrName>
                                        </p:attrNameLst>
                                      </p:cBhvr>
                                      <p:to>
                                        <a:schemeClr val="folHlink"/>
                                      </p:to>
                                    </p:animClr>
                                  </p:sub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028">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1028">
                                            <p:txEl>
                                              <p:pRg st="1" end="1"/>
                                            </p:txEl>
                                          </p:spTgt>
                                        </p:tgtEl>
                                        <p:attrNameLst>
                                          <p:attrName>ppt_c</p:attrName>
                                        </p:attrNameLst>
                                      </p:cBhvr>
                                      <p:to>
                                        <a:schemeClr val="folHlink"/>
                                      </p:to>
                                    </p:animClr>
                                  </p:sub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028">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1028">
                                            <p:txEl>
                                              <p:pRg st="2" end="2"/>
                                            </p:txEl>
                                          </p:spTgt>
                                        </p:tgtEl>
                                        <p:attrNameLst>
                                          <p:attrName>ppt_c</p:attrName>
                                        </p:attrNameLst>
                                      </p:cBhvr>
                                      <p:to>
                                        <a:schemeClr val="folHlink"/>
                                      </p:to>
                                    </p:animClr>
                                  </p:subTnLst>
                                </p:cTn>
                              </p:par>
                              <p:par>
                                <p:cTn id="15" presetID="1" presetClass="entr" presetSubtype="0" fill="hold" grpId="0" nodeType="withEffect">
                                  <p:stCondLst>
                                    <p:cond delay="0"/>
                                  </p:stCondLst>
                                  <p:childTnLst>
                                    <p:set>
                                      <p:cBhvr>
                                        <p:cTn id="16" dur="1" fill="hold">
                                          <p:stCondLst>
                                            <p:cond delay="499"/>
                                          </p:stCondLst>
                                        </p:cTn>
                                        <p:tgtEl>
                                          <p:spTgt spid="1028">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1028">
                                            <p:txEl>
                                              <p:pRg st="3" end="3"/>
                                            </p:txEl>
                                          </p:spTgt>
                                        </p:tgtEl>
                                        <p:attrNameLst>
                                          <p:attrName>ppt_c</p:attrName>
                                        </p:attrNameLst>
                                      </p:cBhvr>
                                      <p:to>
                                        <a:schemeClr val="folHlink"/>
                                      </p:to>
                                    </p:animClr>
                                  </p:subTnLst>
                                </p:cTn>
                              </p:par>
                              <p:par>
                                <p:cTn id="17" presetID="1" presetClass="entr" presetSubtype="0" fill="hold" grpId="0" nodeType="withEffect">
                                  <p:stCondLst>
                                    <p:cond delay="0"/>
                                  </p:stCondLst>
                                  <p:childTnLst>
                                    <p:set>
                                      <p:cBhvr>
                                        <p:cTn id="18" dur="1" fill="hold">
                                          <p:stCondLst>
                                            <p:cond delay="499"/>
                                          </p:stCondLst>
                                        </p:cTn>
                                        <p:tgtEl>
                                          <p:spTgt spid="1028">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1028">
                                            <p:txEl>
                                              <p:pRg st="4" end="4"/>
                                            </p:txEl>
                                          </p:spTgt>
                                        </p:tgtEl>
                                        <p:attrNameLst>
                                          <p:attrName>ppt_c</p:attrName>
                                        </p:attrNameLst>
                                      </p:cBhvr>
                                      <p:to>
                                        <a:schemeClr val="folHlink"/>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8" grpId="0" build="p" bldLvl="3" autoUpdateAnimBg="0">
        <p:tmplLst>
          <p:tmpl lvl="1">
            <p:tnLst>
              <p:par>
                <p:cTn presetID="1" presetClass="entr" presetSubtype="0" fill="hold" nodeType="clickEffect">
                  <p:stCondLst>
                    <p:cond delay="0"/>
                  </p:stCondLst>
                  <p:childTnLst>
                    <p:set>
                      <p:cBhvr>
                        <p:cTn dur="1" fill="hold">
                          <p:stCondLst>
                            <p:cond delay="499"/>
                          </p:stCondLst>
                        </p:cTn>
                        <p:tgtEl>
                          <p:spTgt spid="1028"/>
                        </p:tgtEl>
                        <p:attrNameLst>
                          <p:attrName>style.visibility</p:attrName>
                        </p:attrNameLst>
                      </p:cBhvr>
                      <p:to>
                        <p:strVal val="visible"/>
                      </p:to>
                    </p:set>
                  </p:childTnLst>
                  <p:subTnLst>
                    <p:animClr clrSpc="rgb" dir="cw">
                      <p:cBhvr override="childStyle">
                        <p:cTn dur="1" fill="hold" display="0" masterRel="nextClick" afterEffect="1"/>
                        <p:tgtEl>
                          <p:spTgt spid="1028"/>
                        </p:tgtEl>
                        <p:attrNameLst>
                          <p:attrName>ppt_c</p:attrName>
                        </p:attrNameLst>
                      </p:cBhvr>
                      <p:to>
                        <a:schemeClr val="folHlink"/>
                      </p:to>
                    </p:animClr>
                  </p:subTnLst>
                </p:cTn>
              </p:par>
            </p:tnLst>
          </p:tmpl>
          <p:tmpl lvl="2">
            <p:tnLst>
              <p:par>
                <p:cTn presetID="1" presetClass="entr" presetSubtype="0" fill="hold" nodeType="clickEffect">
                  <p:stCondLst>
                    <p:cond delay="0"/>
                  </p:stCondLst>
                  <p:childTnLst>
                    <p:set>
                      <p:cBhvr>
                        <p:cTn dur="1" fill="hold">
                          <p:stCondLst>
                            <p:cond delay="499"/>
                          </p:stCondLst>
                        </p:cTn>
                        <p:tgtEl>
                          <p:spTgt spid="1028"/>
                        </p:tgtEl>
                        <p:attrNameLst>
                          <p:attrName>style.visibility</p:attrName>
                        </p:attrNameLst>
                      </p:cBhvr>
                      <p:to>
                        <p:strVal val="visible"/>
                      </p:to>
                    </p:set>
                  </p:childTnLst>
                  <p:subTnLst>
                    <p:animClr clrSpc="rgb" dir="cw">
                      <p:cBhvr override="childStyle">
                        <p:cTn dur="1" fill="hold" display="0" masterRel="nextClick" afterEffect="1"/>
                        <p:tgtEl>
                          <p:spTgt spid="1028"/>
                        </p:tgtEl>
                        <p:attrNameLst>
                          <p:attrName>ppt_c</p:attrName>
                        </p:attrNameLst>
                      </p:cBhvr>
                      <p:to>
                        <a:schemeClr val="folHlink"/>
                      </p:to>
                    </p:animClr>
                  </p:subTnLst>
                </p:cTn>
              </p:par>
            </p:tnLst>
          </p:tmpl>
          <p:tmpl lvl="3">
            <p:tnLst>
              <p:par>
                <p:cTn presetID="1" presetClass="entr" presetSubtype="0" fill="hold" nodeType="clickEffect">
                  <p:stCondLst>
                    <p:cond delay="0"/>
                  </p:stCondLst>
                  <p:childTnLst>
                    <p:set>
                      <p:cBhvr>
                        <p:cTn dur="1" fill="hold">
                          <p:stCondLst>
                            <p:cond delay="499"/>
                          </p:stCondLst>
                        </p:cTn>
                        <p:tgtEl>
                          <p:spTgt spid="1028"/>
                        </p:tgtEl>
                        <p:attrNameLst>
                          <p:attrName>style.visibility</p:attrName>
                        </p:attrNameLst>
                      </p:cBhvr>
                      <p:to>
                        <p:strVal val="visible"/>
                      </p:to>
                    </p:set>
                  </p:childTnLst>
                  <p:subTnLst>
                    <p:animClr clrSpc="rgb" dir="cw">
                      <p:cBhvr override="childStyle">
                        <p:cTn dur="1" fill="hold" display="0" masterRel="nextClick" afterEffect="1"/>
                        <p:tgtEl>
                          <p:spTgt spid="1028"/>
                        </p:tgtEl>
                        <p:attrNameLst>
                          <p:attrName>ppt_c</p:attrName>
                        </p:attrNameLst>
                      </p:cBhvr>
                      <p:to>
                        <a:schemeClr val="folHlink"/>
                      </p:to>
                    </p:animClr>
                  </p:subTnLst>
                </p:cTn>
              </p:par>
            </p:tnLst>
          </p:tmpl>
          <p:tmpl lvl="4">
            <p:tnLst>
              <p:par>
                <p:cTn presetID="1" presetClass="entr" presetSubtype="0" fill="hold" nodeType="withEffect">
                  <p:stCondLst>
                    <p:cond delay="0"/>
                  </p:stCondLst>
                  <p:childTnLst>
                    <p:set>
                      <p:cBhvr>
                        <p:cTn dur="1" fill="hold">
                          <p:stCondLst>
                            <p:cond delay="499"/>
                          </p:stCondLst>
                        </p:cTn>
                        <p:tgtEl>
                          <p:spTgt spid="1028"/>
                        </p:tgtEl>
                        <p:attrNameLst>
                          <p:attrName>style.visibility</p:attrName>
                        </p:attrNameLst>
                      </p:cBhvr>
                      <p:to>
                        <p:strVal val="visible"/>
                      </p:to>
                    </p:set>
                  </p:childTnLst>
                  <p:subTnLst>
                    <p:animClr clrSpc="rgb" dir="cw">
                      <p:cBhvr override="childStyle">
                        <p:cTn dur="1" fill="hold" display="0" masterRel="nextClick" afterEffect="1"/>
                        <p:tgtEl>
                          <p:spTgt spid="1028"/>
                        </p:tgtEl>
                        <p:attrNameLst>
                          <p:attrName>ppt_c</p:attrName>
                        </p:attrNameLst>
                      </p:cBhvr>
                      <p:to>
                        <a:schemeClr val="folHlink"/>
                      </p:to>
                    </p:animClr>
                  </p:subTnLst>
                </p:cTn>
              </p:par>
            </p:tnLst>
          </p:tmpl>
          <p:tmpl lvl="5">
            <p:tnLst>
              <p:par>
                <p:cTn presetID="1" presetClass="entr" presetSubtype="0" fill="hold" nodeType="withEffect">
                  <p:stCondLst>
                    <p:cond delay="0"/>
                  </p:stCondLst>
                  <p:childTnLst>
                    <p:set>
                      <p:cBhvr>
                        <p:cTn dur="1" fill="hold">
                          <p:stCondLst>
                            <p:cond delay="499"/>
                          </p:stCondLst>
                        </p:cTn>
                        <p:tgtEl>
                          <p:spTgt spid="1028"/>
                        </p:tgtEl>
                        <p:attrNameLst>
                          <p:attrName>style.visibility</p:attrName>
                        </p:attrNameLst>
                      </p:cBhvr>
                      <p:to>
                        <p:strVal val="visible"/>
                      </p:to>
                    </p:set>
                  </p:childTnLst>
                  <p:subTnLst>
                    <p:animClr clrSpc="rgb" dir="cw">
                      <p:cBhvr override="childStyle">
                        <p:cTn dur="1" fill="hold" display="0" masterRel="nextClick" afterEffect="1"/>
                        <p:tgtEl>
                          <p:spTgt spid="1028"/>
                        </p:tgtEl>
                        <p:attrNameLst>
                          <p:attrName>ppt_c</p:attrName>
                        </p:attrNameLst>
                      </p:cBhvr>
                      <p:to>
                        <a:schemeClr val="folHlink"/>
                      </p:to>
                    </p:animClr>
                  </p:subTnLst>
                </p:cTn>
              </p:par>
            </p:tnLst>
          </p:tmpl>
        </p:tmplLst>
      </p:bldP>
    </p:bldLst>
  </p:timing>
  <p:hf hdr="0" ftr="0" dt="0"/>
  <p:txStyles>
    <p:titleStyle>
      <a:lvl1pPr algn="l" rtl="0" eaLnBrk="0" fontAlgn="base" hangingPunct="0">
        <a:lnSpc>
          <a:spcPct val="90000"/>
        </a:lnSpc>
        <a:spcBef>
          <a:spcPct val="0"/>
        </a:spcBef>
        <a:spcAft>
          <a:spcPct val="0"/>
        </a:spcAft>
        <a:defRPr sz="4400" b="1">
          <a:solidFill>
            <a:schemeClr val="tx2"/>
          </a:solidFill>
          <a:latin typeface="+mj-lt"/>
          <a:ea typeface="+mj-ea"/>
          <a:cs typeface="+mj-cs"/>
        </a:defRPr>
      </a:lvl1pPr>
      <a:lvl2pPr algn="l" rtl="0" eaLnBrk="0" fontAlgn="base" hangingPunct="0">
        <a:lnSpc>
          <a:spcPct val="90000"/>
        </a:lnSpc>
        <a:spcBef>
          <a:spcPct val="0"/>
        </a:spcBef>
        <a:spcAft>
          <a:spcPct val="0"/>
        </a:spcAft>
        <a:defRPr sz="4400" b="1">
          <a:solidFill>
            <a:schemeClr val="tx2"/>
          </a:solidFill>
          <a:latin typeface="Times New Roman" pitchFamily="18" charset="0"/>
        </a:defRPr>
      </a:lvl2pPr>
      <a:lvl3pPr algn="l" rtl="0" eaLnBrk="0" fontAlgn="base" hangingPunct="0">
        <a:lnSpc>
          <a:spcPct val="90000"/>
        </a:lnSpc>
        <a:spcBef>
          <a:spcPct val="0"/>
        </a:spcBef>
        <a:spcAft>
          <a:spcPct val="0"/>
        </a:spcAft>
        <a:defRPr sz="4400" b="1">
          <a:solidFill>
            <a:schemeClr val="tx2"/>
          </a:solidFill>
          <a:latin typeface="Times New Roman" pitchFamily="18" charset="0"/>
        </a:defRPr>
      </a:lvl3pPr>
      <a:lvl4pPr algn="l" rtl="0" eaLnBrk="0" fontAlgn="base" hangingPunct="0">
        <a:lnSpc>
          <a:spcPct val="90000"/>
        </a:lnSpc>
        <a:spcBef>
          <a:spcPct val="0"/>
        </a:spcBef>
        <a:spcAft>
          <a:spcPct val="0"/>
        </a:spcAft>
        <a:defRPr sz="4400" b="1">
          <a:solidFill>
            <a:schemeClr val="tx2"/>
          </a:solidFill>
          <a:latin typeface="Times New Roman" pitchFamily="18" charset="0"/>
        </a:defRPr>
      </a:lvl4pPr>
      <a:lvl5pPr algn="l" rtl="0" eaLnBrk="0" fontAlgn="base" hangingPunct="0">
        <a:lnSpc>
          <a:spcPct val="90000"/>
        </a:lnSpc>
        <a:spcBef>
          <a:spcPct val="0"/>
        </a:spcBef>
        <a:spcAft>
          <a:spcPct val="0"/>
        </a:spcAft>
        <a:defRPr sz="4400" b="1">
          <a:solidFill>
            <a:schemeClr val="tx2"/>
          </a:solidFill>
          <a:latin typeface="Times New Roman" pitchFamily="18" charset="0"/>
        </a:defRPr>
      </a:lvl5pPr>
      <a:lvl6pPr marL="457200" algn="l" rtl="0" eaLnBrk="0" fontAlgn="base" hangingPunct="0">
        <a:lnSpc>
          <a:spcPct val="90000"/>
        </a:lnSpc>
        <a:spcBef>
          <a:spcPct val="0"/>
        </a:spcBef>
        <a:spcAft>
          <a:spcPct val="0"/>
        </a:spcAft>
        <a:defRPr sz="4400" b="1">
          <a:solidFill>
            <a:schemeClr val="tx2"/>
          </a:solidFill>
          <a:latin typeface="Times New Roman" pitchFamily="18" charset="0"/>
        </a:defRPr>
      </a:lvl6pPr>
      <a:lvl7pPr marL="914400" algn="l" rtl="0" eaLnBrk="0" fontAlgn="base" hangingPunct="0">
        <a:lnSpc>
          <a:spcPct val="90000"/>
        </a:lnSpc>
        <a:spcBef>
          <a:spcPct val="0"/>
        </a:spcBef>
        <a:spcAft>
          <a:spcPct val="0"/>
        </a:spcAft>
        <a:defRPr sz="4400" b="1">
          <a:solidFill>
            <a:schemeClr val="tx2"/>
          </a:solidFill>
          <a:latin typeface="Times New Roman" pitchFamily="18" charset="0"/>
        </a:defRPr>
      </a:lvl7pPr>
      <a:lvl8pPr marL="1371600" algn="l" rtl="0" eaLnBrk="0" fontAlgn="base" hangingPunct="0">
        <a:lnSpc>
          <a:spcPct val="90000"/>
        </a:lnSpc>
        <a:spcBef>
          <a:spcPct val="0"/>
        </a:spcBef>
        <a:spcAft>
          <a:spcPct val="0"/>
        </a:spcAft>
        <a:defRPr sz="4400" b="1">
          <a:solidFill>
            <a:schemeClr val="tx2"/>
          </a:solidFill>
          <a:latin typeface="Times New Roman" pitchFamily="18" charset="0"/>
        </a:defRPr>
      </a:lvl8pPr>
      <a:lvl9pPr marL="1828800" algn="l" rtl="0" eaLnBrk="0" fontAlgn="base" hangingPunct="0">
        <a:lnSpc>
          <a:spcPct val="90000"/>
        </a:lnSpc>
        <a:spcBef>
          <a:spcPct val="0"/>
        </a:spcBef>
        <a:spcAft>
          <a:spcPct val="0"/>
        </a:spcAft>
        <a:defRPr sz="4400" b="1">
          <a:solidFill>
            <a:schemeClr val="tx2"/>
          </a:solidFill>
          <a:latin typeface="Times New Roman" pitchFamily="18" charset="0"/>
        </a:defRPr>
      </a:lvl9pPr>
    </p:titleStyle>
    <p:bodyStyle>
      <a:lvl1pPr marL="398463" indent="-398463" algn="l" rtl="0" eaLnBrk="0" fontAlgn="base" hangingPunct="0">
        <a:spcBef>
          <a:spcPct val="20000"/>
        </a:spcBef>
        <a:spcAft>
          <a:spcPct val="0"/>
        </a:spcAft>
        <a:buClr>
          <a:schemeClr val="tx2"/>
        </a:buClr>
        <a:buSzPct val="60000"/>
        <a:buFont typeface="Wingdings" pitchFamily="2" charset="2"/>
        <a:buChar char="u"/>
        <a:defRPr sz="3200">
          <a:solidFill>
            <a:schemeClr val="tx1"/>
          </a:solidFill>
          <a:latin typeface="+mn-lt"/>
          <a:ea typeface="+mn-ea"/>
          <a:cs typeface="+mn-cs"/>
        </a:defRPr>
      </a:lvl1pPr>
      <a:lvl2pPr marL="862013" indent="-349250" algn="l" rtl="0" eaLnBrk="0" fontAlgn="base" hangingPunct="0">
        <a:spcBef>
          <a:spcPct val="20000"/>
        </a:spcBef>
        <a:spcAft>
          <a:spcPct val="0"/>
        </a:spcAft>
        <a:buClr>
          <a:schemeClr val="tx2"/>
        </a:buClr>
        <a:buSzPct val="60000"/>
        <a:buFont typeface="Wingdings" pitchFamily="2" charset="2"/>
        <a:buChar char="n"/>
        <a:defRPr sz="2800">
          <a:solidFill>
            <a:schemeClr val="tx1"/>
          </a:solidFill>
          <a:latin typeface="+mn-lt"/>
        </a:defRPr>
      </a:lvl2pPr>
      <a:lvl3pPr marL="1262063" indent="-285750" algn="l" rtl="0" eaLnBrk="0" fontAlgn="base" hangingPunct="0">
        <a:spcBef>
          <a:spcPct val="20000"/>
        </a:spcBef>
        <a:spcAft>
          <a:spcPct val="0"/>
        </a:spcAft>
        <a:buClr>
          <a:schemeClr val="tx1"/>
        </a:buClr>
        <a:buSzPct val="60000"/>
        <a:buFont typeface="Wingdings" pitchFamily="2" charset="2"/>
        <a:buChar char="n"/>
        <a:defRPr sz="2400">
          <a:solidFill>
            <a:schemeClr val="tx1"/>
          </a:solidFill>
          <a:latin typeface="+mn-lt"/>
        </a:defRPr>
      </a:lvl3pPr>
      <a:lvl4pPr marL="1660525" indent="-284163" algn="l" rtl="0" eaLnBrk="0" fontAlgn="base" hangingPunct="0">
        <a:spcBef>
          <a:spcPct val="20000"/>
        </a:spcBef>
        <a:spcAft>
          <a:spcPct val="0"/>
        </a:spcAft>
        <a:buClr>
          <a:schemeClr val="tx1"/>
        </a:buClr>
        <a:buSzPct val="60000"/>
        <a:buFont typeface="Wingdings" pitchFamily="2" charset="2"/>
        <a:buChar char="u"/>
        <a:defRPr sz="2000">
          <a:solidFill>
            <a:schemeClr val="tx1"/>
          </a:solidFill>
          <a:latin typeface="+mn-lt"/>
        </a:defRPr>
      </a:lvl4pPr>
      <a:lvl5pPr marL="2058988" indent="-284163" algn="l" rtl="0" eaLnBrk="0" fontAlgn="base" hangingPunct="0">
        <a:spcBef>
          <a:spcPct val="20000"/>
        </a:spcBef>
        <a:spcAft>
          <a:spcPct val="0"/>
        </a:spcAft>
        <a:buClr>
          <a:schemeClr val="tx1"/>
        </a:buClr>
        <a:buSzPct val="60000"/>
        <a:buFont typeface="Wingdings" pitchFamily="2" charset="2"/>
        <a:buChar char="n"/>
        <a:defRPr sz="2000">
          <a:solidFill>
            <a:schemeClr val="tx1"/>
          </a:solidFill>
          <a:latin typeface="+mn-lt"/>
        </a:defRPr>
      </a:lvl5pPr>
      <a:lvl6pPr marL="2516188" indent="-284163" algn="l" rtl="0" eaLnBrk="0" fontAlgn="base" hangingPunct="0">
        <a:spcBef>
          <a:spcPct val="20000"/>
        </a:spcBef>
        <a:spcAft>
          <a:spcPct val="0"/>
        </a:spcAft>
        <a:buClr>
          <a:schemeClr val="tx1"/>
        </a:buClr>
        <a:buSzPct val="60000"/>
        <a:buFont typeface="Wingdings" pitchFamily="2" charset="2"/>
        <a:buChar char="n"/>
        <a:defRPr sz="2000">
          <a:solidFill>
            <a:schemeClr val="tx1"/>
          </a:solidFill>
          <a:latin typeface="+mn-lt"/>
        </a:defRPr>
      </a:lvl6pPr>
      <a:lvl7pPr marL="2973388" indent="-284163" algn="l" rtl="0" eaLnBrk="0" fontAlgn="base" hangingPunct="0">
        <a:spcBef>
          <a:spcPct val="20000"/>
        </a:spcBef>
        <a:spcAft>
          <a:spcPct val="0"/>
        </a:spcAft>
        <a:buClr>
          <a:schemeClr val="tx1"/>
        </a:buClr>
        <a:buSzPct val="60000"/>
        <a:buFont typeface="Wingdings" pitchFamily="2" charset="2"/>
        <a:buChar char="n"/>
        <a:defRPr sz="2000">
          <a:solidFill>
            <a:schemeClr val="tx1"/>
          </a:solidFill>
          <a:latin typeface="+mn-lt"/>
        </a:defRPr>
      </a:lvl7pPr>
      <a:lvl8pPr marL="3430588" indent="-284163" algn="l" rtl="0" eaLnBrk="0" fontAlgn="base" hangingPunct="0">
        <a:spcBef>
          <a:spcPct val="20000"/>
        </a:spcBef>
        <a:spcAft>
          <a:spcPct val="0"/>
        </a:spcAft>
        <a:buClr>
          <a:schemeClr val="tx1"/>
        </a:buClr>
        <a:buSzPct val="60000"/>
        <a:buFont typeface="Wingdings" pitchFamily="2" charset="2"/>
        <a:buChar char="n"/>
        <a:defRPr sz="2000">
          <a:solidFill>
            <a:schemeClr val="tx1"/>
          </a:solidFill>
          <a:latin typeface="+mn-lt"/>
        </a:defRPr>
      </a:lvl8pPr>
      <a:lvl9pPr marL="3887788" indent="-284163" algn="l" rtl="0" eaLnBrk="0" fontAlgn="base" hangingPunct="0">
        <a:spcBef>
          <a:spcPct val="20000"/>
        </a:spcBef>
        <a:spcAft>
          <a:spcPct val="0"/>
        </a:spcAft>
        <a:buClr>
          <a:schemeClr val="tx1"/>
        </a:buClr>
        <a:buSzPct val="60000"/>
        <a:buFont typeface="Wingdings" pitchFamily="2"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hemeOverride" Target="../theme/themeOverride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image" Target="../media/image4.tmp"/><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0.tmp"/><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2.tmp"/><Relationship Id="rId2" Type="http://schemas.openxmlformats.org/officeDocument/2006/relationships/image" Target="../media/image11.tmp"/><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3.tmp"/><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5.tmp"/><Relationship Id="rId2" Type="http://schemas.openxmlformats.org/officeDocument/2006/relationships/image" Target="../media/image14.tmp"/><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2" Type="http://schemas.openxmlformats.org/officeDocument/2006/relationships/image" Target="../media/image16.tmp"/><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8.tmp"/><Relationship Id="rId2" Type="http://schemas.openxmlformats.org/officeDocument/2006/relationships/image" Target="../media/image17.tmp"/><Relationship Id="rId1" Type="http://schemas.openxmlformats.org/officeDocument/2006/relationships/slideLayout" Target="../slideLayouts/slideLayout2.xml"/><Relationship Id="rId4" Type="http://schemas.openxmlformats.org/officeDocument/2006/relationships/image" Target="../media/image19.tmp"/></Relationships>
</file>

<file path=ppt/slides/_rels/slide61.xml.rels><?xml version="1.0" encoding="UTF-8" standalone="yes"?>
<Relationships xmlns="http://schemas.openxmlformats.org/package/2006/relationships"><Relationship Id="rId3" Type="http://schemas.openxmlformats.org/officeDocument/2006/relationships/image" Target="../media/image20.tmp"/><Relationship Id="rId2" Type="http://schemas.openxmlformats.org/officeDocument/2006/relationships/image" Target="../media/image17.tmp"/><Relationship Id="rId1" Type="http://schemas.openxmlformats.org/officeDocument/2006/relationships/slideLayout" Target="../slideLayouts/slideLayout2.xml"/><Relationship Id="rId5" Type="http://schemas.openxmlformats.org/officeDocument/2006/relationships/image" Target="../media/image21.tmp"/><Relationship Id="rId4" Type="http://schemas.openxmlformats.org/officeDocument/2006/relationships/image" Target="../media/image18.tmp"/></Relationships>
</file>

<file path=ppt/slides/_rels/slide62.xml.rels><?xml version="1.0" encoding="UTF-8" standalone="yes"?>
<Relationships xmlns="http://schemas.openxmlformats.org/package/2006/relationships"><Relationship Id="rId3" Type="http://schemas.openxmlformats.org/officeDocument/2006/relationships/image" Target="../media/image23.tmp"/><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25.tmp"/><Relationship Id="rId2" Type="http://schemas.openxmlformats.org/officeDocument/2006/relationships/image" Target="../media/image24.tmp"/><Relationship Id="rId1" Type="http://schemas.openxmlformats.org/officeDocument/2006/relationships/slideLayout" Target="../slideLayouts/slideLayout2.xml"/><Relationship Id="rId5" Type="http://schemas.openxmlformats.org/officeDocument/2006/relationships/image" Target="../media/image27.tmp"/><Relationship Id="rId4" Type="http://schemas.openxmlformats.org/officeDocument/2006/relationships/image" Target="../media/image26.tmp"/></Relationships>
</file>

<file path=ppt/slides/_rels/slide64.xml.rels><?xml version="1.0" encoding="UTF-8" standalone="yes"?>
<Relationships xmlns="http://schemas.openxmlformats.org/package/2006/relationships"><Relationship Id="rId3" Type="http://schemas.openxmlformats.org/officeDocument/2006/relationships/image" Target="../media/image29.tmp"/><Relationship Id="rId2" Type="http://schemas.openxmlformats.org/officeDocument/2006/relationships/image" Target="../media/image28.tmp"/><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tmp"/><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34.tmp"/><Relationship Id="rId2" Type="http://schemas.openxmlformats.org/officeDocument/2006/relationships/hyperlink" Target="https://dl.acm.org/doi/pdf/10.1145/3643991.3645081" TargetMode="External"/><Relationship Id="rId1" Type="http://schemas.openxmlformats.org/officeDocument/2006/relationships/slideLayout" Target="../slideLayouts/slideLayout2.xml"/><Relationship Id="rId4" Type="http://schemas.openxmlformats.org/officeDocument/2006/relationships/hyperlink" Target="https://doi.org/10.1016/j.eswa.2024.123602" TargetMode="Externa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hyperlink" Target="https://refactoring.com/catalog/" TargetMode="External"/><Relationship Id="rId2" Type="http://schemas.openxmlformats.org/officeDocument/2006/relationships/hyperlink" Target="https://martinfowler.com/books/refactoring.html" TargetMode="External"/><Relationship Id="rId1" Type="http://schemas.openxmlformats.org/officeDocument/2006/relationships/slideLayout" Target="../slideLayouts/slideLayout2.xml"/><Relationship Id="rId5" Type="http://schemas.openxmlformats.org/officeDocument/2006/relationships/hyperlink" Target="https://doi.org/10.1109/TSE.2004.1265817" TargetMode="External"/><Relationship Id="rId4" Type="http://schemas.openxmlformats.org/officeDocument/2006/relationships/hyperlink" Target="https://github.com/mre/awesome-static-analysis" TargetMode="External"/></Relationships>
</file>

<file path=ppt/slides/_rels/slide73.xml.rels><?xml version="1.0" encoding="UTF-8" standalone="yes"?>
<Relationships xmlns="http://schemas.openxmlformats.org/package/2006/relationships"><Relationship Id="rId2" Type="http://schemas.openxmlformats.org/officeDocument/2006/relationships/hyperlink" Target="https://doi.org/10.1016/j.jss.2020.110610"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1031"/>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a:solidFill>
                  <a:schemeClr val="tx1"/>
                </a:solidFill>
                <a:latin typeface="Times New Roman" pitchFamily="18" charset="0"/>
              </a:defRPr>
            </a:lvl1pPr>
            <a:lvl2pPr marL="742950" indent="-285750">
              <a:defRPr sz="2800">
                <a:solidFill>
                  <a:schemeClr val="tx1"/>
                </a:solidFill>
                <a:latin typeface="Times New Roman" pitchFamily="18" charset="0"/>
              </a:defRPr>
            </a:lvl2pPr>
            <a:lvl3pPr marL="1143000" indent="-228600">
              <a:defRPr sz="2800">
                <a:solidFill>
                  <a:schemeClr val="tx1"/>
                </a:solidFill>
                <a:latin typeface="Times New Roman" pitchFamily="18" charset="0"/>
              </a:defRPr>
            </a:lvl3pPr>
            <a:lvl4pPr marL="1600200" indent="-228600">
              <a:defRPr sz="2800">
                <a:solidFill>
                  <a:schemeClr val="tx1"/>
                </a:solidFill>
                <a:latin typeface="Times New Roman" pitchFamily="18" charset="0"/>
              </a:defRPr>
            </a:lvl4pPr>
            <a:lvl5pPr marL="2057400" indent="-228600">
              <a:defRPr sz="2800">
                <a:solidFill>
                  <a:schemeClr val="tx1"/>
                </a:solidFill>
                <a:latin typeface="Times New Roman" pitchFamily="18" charset="0"/>
              </a:defRPr>
            </a:lvl5pPr>
            <a:lvl6pPr marL="2514600" indent="-228600" eaLnBrk="0" fontAlgn="base" hangingPunct="0">
              <a:spcBef>
                <a:spcPct val="0"/>
              </a:spcBef>
              <a:spcAft>
                <a:spcPct val="0"/>
              </a:spcAft>
              <a:defRPr sz="2800">
                <a:solidFill>
                  <a:schemeClr val="tx1"/>
                </a:solidFill>
                <a:latin typeface="Times New Roman" pitchFamily="18" charset="0"/>
              </a:defRPr>
            </a:lvl6pPr>
            <a:lvl7pPr marL="2971800" indent="-228600" eaLnBrk="0" fontAlgn="base" hangingPunct="0">
              <a:spcBef>
                <a:spcPct val="0"/>
              </a:spcBef>
              <a:spcAft>
                <a:spcPct val="0"/>
              </a:spcAft>
              <a:defRPr sz="2800">
                <a:solidFill>
                  <a:schemeClr val="tx1"/>
                </a:solidFill>
                <a:latin typeface="Times New Roman" pitchFamily="18" charset="0"/>
              </a:defRPr>
            </a:lvl7pPr>
            <a:lvl8pPr marL="3429000" indent="-228600" eaLnBrk="0" fontAlgn="base" hangingPunct="0">
              <a:spcBef>
                <a:spcPct val="0"/>
              </a:spcBef>
              <a:spcAft>
                <a:spcPct val="0"/>
              </a:spcAft>
              <a:defRPr sz="2800">
                <a:solidFill>
                  <a:schemeClr val="tx1"/>
                </a:solidFill>
                <a:latin typeface="Times New Roman" pitchFamily="18" charset="0"/>
              </a:defRPr>
            </a:lvl8pPr>
            <a:lvl9pPr marL="3886200" indent="-228600" eaLnBrk="0" fontAlgn="base" hangingPunct="0">
              <a:spcBef>
                <a:spcPct val="0"/>
              </a:spcBef>
              <a:spcAft>
                <a:spcPct val="0"/>
              </a:spcAft>
              <a:defRPr sz="2800">
                <a:solidFill>
                  <a:schemeClr val="tx1"/>
                </a:solidFill>
                <a:latin typeface="Times New Roman" pitchFamily="18" charset="0"/>
              </a:defRPr>
            </a:lvl9pPr>
          </a:lstStyle>
          <a:p>
            <a:fld id="{0465E2E4-7374-46A0-BB59-F56978D5F671}" type="slidenum">
              <a:rPr lang="en-US" sz="1400" smtClean="0">
                <a:solidFill>
                  <a:schemeClr val="folHlink"/>
                </a:solidFill>
              </a:rPr>
              <a:pPr/>
              <a:t>1</a:t>
            </a:fld>
            <a:endParaRPr lang="en-US" sz="1400">
              <a:solidFill>
                <a:schemeClr val="folHlink"/>
              </a:solidFill>
            </a:endParaRPr>
          </a:p>
        </p:txBody>
      </p:sp>
      <p:sp>
        <p:nvSpPr>
          <p:cNvPr id="3075" name="Rectangle 2"/>
          <p:cNvSpPr>
            <a:spLocks noGrp="1" noChangeArrowheads="1"/>
          </p:cNvSpPr>
          <p:nvPr>
            <p:ph type="ctrTitle"/>
          </p:nvPr>
        </p:nvSpPr>
        <p:spPr>
          <a:xfrm>
            <a:off x="412750" y="609600"/>
            <a:ext cx="9034463" cy="2743200"/>
          </a:xfrm>
          <a:noFill/>
        </p:spPr>
        <p:txBody>
          <a:bodyPr/>
          <a:lstStyle/>
          <a:p>
            <a:r>
              <a:rPr lang="en-US" sz="4400" i="1" dirty="0"/>
              <a:t>CS5351 Software Engineering </a:t>
            </a:r>
            <a:br>
              <a:rPr lang="en-US" sz="4400" i="1" dirty="0"/>
            </a:br>
            <a:r>
              <a:rPr lang="en-US" sz="4400" i="1" dirty="0"/>
              <a:t>2025/2026 Semester A </a:t>
            </a:r>
            <a:br>
              <a:rPr lang="en-US" sz="5400" i="1" dirty="0"/>
            </a:br>
            <a:r>
              <a:rPr lang="en-US" sz="7200" dirty="0"/>
              <a:t>Code with Quality</a:t>
            </a:r>
          </a:p>
        </p:txBody>
      </p:sp>
      <p:sp>
        <p:nvSpPr>
          <p:cNvPr id="3076" name="Rectangle 3"/>
          <p:cNvSpPr>
            <a:spLocks noGrp="1" noChangeArrowheads="1"/>
          </p:cNvSpPr>
          <p:nvPr>
            <p:ph type="subTitle" idx="1"/>
          </p:nvPr>
        </p:nvSpPr>
        <p:spPr>
          <a:xfrm>
            <a:off x="455613" y="3886200"/>
            <a:ext cx="9067800" cy="2667000"/>
          </a:xfrm>
          <a:noFill/>
        </p:spPr>
        <p:txBody>
          <a:bodyPr/>
          <a:lstStyle/>
          <a:p>
            <a:pPr>
              <a:lnSpc>
                <a:spcPct val="90000"/>
              </a:lnSpc>
            </a:pPr>
            <a:r>
              <a:rPr lang="en-US" sz="4000" dirty="0"/>
              <a:t>Dr W.K. Chan</a:t>
            </a:r>
          </a:p>
          <a:p>
            <a:pPr>
              <a:lnSpc>
                <a:spcPct val="90000"/>
              </a:lnSpc>
            </a:pPr>
            <a:r>
              <a:rPr lang="en-US" sz="2400" dirty="0"/>
              <a:t>Department of Computer Science</a:t>
            </a:r>
          </a:p>
          <a:p>
            <a:pPr>
              <a:lnSpc>
                <a:spcPct val="90000"/>
              </a:lnSpc>
            </a:pPr>
            <a:r>
              <a:rPr lang="en-US" sz="2400" dirty="0"/>
              <a:t>Email:</a:t>
            </a:r>
            <a:r>
              <a:rPr lang="en-US" sz="1800" dirty="0">
                <a:latin typeface="Courier New" pitchFamily="49" charset="0"/>
              </a:rPr>
              <a:t> </a:t>
            </a:r>
            <a:r>
              <a:rPr lang="en-US" sz="2000" b="1" dirty="0">
                <a:latin typeface="Courier New" pitchFamily="49" charset="0"/>
              </a:rPr>
              <a:t>wkchan@cityu.edu.hk</a:t>
            </a:r>
            <a:endParaRPr lang="en-US" sz="2000" dirty="0">
              <a:latin typeface="Courier New" pitchFamily="49" charset="0"/>
            </a:endParaRPr>
          </a:p>
          <a:p>
            <a:pPr>
              <a:lnSpc>
                <a:spcPct val="90000"/>
              </a:lnSpc>
            </a:pPr>
            <a:r>
              <a:rPr lang="en-US" sz="2400" dirty="0"/>
              <a:t>Website:</a:t>
            </a:r>
            <a:r>
              <a:rPr lang="en-US" sz="1800" dirty="0">
                <a:latin typeface="Courier New" pitchFamily="49" charset="0"/>
              </a:rPr>
              <a:t> </a:t>
            </a:r>
            <a:r>
              <a:rPr lang="en-US" sz="2000" b="1" dirty="0">
                <a:latin typeface="Courier New" pitchFamily="49" charset="0"/>
              </a:rPr>
              <a:t>http://www.cs.cityu.edu.hk/~wkchan </a:t>
            </a:r>
            <a:endParaRPr lang="en-US" sz="2000" b="1" dirty="0">
              <a:solidFill>
                <a:schemeClr val="folHlink"/>
              </a:solidFill>
            </a:endParaRPr>
          </a:p>
          <a:p>
            <a:pPr>
              <a:lnSpc>
                <a:spcPct val="90000"/>
              </a:lnSpc>
            </a:pPr>
            <a:endParaRPr lang="en-US" sz="2000" b="1" dirty="0">
              <a:solidFill>
                <a:schemeClr val="folHlink"/>
              </a:solidFill>
            </a:endParaRPr>
          </a:p>
          <a:p>
            <a:pPr>
              <a:lnSpc>
                <a:spcPct val="90000"/>
              </a:lnSpc>
            </a:pPr>
            <a:endParaRPr lang="en-US" sz="2000" b="1" dirty="0">
              <a:solidFill>
                <a:schemeClr val="folHlink"/>
              </a:solidFill>
            </a:endParaRPr>
          </a:p>
        </p:txBody>
      </p:sp>
    </p:spTree>
  </p:cSld>
  <p:clrMapOvr>
    <a:overrideClrMapping bg1="lt1" tx1="dk1" bg2="lt2" tx2="dk2" accent1="accent1" accent2="accent2" accent3="accent3" accent4="accent4" accent5="accent5" accent6="accent6" hlink="hlink" folHlink="folHlink"/>
  </p:clrMapOvr>
  <p:transition/>
</p:sld>
</file>

<file path=ppt/slides/slide1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Abstraction</a:t>
            </a:r>
          </a:p>
        </p:txBody>
      </p:sp>
      <p:sp>
        <p:nvSpPr>
          <p:cNvPr id="3" name="Content Placeholder 2"/>
          <p:cNvSpPr>
            <a:spLocks noGrp="1"/>
          </p:cNvSpPr>
          <p:nvPr>
            <p:ph idx="1"/>
          </p:nvPr>
        </p:nvSpPr>
        <p:spPr/>
        <p:txBody>
          <a:bodyPr/>
          <a:lstStyle/>
          <a:p>
            <a:r>
              <a:rPr lang="en-US" sz="2400" dirty="0"/>
              <a:t>Functional abstraction is to abstract the procedural steps in code.</a:t>
            </a:r>
          </a:p>
          <a:p>
            <a:r>
              <a:rPr lang="en-US" sz="2400" dirty="0"/>
              <a:t>If we abstract and group functions </a:t>
            </a:r>
            <a:r>
              <a:rPr lang="en-US" sz="2400" b="1" dirty="0"/>
              <a:t>critically</a:t>
            </a:r>
            <a:r>
              <a:rPr lang="en-US" sz="2400" dirty="0"/>
              <a:t> </a:t>
            </a:r>
            <a:r>
              <a:rPr lang="en-US" sz="2400" b="1" dirty="0"/>
              <a:t>related</a:t>
            </a:r>
            <a:r>
              <a:rPr lang="en-US" sz="2400" dirty="0"/>
              <a:t> </a:t>
            </a:r>
            <a:r>
              <a:rPr lang="en-US" sz="2400" b="1" dirty="0"/>
              <a:t>to</a:t>
            </a:r>
            <a:r>
              <a:rPr lang="en-US" sz="2400" dirty="0"/>
              <a:t> a data structure into a set, the set represents a </a:t>
            </a:r>
            <a:r>
              <a:rPr lang="en-US" sz="2400" b="1" dirty="0"/>
              <a:t>single functional purpose </a:t>
            </a:r>
            <a:r>
              <a:rPr lang="en-US" sz="2400" dirty="0"/>
              <a:t>of the data structure. </a:t>
            </a:r>
          </a:p>
          <a:p>
            <a:pPr lvl="1"/>
            <a:r>
              <a:rPr lang="en-US" sz="2000" dirty="0"/>
              <a:t>Function with functional abstraction = </a:t>
            </a:r>
            <a:r>
              <a:rPr lang="en-US" sz="2000" b="1" dirty="0">
                <a:solidFill>
                  <a:srgbClr val="C00000"/>
                </a:solidFill>
              </a:rPr>
              <a:t>operators</a:t>
            </a:r>
            <a:r>
              <a:rPr lang="en-US" sz="2000" dirty="0"/>
              <a:t> on the </a:t>
            </a:r>
            <a:r>
              <a:rPr lang="en-US" sz="2000" b="1" dirty="0"/>
              <a:t>data structure </a:t>
            </a:r>
            <a:r>
              <a:rPr lang="en-US" sz="2000" dirty="0"/>
              <a:t> </a:t>
            </a:r>
          </a:p>
          <a:p>
            <a:pPr lvl="1"/>
            <a:r>
              <a:rPr lang="en-US" sz="2000" dirty="0"/>
              <a:t>functional signatures = </a:t>
            </a:r>
            <a:r>
              <a:rPr lang="en-US" sz="2000" b="1" dirty="0">
                <a:solidFill>
                  <a:srgbClr val="C00000"/>
                </a:solidFill>
              </a:rPr>
              <a:t>interfaces</a:t>
            </a:r>
            <a:endParaRPr lang="en-US" sz="2000" dirty="0"/>
          </a:p>
          <a:p>
            <a:endParaRPr lang="en-US" sz="2400" b="1" dirty="0"/>
          </a:p>
          <a:p>
            <a:r>
              <a:rPr lang="en-US" sz="2400" b="1" dirty="0"/>
              <a:t>Data Abstraction </a:t>
            </a:r>
            <a:r>
              <a:rPr lang="en-US" sz="2400" dirty="0"/>
              <a:t>is to model the operators on a data structure as a set of </a:t>
            </a:r>
            <a:r>
              <a:rPr lang="en-US" sz="2400" i="1" dirty="0"/>
              <a:t>related</a:t>
            </a:r>
            <a:r>
              <a:rPr lang="en-US" sz="2400" dirty="0"/>
              <a:t> functions (called </a:t>
            </a:r>
            <a:r>
              <a:rPr lang="en-US" sz="2400" b="1" dirty="0"/>
              <a:t>interfaces</a:t>
            </a:r>
            <a:r>
              <a:rPr lang="en-US" sz="2400" dirty="0"/>
              <a:t>). In contrast, the data structure implementations are concealed by the interfaces. </a:t>
            </a:r>
          </a:p>
          <a:p>
            <a:endParaRPr lang="en-US" sz="2400" dirty="0"/>
          </a:p>
          <a:p>
            <a:pPr lvl="1"/>
            <a:endParaRPr lang="en-US" sz="2000" b="1" i="1" dirty="0"/>
          </a:p>
          <a:p>
            <a:endParaRPr lang="en-US" sz="2400" dirty="0"/>
          </a:p>
        </p:txBody>
      </p:sp>
      <p:sp>
        <p:nvSpPr>
          <p:cNvPr id="4" name="Slide Number Placeholder 3"/>
          <p:cNvSpPr>
            <a:spLocks noGrp="1"/>
          </p:cNvSpPr>
          <p:nvPr>
            <p:ph type="sldNum" sz="quarter" idx="12"/>
          </p:nvPr>
        </p:nvSpPr>
        <p:spPr/>
        <p:txBody>
          <a:bodyPr/>
          <a:lstStyle/>
          <a:p>
            <a:pPr>
              <a:defRPr/>
            </a:pPr>
            <a:fld id="{63B8F44C-0EDE-4D7D-9086-BD1CF3CE7AF7}" type="slidenum">
              <a:rPr lang="en-US" smtClean="0"/>
              <a:pPr>
                <a:defRPr/>
              </a:pPr>
              <a:t>10</a:t>
            </a:fld>
            <a:endParaRPr lang="en-US" dirty="0"/>
          </a:p>
        </p:txBody>
      </p:sp>
    </p:spTree>
    <p:extLst>
      <p:ext uri="{BB962C8B-B14F-4D97-AF65-F5344CB8AC3E}">
        <p14:creationId xmlns:p14="http://schemas.microsoft.com/office/powerpoint/2010/main" val="3389872983"/>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Examples of Data Abstraction</a:t>
            </a:r>
          </a:p>
        </p:txBody>
      </p:sp>
      <p:sp>
        <p:nvSpPr>
          <p:cNvPr id="3" name="Content Placeholder 2"/>
          <p:cNvSpPr>
            <a:spLocks noGrp="1"/>
          </p:cNvSpPr>
          <p:nvPr>
            <p:ph idx="1"/>
          </p:nvPr>
        </p:nvSpPr>
        <p:spPr/>
        <p:txBody>
          <a:bodyPr/>
          <a:lstStyle/>
          <a:p>
            <a:r>
              <a:rPr lang="en-US" dirty="0"/>
              <a:t>Good example  </a:t>
            </a:r>
          </a:p>
          <a:p>
            <a:endParaRPr lang="en-US" dirty="0"/>
          </a:p>
          <a:p>
            <a:endParaRPr lang="en-US" dirty="0"/>
          </a:p>
          <a:p>
            <a:pPr marL="0" indent="0">
              <a:buNone/>
            </a:pPr>
            <a:endParaRPr lang="en-US" dirty="0"/>
          </a:p>
          <a:p>
            <a:r>
              <a:rPr lang="en-US" dirty="0"/>
              <a:t>Bad example</a:t>
            </a:r>
          </a:p>
          <a:p>
            <a:pPr marL="0" indent="0">
              <a:buNone/>
            </a:pPr>
            <a:endParaRPr lang="en-US" dirty="0"/>
          </a:p>
        </p:txBody>
      </p:sp>
      <p:sp>
        <p:nvSpPr>
          <p:cNvPr id="4" name="Slide Number Placeholder 3"/>
          <p:cNvSpPr>
            <a:spLocks noGrp="1"/>
          </p:cNvSpPr>
          <p:nvPr>
            <p:ph type="sldNum" sz="quarter" idx="12"/>
          </p:nvPr>
        </p:nvSpPr>
        <p:spPr/>
        <p:txBody>
          <a:bodyPr/>
          <a:lstStyle/>
          <a:p>
            <a:pPr>
              <a:defRPr/>
            </a:pPr>
            <a:fld id="{63B8F44C-0EDE-4D7D-9086-BD1CF3CE7AF7}" type="slidenum">
              <a:rPr lang="en-US" smtClean="0"/>
              <a:pPr>
                <a:defRPr/>
              </a:pPr>
              <a:t>11</a:t>
            </a:fld>
            <a:endParaRPr lang="en-US"/>
          </a:p>
        </p:txBody>
      </p:sp>
      <p:sp>
        <p:nvSpPr>
          <p:cNvPr id="5" name="TextBox 4"/>
          <p:cNvSpPr txBox="1"/>
          <p:nvPr/>
        </p:nvSpPr>
        <p:spPr>
          <a:xfrm>
            <a:off x="760412" y="2362200"/>
            <a:ext cx="8458200" cy="1631216"/>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Stack()        </a:t>
            </a:r>
            <a:r>
              <a:rPr lang="en-US" sz="2000" dirty="0"/>
              <a:t>create a new stack</a:t>
            </a:r>
          </a:p>
          <a:p>
            <a:r>
              <a:rPr lang="en-US" sz="2000" dirty="0" err="1">
                <a:latin typeface="Courier New" panose="02070309020205020404" pitchFamily="49" charset="0"/>
                <a:cs typeface="Courier New" panose="02070309020205020404" pitchFamily="49" charset="0"/>
              </a:rPr>
              <a:t>s.isEmpty</a:t>
            </a:r>
            <a:r>
              <a:rPr lang="en-US" sz="2000" dirty="0">
                <a:latin typeface="Courier New" panose="02070309020205020404" pitchFamily="49" charset="0"/>
                <a:cs typeface="Courier New" panose="02070309020205020404" pitchFamily="49" charset="0"/>
              </a:rPr>
              <a:t>()    </a:t>
            </a:r>
            <a:r>
              <a:rPr lang="en-US" sz="2000" dirty="0"/>
              <a:t>is </a:t>
            </a:r>
            <a:r>
              <a:rPr lang="en-US" sz="2000" dirty="0">
                <a:latin typeface="Courier New" panose="02070309020205020404" pitchFamily="49" charset="0"/>
                <a:cs typeface="Courier New" panose="02070309020205020404" pitchFamily="49" charset="0"/>
              </a:rPr>
              <a:t>s</a:t>
            </a:r>
            <a:r>
              <a:rPr lang="en-US" sz="2000" dirty="0"/>
              <a:t> empty?</a:t>
            </a:r>
          </a:p>
          <a:p>
            <a:r>
              <a:rPr lang="en-US" sz="2000" dirty="0" err="1">
                <a:latin typeface="Courier New" panose="02070309020205020404" pitchFamily="49" charset="0"/>
                <a:cs typeface="Courier New" panose="02070309020205020404" pitchFamily="49" charset="0"/>
              </a:rPr>
              <a:t>s.length</a:t>
            </a:r>
            <a:r>
              <a:rPr lang="en-US" sz="2000" dirty="0">
                <a:latin typeface="Courier New" panose="02070309020205020404" pitchFamily="49" charset="0"/>
                <a:cs typeface="Courier New" panose="02070309020205020404" pitchFamily="49" charset="0"/>
              </a:rPr>
              <a:t>()     </a:t>
            </a:r>
            <a:r>
              <a:rPr lang="en-US" sz="2000" dirty="0"/>
              <a:t>number of items in </a:t>
            </a:r>
            <a:r>
              <a:rPr lang="en-US" sz="2000" dirty="0">
                <a:latin typeface="Courier New" panose="02070309020205020404" pitchFamily="49" charset="0"/>
                <a:cs typeface="Courier New" panose="02070309020205020404" pitchFamily="49" charset="0"/>
              </a:rPr>
              <a:t>s</a:t>
            </a:r>
          </a:p>
          <a:p>
            <a:r>
              <a:rPr lang="en-US" sz="2000" dirty="0" err="1">
                <a:latin typeface="Courier New" panose="02070309020205020404" pitchFamily="49" charset="0"/>
                <a:cs typeface="Courier New" panose="02070309020205020404" pitchFamily="49" charset="0"/>
              </a:rPr>
              <a:t>s.push</a:t>
            </a:r>
            <a:r>
              <a:rPr lang="en-US" sz="2000" dirty="0">
                <a:latin typeface="Courier New" panose="02070309020205020404" pitchFamily="49" charset="0"/>
                <a:cs typeface="Courier New" panose="02070309020205020404" pitchFamily="49" charset="0"/>
              </a:rPr>
              <a:t>(</a:t>
            </a:r>
            <a:r>
              <a:rPr lang="en-US" sz="2000" dirty="0" err="1">
                <a:latin typeface="Courier New" panose="02070309020205020404" pitchFamily="49" charset="0"/>
                <a:cs typeface="Courier New" panose="02070309020205020404" pitchFamily="49" charset="0"/>
              </a:rPr>
              <a:t>int</a:t>
            </a:r>
            <a:r>
              <a:rPr lang="en-US" sz="2000" dirty="0">
                <a:latin typeface="Courier New" panose="02070309020205020404" pitchFamily="49" charset="0"/>
                <a:cs typeface="Courier New" panose="02070309020205020404" pitchFamily="49" charset="0"/>
              </a:rPr>
              <a:t> x)  </a:t>
            </a:r>
            <a:r>
              <a:rPr lang="en-US" sz="2000" dirty="0"/>
              <a:t>push </a:t>
            </a:r>
            <a:r>
              <a:rPr lang="en-US" sz="2000" dirty="0">
                <a:latin typeface="Courier New" panose="02070309020205020404" pitchFamily="49" charset="0"/>
                <a:cs typeface="Courier New" panose="02070309020205020404" pitchFamily="49" charset="0"/>
              </a:rPr>
              <a:t>x</a:t>
            </a:r>
            <a:r>
              <a:rPr lang="en-US" sz="2000" dirty="0"/>
              <a:t> onto </a:t>
            </a:r>
            <a:r>
              <a:rPr lang="en-US" sz="2000" dirty="0">
                <a:latin typeface="Courier New" panose="02070309020205020404" pitchFamily="49" charset="0"/>
                <a:cs typeface="Courier New" panose="02070309020205020404" pitchFamily="49" charset="0"/>
              </a:rPr>
              <a:t>s</a:t>
            </a:r>
            <a:r>
              <a:rPr lang="en-US" sz="2000" dirty="0"/>
              <a:t>.</a:t>
            </a:r>
          </a:p>
          <a:p>
            <a:r>
              <a:rPr lang="en-US" sz="2000" dirty="0" err="1">
                <a:latin typeface="Courier New" panose="02070309020205020404" pitchFamily="49" charset="0"/>
                <a:cs typeface="Courier New" panose="02070309020205020404" pitchFamily="49" charset="0"/>
              </a:rPr>
              <a:t>s.pop</a:t>
            </a:r>
            <a:r>
              <a:rPr lang="en-US" sz="2000" dirty="0">
                <a:latin typeface="Courier New" panose="02070309020205020404" pitchFamily="49" charset="0"/>
                <a:cs typeface="Courier New" panose="02070309020205020404" pitchFamily="49" charset="0"/>
              </a:rPr>
              <a:t>()        </a:t>
            </a:r>
            <a:r>
              <a:rPr lang="en-US" sz="2000" dirty="0"/>
              <a:t>remove and return the item most recently pushed onto </a:t>
            </a:r>
            <a:r>
              <a:rPr lang="en-US" sz="2000" dirty="0">
                <a:latin typeface="Courier New" panose="02070309020205020404" pitchFamily="49" charset="0"/>
                <a:cs typeface="Courier New" panose="02070309020205020404" pitchFamily="49" charset="0"/>
              </a:rPr>
              <a:t>s</a:t>
            </a:r>
            <a:r>
              <a:rPr lang="en-US" sz="2000" dirty="0"/>
              <a:t>.</a:t>
            </a:r>
          </a:p>
        </p:txBody>
      </p:sp>
      <p:sp>
        <p:nvSpPr>
          <p:cNvPr id="6" name="TextBox 5"/>
          <p:cNvSpPr txBox="1"/>
          <p:nvPr/>
        </p:nvSpPr>
        <p:spPr>
          <a:xfrm>
            <a:off x="836611" y="4679216"/>
            <a:ext cx="9066213" cy="1938992"/>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Stack()               </a:t>
            </a:r>
            <a:r>
              <a:rPr lang="en-US" sz="2000" dirty="0"/>
              <a:t>create a new stack</a:t>
            </a:r>
          </a:p>
          <a:p>
            <a:r>
              <a:rPr lang="en-US" sz="2000" dirty="0" err="1">
                <a:latin typeface="Courier New" panose="02070309020205020404" pitchFamily="49" charset="0"/>
                <a:cs typeface="Courier New" panose="02070309020205020404" pitchFamily="49" charset="0"/>
              </a:rPr>
              <a:t>s.isEqual</a:t>
            </a:r>
            <a:r>
              <a:rPr lang="en-US" sz="2000" dirty="0">
                <a:latin typeface="Courier New" panose="02070309020205020404" pitchFamily="49" charset="0"/>
                <a:cs typeface="Courier New" panose="02070309020205020404" pitchFamily="49" charset="0"/>
              </a:rPr>
              <a:t>(</a:t>
            </a:r>
            <a:r>
              <a:rPr lang="en-US" sz="2000" dirty="0" err="1">
                <a:latin typeface="Courier New" panose="02070309020205020404" pitchFamily="49" charset="0"/>
                <a:cs typeface="Courier New" panose="02070309020205020404" pitchFamily="49" charset="0"/>
              </a:rPr>
              <a:t>int</a:t>
            </a:r>
            <a:r>
              <a:rPr lang="en-US" sz="2000" dirty="0">
                <a:latin typeface="Courier New" panose="02070309020205020404" pitchFamily="49" charset="0"/>
                <a:cs typeface="Courier New" panose="02070309020205020404" pitchFamily="49" charset="0"/>
              </a:rPr>
              <a:t>[] X)    </a:t>
            </a:r>
            <a:r>
              <a:rPr lang="en-US" sz="2000" dirty="0"/>
              <a:t>is </a:t>
            </a:r>
            <a:r>
              <a:rPr lang="en-US" sz="2000" dirty="0">
                <a:latin typeface="Courier New" panose="02070309020205020404" pitchFamily="49" charset="0"/>
                <a:cs typeface="Courier New" panose="02070309020205020404" pitchFamily="49" charset="0"/>
              </a:rPr>
              <a:t>s</a:t>
            </a:r>
            <a:r>
              <a:rPr lang="en-US" sz="2000" dirty="0"/>
              <a:t> equal to the integer array </a:t>
            </a:r>
            <a:r>
              <a:rPr lang="en-US" sz="2000" dirty="0">
                <a:latin typeface="Courier New" panose="02070309020205020404" pitchFamily="49" charset="0"/>
                <a:cs typeface="Courier New" panose="02070309020205020404" pitchFamily="49" charset="0"/>
              </a:rPr>
              <a:t>X</a:t>
            </a:r>
            <a:r>
              <a:rPr lang="en-US" sz="2000" dirty="0"/>
              <a:t>?</a:t>
            </a:r>
          </a:p>
          <a:p>
            <a:r>
              <a:rPr lang="en-US" sz="2000" dirty="0" err="1">
                <a:latin typeface="Courier New" panose="02070309020205020404" pitchFamily="49" charset="0"/>
                <a:cs typeface="Courier New" panose="02070309020205020404" pitchFamily="49" charset="0"/>
              </a:rPr>
              <a:t>s.length</a:t>
            </a:r>
            <a:r>
              <a:rPr lang="en-US" sz="2000" dirty="0">
                <a:latin typeface="Courier New" panose="02070309020205020404" pitchFamily="49" charset="0"/>
                <a:cs typeface="Courier New" panose="02070309020205020404" pitchFamily="49" charset="0"/>
              </a:rPr>
              <a:t>()            </a:t>
            </a:r>
            <a:r>
              <a:rPr lang="en-US" sz="2000" dirty="0"/>
              <a:t>number of items in </a:t>
            </a:r>
            <a:r>
              <a:rPr lang="en-US" sz="2000" dirty="0">
                <a:latin typeface="Courier New" panose="02070309020205020404" pitchFamily="49" charset="0"/>
                <a:cs typeface="Courier New" panose="02070309020205020404" pitchFamily="49" charset="0"/>
              </a:rPr>
              <a:t>s</a:t>
            </a:r>
          </a:p>
          <a:p>
            <a:r>
              <a:rPr lang="en-US" sz="2000" dirty="0" err="1">
                <a:latin typeface="Courier New" panose="02070309020205020404" pitchFamily="49" charset="0"/>
                <a:cs typeface="Courier New" panose="02070309020205020404" pitchFamily="49" charset="0"/>
              </a:rPr>
              <a:t>s.set</a:t>
            </a:r>
            <a:r>
              <a:rPr lang="en-US" sz="2000" dirty="0">
                <a:latin typeface="Courier New" panose="02070309020205020404" pitchFamily="49" charset="0"/>
                <a:cs typeface="Courier New" panose="02070309020205020404" pitchFamily="49" charset="0"/>
              </a:rPr>
              <a:t>(</a:t>
            </a:r>
            <a:r>
              <a:rPr lang="en-US" sz="2000" dirty="0" err="1">
                <a:latin typeface="Courier New" panose="02070309020205020404" pitchFamily="49" charset="0"/>
                <a:cs typeface="Courier New" panose="02070309020205020404" pitchFamily="49" charset="0"/>
              </a:rPr>
              <a:t>int</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x,int</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i</a:t>
            </a:r>
            <a:r>
              <a:rPr lang="en-US" sz="2000" dirty="0">
                <a:latin typeface="Courier New" panose="02070309020205020404" pitchFamily="49" charset="0"/>
                <a:cs typeface="Courier New" panose="02070309020205020404" pitchFamily="49" charset="0"/>
              </a:rPr>
              <a:t>)    </a:t>
            </a:r>
            <a:r>
              <a:rPr lang="en-US" sz="2000" dirty="0"/>
              <a:t>put </a:t>
            </a:r>
            <a:r>
              <a:rPr lang="en-US" sz="2000" dirty="0">
                <a:latin typeface="Courier New" panose="02070309020205020404" pitchFamily="49" charset="0"/>
                <a:cs typeface="Courier New" panose="02070309020205020404" pitchFamily="49" charset="0"/>
              </a:rPr>
              <a:t>x</a:t>
            </a:r>
            <a:r>
              <a:rPr lang="en-US" sz="2000" dirty="0"/>
              <a:t> at the position </a:t>
            </a:r>
            <a:r>
              <a:rPr lang="en-US" sz="2000" dirty="0">
                <a:latin typeface="Courier New" panose="02070309020205020404" pitchFamily="49" charset="0"/>
                <a:cs typeface="Courier New" panose="02070309020205020404" pitchFamily="49" charset="0"/>
              </a:rPr>
              <a:t>s[</a:t>
            </a:r>
            <a:r>
              <a:rPr lang="en-US" sz="2000" dirty="0" err="1">
                <a:latin typeface="Courier New" panose="02070309020205020404" pitchFamily="49" charset="0"/>
                <a:cs typeface="Courier New" panose="02070309020205020404" pitchFamily="49" charset="0"/>
              </a:rPr>
              <a:t>i</a:t>
            </a:r>
            <a:r>
              <a:rPr lang="en-US" sz="2000" dirty="0">
                <a:latin typeface="Courier New" panose="02070309020205020404" pitchFamily="49" charset="0"/>
                <a:cs typeface="Courier New" panose="02070309020205020404" pitchFamily="49" charset="0"/>
              </a:rPr>
              <a:t>]</a:t>
            </a:r>
            <a:r>
              <a:rPr lang="en-US" sz="2000" dirty="0"/>
              <a:t>.</a:t>
            </a:r>
          </a:p>
          <a:p>
            <a:r>
              <a:rPr lang="en-US" sz="2000" dirty="0" err="1">
                <a:latin typeface="Courier New" panose="02070309020205020404" pitchFamily="49" charset="0"/>
                <a:cs typeface="Courier New" panose="02070309020205020404" pitchFamily="49" charset="0"/>
              </a:rPr>
              <a:t>s.get</a:t>
            </a:r>
            <a:r>
              <a:rPr lang="en-US" sz="2000" dirty="0">
                <a:latin typeface="Courier New" panose="02070309020205020404" pitchFamily="49" charset="0"/>
                <a:cs typeface="Courier New" panose="02070309020205020404" pitchFamily="49" charset="0"/>
              </a:rPr>
              <a:t>(int </a:t>
            </a:r>
            <a:r>
              <a:rPr lang="en-US" sz="2000" dirty="0" err="1">
                <a:latin typeface="Courier New" panose="02070309020205020404" pitchFamily="49" charset="0"/>
                <a:cs typeface="Courier New" panose="02070309020205020404" pitchFamily="49" charset="0"/>
              </a:rPr>
              <a:t>i</a:t>
            </a:r>
            <a:r>
              <a:rPr lang="en-US" sz="2000" dirty="0">
                <a:latin typeface="Courier New" panose="02070309020205020404" pitchFamily="49" charset="0"/>
                <a:cs typeface="Courier New" panose="02070309020205020404" pitchFamily="49" charset="0"/>
              </a:rPr>
              <a:t>)          </a:t>
            </a:r>
            <a:r>
              <a:rPr lang="en-US" sz="2000" dirty="0"/>
              <a:t>remove and return the item </a:t>
            </a:r>
            <a:r>
              <a:rPr lang="en-US" sz="2000" dirty="0">
                <a:latin typeface="Courier New" panose="02070309020205020404" pitchFamily="49" charset="0"/>
                <a:cs typeface="Courier New" panose="02070309020205020404" pitchFamily="49" charset="0"/>
              </a:rPr>
              <a:t>s[</a:t>
            </a:r>
            <a:r>
              <a:rPr lang="en-US" sz="2000" dirty="0" err="1">
                <a:latin typeface="Courier New" panose="02070309020205020404" pitchFamily="49" charset="0"/>
                <a:cs typeface="Courier New" panose="02070309020205020404" pitchFamily="49" charset="0"/>
              </a:rPr>
              <a:t>i</a:t>
            </a:r>
            <a:r>
              <a:rPr lang="en-US" sz="2000" dirty="0">
                <a:latin typeface="Courier New" panose="02070309020205020404" pitchFamily="49" charset="0"/>
                <a:cs typeface="Courier New" panose="02070309020205020404" pitchFamily="49" charset="0"/>
              </a:rPr>
              <a:t>]</a:t>
            </a:r>
            <a:r>
              <a:rPr lang="en-US" sz="2000" dirty="0"/>
              <a:t>, shorten the stack </a:t>
            </a:r>
            <a:r>
              <a:rPr lang="en-US" sz="2000" dirty="0">
                <a:latin typeface="Courier New" panose="02070309020205020404" pitchFamily="49" charset="0"/>
                <a:cs typeface="Courier New" panose="02070309020205020404" pitchFamily="49" charset="0"/>
              </a:rPr>
              <a:t>s</a:t>
            </a:r>
            <a:r>
              <a:rPr lang="en-US" sz="2000" dirty="0"/>
              <a:t>.</a:t>
            </a:r>
          </a:p>
          <a:p>
            <a:r>
              <a:rPr lang="en-US" sz="2000" dirty="0" err="1">
                <a:latin typeface="Courier New" panose="02070309020205020404" pitchFamily="49" charset="0"/>
                <a:cs typeface="Courier New" panose="02070309020205020404" pitchFamily="49" charset="0"/>
              </a:rPr>
              <a:t>s.push</a:t>
            </a:r>
            <a:r>
              <a:rPr lang="en-US" sz="2000" dirty="0">
                <a:latin typeface="Courier New" panose="02070309020205020404" pitchFamily="49" charset="0"/>
                <a:cs typeface="Courier New" panose="02070309020205020404" pitchFamily="49" charset="0"/>
              </a:rPr>
              <a:t>(int x, int </a:t>
            </a:r>
            <a:r>
              <a:rPr lang="en-US" sz="2000" dirty="0" err="1">
                <a:latin typeface="Courier New" panose="02070309020205020404" pitchFamily="49" charset="0"/>
                <a:cs typeface="Courier New" panose="02070309020205020404" pitchFamily="49" charset="0"/>
              </a:rPr>
              <a:t>i</a:t>
            </a:r>
            <a:r>
              <a:rPr lang="en-US" sz="2000" dirty="0">
                <a:latin typeface="Courier New" panose="02070309020205020404" pitchFamily="49" charset="0"/>
                <a:cs typeface="Courier New" panose="02070309020205020404" pitchFamily="49" charset="0"/>
              </a:rPr>
              <a:t>)  </a:t>
            </a:r>
            <a:r>
              <a:rPr lang="en-US" sz="2000" dirty="0"/>
              <a:t>implemented as </a:t>
            </a:r>
            <a:r>
              <a:rPr lang="en-US" sz="2000" dirty="0" err="1">
                <a:latin typeface="Courier New" panose="02070309020205020404" pitchFamily="49" charset="0"/>
                <a:cs typeface="Courier New" panose="02070309020205020404" pitchFamily="49" charset="0"/>
              </a:rPr>
              <a:t>s.set</a:t>
            </a:r>
            <a:r>
              <a:rPr lang="en-US" sz="2000" dirty="0">
                <a:latin typeface="Courier New" panose="02070309020205020404" pitchFamily="49" charset="0"/>
                <a:cs typeface="Courier New" panose="02070309020205020404" pitchFamily="49" charset="0"/>
              </a:rPr>
              <a:t>(int x, int </a:t>
            </a:r>
            <a:r>
              <a:rPr lang="en-US" sz="2000" dirty="0" err="1">
                <a:latin typeface="Courier New" panose="02070309020205020404" pitchFamily="49" charset="0"/>
                <a:cs typeface="Courier New" panose="02070309020205020404" pitchFamily="49" charset="0"/>
              </a:rPr>
              <a:t>i</a:t>
            </a:r>
            <a:r>
              <a:rPr lang="en-US" sz="2000" dirty="0">
                <a:latin typeface="Courier New" panose="02070309020205020404" pitchFamily="49" charset="0"/>
                <a:cs typeface="Courier New" panose="02070309020205020404" pitchFamily="49" charset="0"/>
              </a:rPr>
              <a:t>)</a:t>
            </a:r>
          </a:p>
        </p:txBody>
      </p:sp>
      <p:cxnSp>
        <p:nvCxnSpPr>
          <p:cNvPr id="8" name="Straight Arrow Connector 7"/>
          <p:cNvCxnSpPr/>
          <p:nvPr/>
        </p:nvCxnSpPr>
        <p:spPr bwMode="auto">
          <a:xfrm flipH="1">
            <a:off x="6932612" y="4679216"/>
            <a:ext cx="990600" cy="349984"/>
          </a:xfrm>
          <a:prstGeom prst="straightConnector1">
            <a:avLst/>
          </a:prstGeom>
          <a:ln>
            <a:headEnd type="none" w="sm" len="sm"/>
            <a:tailEnd type="triangle"/>
          </a:ln>
        </p:spPr>
        <p:style>
          <a:lnRef idx="1">
            <a:schemeClr val="dk1"/>
          </a:lnRef>
          <a:fillRef idx="0">
            <a:schemeClr val="dk1"/>
          </a:fillRef>
          <a:effectRef idx="0">
            <a:schemeClr val="dk1"/>
          </a:effectRef>
          <a:fontRef idx="minor">
            <a:schemeClr val="tx1"/>
          </a:fontRef>
        </p:style>
      </p:cxnSp>
      <p:sp>
        <p:nvSpPr>
          <p:cNvPr id="9" name="TextBox 8"/>
          <p:cNvSpPr txBox="1"/>
          <p:nvPr/>
        </p:nvSpPr>
        <p:spPr>
          <a:xfrm>
            <a:off x="6704012" y="4152900"/>
            <a:ext cx="3090862" cy="58477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1600" dirty="0"/>
              <a:t>The data structure in </a:t>
            </a:r>
            <a:r>
              <a:rPr lang="en-US" sz="1600" dirty="0">
                <a:latin typeface="Courier New" panose="02070309020205020404" pitchFamily="49" charset="0"/>
                <a:cs typeface="Courier New" panose="02070309020205020404" pitchFamily="49" charset="0"/>
              </a:rPr>
              <a:t>s</a:t>
            </a:r>
            <a:r>
              <a:rPr lang="en-US" sz="1600" dirty="0"/>
              <a:t> should be compatible to an integer array </a:t>
            </a:r>
          </a:p>
        </p:txBody>
      </p:sp>
      <p:sp>
        <p:nvSpPr>
          <p:cNvPr id="10" name="TextBox 9"/>
          <p:cNvSpPr txBox="1"/>
          <p:nvPr/>
        </p:nvSpPr>
        <p:spPr>
          <a:xfrm>
            <a:off x="7770812" y="4884003"/>
            <a:ext cx="1905000" cy="830997"/>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1600" dirty="0"/>
              <a:t>Does not obey the first-in-last-out property of stack</a:t>
            </a:r>
          </a:p>
        </p:txBody>
      </p:sp>
      <p:cxnSp>
        <p:nvCxnSpPr>
          <p:cNvPr id="11" name="Straight Arrow Connector 10"/>
          <p:cNvCxnSpPr>
            <a:stCxn id="10" idx="1"/>
          </p:cNvCxnSpPr>
          <p:nvPr/>
        </p:nvCxnSpPr>
        <p:spPr bwMode="auto">
          <a:xfrm flipH="1">
            <a:off x="7008812" y="5299502"/>
            <a:ext cx="762000" cy="415498"/>
          </a:xfrm>
          <a:prstGeom prst="straightConnector1">
            <a:avLst/>
          </a:prstGeom>
          <a:ln>
            <a:headEnd type="none" w="sm" len="sm"/>
            <a:tailEnd type="triangle"/>
          </a:ln>
        </p:spPr>
        <p:style>
          <a:lnRef idx="1">
            <a:schemeClr val="dk1"/>
          </a:lnRef>
          <a:fillRef idx="0">
            <a:schemeClr val="dk1"/>
          </a:fillRef>
          <a:effectRef idx="0">
            <a:schemeClr val="dk1"/>
          </a:effectRef>
          <a:fontRef idx="minor">
            <a:schemeClr val="tx1"/>
          </a:fontRef>
        </p:style>
      </p:cxnSp>
      <p:cxnSp>
        <p:nvCxnSpPr>
          <p:cNvPr id="13" name="Straight Arrow Connector 12"/>
          <p:cNvCxnSpPr>
            <a:stCxn id="10" idx="1"/>
          </p:cNvCxnSpPr>
          <p:nvPr/>
        </p:nvCxnSpPr>
        <p:spPr bwMode="auto">
          <a:xfrm flipH="1">
            <a:off x="7389812" y="5299502"/>
            <a:ext cx="381000" cy="595443"/>
          </a:xfrm>
          <a:prstGeom prst="straightConnector1">
            <a:avLst/>
          </a:prstGeom>
          <a:ln>
            <a:headEnd type="none" w="sm" len="sm"/>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46826583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1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br>
              <a:rPr lang="en-US" dirty="0"/>
            </a:br>
            <a:r>
              <a:rPr lang="en-US" dirty="0"/>
              <a:t>Bad Examples of Data Abstraction</a:t>
            </a:r>
          </a:p>
        </p:txBody>
      </p:sp>
      <p:sp>
        <p:nvSpPr>
          <p:cNvPr id="4" name="Slide Number Placeholder 3"/>
          <p:cNvSpPr>
            <a:spLocks noGrp="1"/>
          </p:cNvSpPr>
          <p:nvPr>
            <p:ph type="sldNum" sz="quarter" idx="12"/>
          </p:nvPr>
        </p:nvSpPr>
        <p:spPr/>
        <p:txBody>
          <a:bodyPr/>
          <a:lstStyle/>
          <a:p>
            <a:pPr>
              <a:defRPr/>
            </a:pPr>
            <a:fld id="{63B8F44C-0EDE-4D7D-9086-BD1CF3CE7AF7}" type="slidenum">
              <a:rPr lang="en-US" smtClean="0"/>
              <a:pPr>
                <a:defRPr/>
              </a:pPr>
              <a:t>12</a:t>
            </a:fld>
            <a:endParaRPr lang="en-US"/>
          </a:p>
        </p:txBody>
      </p:sp>
      <p:cxnSp>
        <p:nvCxnSpPr>
          <p:cNvPr id="8" name="Straight Arrow Connector 7"/>
          <p:cNvCxnSpPr/>
          <p:nvPr/>
        </p:nvCxnSpPr>
        <p:spPr bwMode="auto">
          <a:xfrm flipH="1">
            <a:off x="5484812" y="2743200"/>
            <a:ext cx="2514600" cy="605105"/>
          </a:xfrm>
          <a:prstGeom prst="straightConnector1">
            <a:avLst/>
          </a:prstGeom>
          <a:ln>
            <a:headEnd type="none" w="sm" len="sm"/>
            <a:tailEnd type="triangle"/>
          </a:ln>
        </p:spPr>
        <p:style>
          <a:lnRef idx="1">
            <a:schemeClr val="dk1"/>
          </a:lnRef>
          <a:fillRef idx="0">
            <a:schemeClr val="dk1"/>
          </a:fillRef>
          <a:effectRef idx="0">
            <a:schemeClr val="dk1"/>
          </a:effectRef>
          <a:fontRef idx="minor">
            <a:schemeClr val="tx1"/>
          </a:fontRef>
        </p:style>
      </p:cxnSp>
      <p:sp>
        <p:nvSpPr>
          <p:cNvPr id="9" name="TextBox 8"/>
          <p:cNvSpPr txBox="1"/>
          <p:nvPr/>
        </p:nvSpPr>
        <p:spPr>
          <a:xfrm>
            <a:off x="7923212" y="2057400"/>
            <a:ext cx="1863723" cy="1077218"/>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1600" dirty="0"/>
              <a:t>Completely expose the implementation of the data structure of the stack </a:t>
            </a:r>
          </a:p>
        </p:txBody>
      </p:sp>
      <p:cxnSp>
        <p:nvCxnSpPr>
          <p:cNvPr id="14" name="Straight Arrow Connector 13"/>
          <p:cNvCxnSpPr/>
          <p:nvPr/>
        </p:nvCxnSpPr>
        <p:spPr bwMode="auto">
          <a:xfrm flipH="1">
            <a:off x="6665913" y="2819400"/>
            <a:ext cx="1238248" cy="668386"/>
          </a:xfrm>
          <a:prstGeom prst="straightConnector1">
            <a:avLst/>
          </a:prstGeom>
          <a:ln>
            <a:headEnd type="none" w="sm" len="sm"/>
            <a:tailEnd type="triangle"/>
          </a:ln>
        </p:spPr>
        <p:style>
          <a:lnRef idx="1">
            <a:schemeClr val="dk1"/>
          </a:lnRef>
          <a:fillRef idx="0">
            <a:schemeClr val="dk1"/>
          </a:fillRef>
          <a:effectRef idx="0">
            <a:schemeClr val="dk1"/>
          </a:effectRef>
          <a:fontRef idx="minor">
            <a:schemeClr val="tx1"/>
          </a:fontRef>
        </p:style>
      </p:cxnSp>
      <p:sp>
        <p:nvSpPr>
          <p:cNvPr id="3" name="Content Placeholder 2"/>
          <p:cNvSpPr>
            <a:spLocks noGrp="1"/>
          </p:cNvSpPr>
          <p:nvPr>
            <p:ph idx="1"/>
          </p:nvPr>
        </p:nvSpPr>
        <p:spPr/>
        <p:txBody>
          <a:bodyPr/>
          <a:lstStyle/>
          <a:p>
            <a:r>
              <a:rPr lang="en-US" dirty="0"/>
              <a:t>Worse example  </a:t>
            </a:r>
          </a:p>
          <a:p>
            <a:endParaRPr lang="en-US" dirty="0"/>
          </a:p>
          <a:p>
            <a:endParaRPr lang="en-US" dirty="0"/>
          </a:p>
          <a:p>
            <a:pPr marL="0" indent="0">
              <a:buNone/>
            </a:pPr>
            <a:endParaRPr lang="en-US" dirty="0"/>
          </a:p>
          <a:p>
            <a:pPr marL="0" indent="0">
              <a:buNone/>
            </a:pPr>
            <a:endParaRPr lang="en-US" dirty="0"/>
          </a:p>
        </p:txBody>
      </p:sp>
      <p:sp>
        <p:nvSpPr>
          <p:cNvPr id="12" name="TextBox 11"/>
          <p:cNvSpPr txBox="1"/>
          <p:nvPr/>
        </p:nvSpPr>
        <p:spPr>
          <a:xfrm>
            <a:off x="739773" y="2191831"/>
            <a:ext cx="9066213" cy="1938992"/>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Stack()               </a:t>
            </a:r>
            <a:r>
              <a:rPr lang="en-US" sz="2000" dirty="0"/>
              <a:t>create a new stack</a:t>
            </a:r>
          </a:p>
          <a:p>
            <a:r>
              <a:rPr lang="en-US" sz="2000" dirty="0" err="1">
                <a:latin typeface="Courier New" panose="02070309020205020404" pitchFamily="49" charset="0"/>
                <a:cs typeface="Courier New" panose="02070309020205020404" pitchFamily="49" charset="0"/>
              </a:rPr>
              <a:t>s.isEqual</a:t>
            </a:r>
            <a:r>
              <a:rPr lang="en-US" sz="2000" dirty="0">
                <a:latin typeface="Courier New" panose="02070309020205020404" pitchFamily="49" charset="0"/>
                <a:cs typeface="Courier New" panose="02070309020205020404" pitchFamily="49" charset="0"/>
              </a:rPr>
              <a:t>(</a:t>
            </a:r>
            <a:r>
              <a:rPr lang="en-US" sz="2000" dirty="0" err="1">
                <a:latin typeface="Courier New" panose="02070309020205020404" pitchFamily="49" charset="0"/>
                <a:cs typeface="Courier New" panose="02070309020205020404" pitchFamily="49" charset="0"/>
              </a:rPr>
              <a:t>int</a:t>
            </a:r>
            <a:r>
              <a:rPr lang="en-US" sz="2000" dirty="0">
                <a:latin typeface="Courier New" panose="02070309020205020404" pitchFamily="49" charset="0"/>
                <a:cs typeface="Courier New" panose="02070309020205020404" pitchFamily="49" charset="0"/>
              </a:rPr>
              <a:t>[] X)    </a:t>
            </a:r>
            <a:r>
              <a:rPr lang="en-US" sz="2000" dirty="0"/>
              <a:t>is </a:t>
            </a:r>
            <a:r>
              <a:rPr lang="en-US" sz="2000" dirty="0">
                <a:latin typeface="Courier New" panose="02070309020205020404" pitchFamily="49" charset="0"/>
                <a:cs typeface="Courier New" panose="02070309020205020404" pitchFamily="49" charset="0"/>
              </a:rPr>
              <a:t>s</a:t>
            </a:r>
            <a:r>
              <a:rPr lang="en-US" sz="2000" dirty="0"/>
              <a:t> equal to the integer array </a:t>
            </a:r>
            <a:r>
              <a:rPr lang="en-US" sz="2000" dirty="0">
                <a:latin typeface="Courier New" panose="02070309020205020404" pitchFamily="49" charset="0"/>
                <a:cs typeface="Courier New" panose="02070309020205020404" pitchFamily="49" charset="0"/>
              </a:rPr>
              <a:t>X</a:t>
            </a:r>
            <a:r>
              <a:rPr lang="en-US" sz="2000" dirty="0"/>
              <a:t>?</a:t>
            </a:r>
          </a:p>
          <a:p>
            <a:r>
              <a:rPr lang="en-US" sz="2000" dirty="0" err="1">
                <a:latin typeface="Courier New" panose="02070309020205020404" pitchFamily="49" charset="0"/>
                <a:cs typeface="Courier New" panose="02070309020205020404" pitchFamily="49" charset="0"/>
              </a:rPr>
              <a:t>s.length</a:t>
            </a:r>
            <a:r>
              <a:rPr lang="en-US" sz="2000" dirty="0">
                <a:latin typeface="Courier New" panose="02070309020205020404" pitchFamily="49" charset="0"/>
                <a:cs typeface="Courier New" panose="02070309020205020404" pitchFamily="49" charset="0"/>
              </a:rPr>
              <a:t>()            </a:t>
            </a:r>
            <a:r>
              <a:rPr lang="en-US" sz="2000" dirty="0"/>
              <a:t>number of items in </a:t>
            </a:r>
            <a:r>
              <a:rPr lang="en-US" sz="2000" dirty="0">
                <a:latin typeface="Courier New" panose="02070309020205020404" pitchFamily="49" charset="0"/>
                <a:cs typeface="Courier New" panose="02070309020205020404" pitchFamily="49" charset="0"/>
              </a:rPr>
              <a:t>s</a:t>
            </a:r>
          </a:p>
          <a:p>
            <a:r>
              <a:rPr lang="en-US" sz="2000" dirty="0" err="1">
                <a:latin typeface="Courier New" panose="02070309020205020404" pitchFamily="49" charset="0"/>
                <a:cs typeface="Courier New" panose="02070309020205020404" pitchFamily="49" charset="0"/>
              </a:rPr>
              <a:t>s.set</a:t>
            </a:r>
            <a:r>
              <a:rPr lang="en-US" sz="2000" dirty="0">
                <a:latin typeface="Courier New" panose="02070309020205020404" pitchFamily="49" charset="0"/>
                <a:cs typeface="Courier New" panose="02070309020205020404" pitchFamily="49" charset="0"/>
              </a:rPr>
              <a:t>(</a:t>
            </a:r>
            <a:r>
              <a:rPr lang="en-US" sz="2000" dirty="0" err="1">
                <a:latin typeface="Courier New" panose="02070309020205020404" pitchFamily="49" charset="0"/>
                <a:cs typeface="Courier New" panose="02070309020205020404" pitchFamily="49" charset="0"/>
              </a:rPr>
              <a:t>int</a:t>
            </a:r>
            <a:r>
              <a:rPr lang="en-US" sz="2000" dirty="0">
                <a:latin typeface="Courier New" panose="02070309020205020404" pitchFamily="49" charset="0"/>
                <a:cs typeface="Courier New" panose="02070309020205020404" pitchFamily="49" charset="0"/>
              </a:rPr>
              <a:t>[] X)        </a:t>
            </a:r>
            <a:r>
              <a:rPr lang="en-US" sz="2000" dirty="0"/>
              <a:t>keep </a:t>
            </a:r>
            <a:r>
              <a:rPr lang="en-US" sz="2000" dirty="0">
                <a:latin typeface="Courier New" panose="02070309020205020404" pitchFamily="49" charset="0"/>
                <a:cs typeface="Courier New" panose="02070309020205020404" pitchFamily="49" charset="0"/>
              </a:rPr>
              <a:t>X</a:t>
            </a:r>
            <a:r>
              <a:rPr lang="en-US" sz="2000" dirty="0"/>
              <a:t> as </a:t>
            </a:r>
            <a:r>
              <a:rPr lang="en-US" sz="2000" dirty="0">
                <a:latin typeface="Courier New" panose="02070309020205020404" pitchFamily="49" charset="0"/>
                <a:cs typeface="Courier New" panose="02070309020205020404" pitchFamily="49" charset="0"/>
              </a:rPr>
              <a:t>s</a:t>
            </a:r>
            <a:r>
              <a:rPr lang="en-US" sz="2000" dirty="0"/>
              <a:t>.</a:t>
            </a:r>
          </a:p>
          <a:p>
            <a:r>
              <a:rPr lang="en-US" sz="2000" dirty="0" err="1">
                <a:latin typeface="Courier New" panose="02070309020205020404" pitchFamily="49" charset="0"/>
                <a:cs typeface="Courier New" panose="02070309020205020404" pitchFamily="49" charset="0"/>
              </a:rPr>
              <a:t>s.get</a:t>
            </a:r>
            <a:r>
              <a:rPr lang="en-US" sz="2000" dirty="0">
                <a:latin typeface="Courier New" panose="02070309020205020404" pitchFamily="49" charset="0"/>
                <a:cs typeface="Courier New" panose="02070309020205020404" pitchFamily="49" charset="0"/>
              </a:rPr>
              <a:t>()               </a:t>
            </a:r>
            <a:r>
              <a:rPr lang="en-US" sz="2000" dirty="0"/>
              <a:t>return the data structure instance used by </a:t>
            </a:r>
            <a:r>
              <a:rPr lang="en-US" sz="2000" dirty="0">
                <a:latin typeface="Courier New" panose="02070309020205020404" pitchFamily="49" charset="0"/>
                <a:cs typeface="Courier New" panose="02070309020205020404" pitchFamily="49" charset="0"/>
              </a:rPr>
              <a:t>s</a:t>
            </a:r>
            <a:r>
              <a:rPr lang="en-US" sz="2000" dirty="0"/>
              <a:t>, </a:t>
            </a:r>
          </a:p>
          <a:p>
            <a:r>
              <a:rPr lang="en-US" sz="2000" dirty="0"/>
              <a:t>                                                     and internally reset </a:t>
            </a:r>
            <a:r>
              <a:rPr lang="en-US" sz="2000" dirty="0">
                <a:latin typeface="Courier New" panose="02070309020205020404" pitchFamily="49" charset="0"/>
                <a:cs typeface="Courier New" panose="02070309020205020404" pitchFamily="49" charset="0"/>
              </a:rPr>
              <a:t>s</a:t>
            </a:r>
            <a:r>
              <a:rPr lang="en-US" sz="2000" dirty="0"/>
              <a:t> to empty.</a:t>
            </a:r>
          </a:p>
        </p:txBody>
      </p:sp>
    </p:spTree>
    <p:extLst>
      <p:ext uri="{BB962C8B-B14F-4D97-AF65-F5344CB8AC3E}">
        <p14:creationId xmlns:p14="http://schemas.microsoft.com/office/powerpoint/2010/main" val="1753531828"/>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title"/>
          </p:nvPr>
        </p:nvSpPr>
        <p:spPr>
          <a:xfrm>
            <a:off x="412750" y="266700"/>
            <a:ext cx="9948862" cy="1104900"/>
          </a:xfrm>
        </p:spPr>
        <p:txBody>
          <a:bodyPr/>
          <a:lstStyle/>
          <a:p>
            <a:r>
              <a:rPr lang="en-US" sz="4000" dirty="0"/>
              <a:t>1-Minute Self-Reflection and Discussion</a:t>
            </a:r>
          </a:p>
        </p:txBody>
      </p:sp>
      <p:sp>
        <p:nvSpPr>
          <p:cNvPr id="3" name="Content Placeholder 2"/>
          <p:cNvSpPr>
            <a:spLocks noGrp="1"/>
          </p:cNvSpPr>
          <p:nvPr>
            <p:ph idx="1"/>
          </p:nvPr>
        </p:nvSpPr>
        <p:spPr>
          <a:xfrm>
            <a:off x="412750" y="1676400"/>
            <a:ext cx="9339262" cy="4953000"/>
          </a:xfrm>
        </p:spPr>
        <p:txBody>
          <a:bodyPr/>
          <a:lstStyle/>
          <a:p>
            <a:r>
              <a:rPr lang="en-US" sz="2400" dirty="0"/>
              <a:t>The Bad Example on slide 11 can serve wider scenarios than the Good Example on the same slide that does not expose the implementation of the data structure to the client code.</a:t>
            </a:r>
          </a:p>
          <a:p>
            <a:r>
              <a:rPr lang="en-US" sz="2400" i="1" dirty="0"/>
              <a:t>E.g</a:t>
            </a:r>
            <a:r>
              <a:rPr lang="en-US" sz="2400" dirty="0"/>
              <a:t>., to know the value kept at the 3</a:t>
            </a:r>
            <a:r>
              <a:rPr lang="en-US" sz="2400" baseline="30000" dirty="0"/>
              <a:t>rd</a:t>
            </a:r>
            <a:r>
              <a:rPr lang="en-US" sz="2400" dirty="0"/>
              <a:t> element in a stack, one call to the stack in the Bad Example can know the answer, whereas we need a sequence of calls to the stack in the Good Example to get the same answer.</a:t>
            </a:r>
          </a:p>
          <a:p>
            <a:pPr lvl="1"/>
            <a:r>
              <a:rPr lang="en-US" sz="2000" dirty="0"/>
              <a:t>Writing less code is productive, which is good!</a:t>
            </a:r>
          </a:p>
          <a:p>
            <a:pPr lvl="1"/>
            <a:r>
              <a:rPr lang="en-US" sz="2000" dirty="0"/>
              <a:t>As long as we use the operators in the Bad Example correctly, it should be OK!</a:t>
            </a:r>
          </a:p>
          <a:p>
            <a:pPr lvl="1"/>
            <a:endParaRPr lang="en-US" sz="2000" dirty="0"/>
          </a:p>
          <a:p>
            <a:r>
              <a:rPr lang="en-US" sz="2400" dirty="0"/>
              <a:t>What is your opinion?</a:t>
            </a:r>
          </a:p>
          <a:p>
            <a:endParaRPr lang="en-US" sz="2400" dirty="0"/>
          </a:p>
        </p:txBody>
      </p:sp>
      <p:sp>
        <p:nvSpPr>
          <p:cNvPr id="4" name="Slide Number Placeholder 3"/>
          <p:cNvSpPr>
            <a:spLocks noGrp="1"/>
          </p:cNvSpPr>
          <p:nvPr>
            <p:ph type="sldNum" sz="quarter" idx="12"/>
          </p:nvPr>
        </p:nvSpPr>
        <p:spPr/>
        <p:txBody>
          <a:bodyPr/>
          <a:lstStyle/>
          <a:p>
            <a:pPr>
              <a:defRPr/>
            </a:pPr>
            <a:fld id="{63B8F44C-0EDE-4D7D-9086-BD1CF3CE7AF7}" type="slidenum">
              <a:rPr lang="en-US" smtClean="0"/>
              <a:pPr>
                <a:defRPr/>
              </a:pPr>
              <a:t>13</a:t>
            </a:fld>
            <a:endParaRPr lang="en-US" dirty="0"/>
          </a:p>
        </p:txBody>
      </p:sp>
      <p:sp>
        <p:nvSpPr>
          <p:cNvPr id="5" name="TextBox 4">
            <a:extLst>
              <a:ext uri="{FF2B5EF4-FFF2-40B4-BE49-F238E27FC236}">
                <a16:creationId xmlns:a16="http://schemas.microsoft.com/office/drawing/2014/main" id="{EA4F636A-BBA6-A02E-694A-5144ECE9130B}"/>
              </a:ext>
            </a:extLst>
          </p:cNvPr>
          <p:cNvSpPr txBox="1"/>
          <p:nvPr/>
        </p:nvSpPr>
        <p:spPr>
          <a:xfrm>
            <a:off x="5828505" y="76200"/>
            <a:ext cx="3923507" cy="830997"/>
          </a:xfrm>
          <a:prstGeom prst="rect">
            <a:avLst/>
          </a:prstGeom>
          <a:noFill/>
        </p:spPr>
        <p:txBody>
          <a:bodyPr wrap="square" rtlCol="0">
            <a:spAutoFit/>
          </a:bodyPr>
          <a:lstStyle/>
          <a:p>
            <a:r>
              <a:rPr lang="en-US" sz="800" dirty="0">
                <a:latin typeface="Courier New" panose="02070309020205020404" pitchFamily="49" charset="0"/>
                <a:cs typeface="Courier New" panose="02070309020205020404" pitchFamily="49" charset="0"/>
              </a:rPr>
              <a:t>Stack()               </a:t>
            </a:r>
            <a:r>
              <a:rPr lang="en-US" sz="800" dirty="0"/>
              <a:t>create a new stack</a:t>
            </a:r>
          </a:p>
          <a:p>
            <a:r>
              <a:rPr lang="en-US" sz="800" dirty="0" err="1">
                <a:latin typeface="Courier New" panose="02070309020205020404" pitchFamily="49" charset="0"/>
                <a:cs typeface="Courier New" panose="02070309020205020404" pitchFamily="49" charset="0"/>
              </a:rPr>
              <a:t>s.isEqual</a:t>
            </a:r>
            <a:r>
              <a:rPr lang="en-US" sz="800" dirty="0">
                <a:latin typeface="Courier New" panose="02070309020205020404" pitchFamily="49" charset="0"/>
                <a:cs typeface="Courier New" panose="02070309020205020404" pitchFamily="49" charset="0"/>
              </a:rPr>
              <a:t>(</a:t>
            </a:r>
            <a:r>
              <a:rPr lang="en-US" sz="800" dirty="0" err="1">
                <a:latin typeface="Courier New" panose="02070309020205020404" pitchFamily="49" charset="0"/>
                <a:cs typeface="Courier New" panose="02070309020205020404" pitchFamily="49" charset="0"/>
              </a:rPr>
              <a:t>int</a:t>
            </a:r>
            <a:r>
              <a:rPr lang="en-US" sz="800" dirty="0">
                <a:latin typeface="Courier New" panose="02070309020205020404" pitchFamily="49" charset="0"/>
                <a:cs typeface="Courier New" panose="02070309020205020404" pitchFamily="49" charset="0"/>
              </a:rPr>
              <a:t>[] X)    </a:t>
            </a:r>
            <a:r>
              <a:rPr lang="en-US" sz="800" dirty="0"/>
              <a:t>is </a:t>
            </a:r>
            <a:r>
              <a:rPr lang="en-US" sz="800" dirty="0">
                <a:latin typeface="Courier New" panose="02070309020205020404" pitchFamily="49" charset="0"/>
                <a:cs typeface="Courier New" panose="02070309020205020404" pitchFamily="49" charset="0"/>
              </a:rPr>
              <a:t>s</a:t>
            </a:r>
            <a:r>
              <a:rPr lang="en-US" sz="800" dirty="0"/>
              <a:t> equal to the integer array </a:t>
            </a:r>
            <a:r>
              <a:rPr lang="en-US" sz="800" dirty="0">
                <a:latin typeface="Courier New" panose="02070309020205020404" pitchFamily="49" charset="0"/>
                <a:cs typeface="Courier New" panose="02070309020205020404" pitchFamily="49" charset="0"/>
              </a:rPr>
              <a:t>X</a:t>
            </a:r>
            <a:r>
              <a:rPr lang="en-US" sz="800" dirty="0"/>
              <a:t>?</a:t>
            </a:r>
          </a:p>
          <a:p>
            <a:r>
              <a:rPr lang="en-US" sz="800" dirty="0" err="1">
                <a:latin typeface="Courier New" panose="02070309020205020404" pitchFamily="49" charset="0"/>
                <a:cs typeface="Courier New" panose="02070309020205020404" pitchFamily="49" charset="0"/>
              </a:rPr>
              <a:t>s.length</a:t>
            </a:r>
            <a:r>
              <a:rPr lang="en-US" sz="800" dirty="0">
                <a:latin typeface="Courier New" panose="02070309020205020404" pitchFamily="49" charset="0"/>
                <a:cs typeface="Courier New" panose="02070309020205020404" pitchFamily="49" charset="0"/>
              </a:rPr>
              <a:t>()            </a:t>
            </a:r>
            <a:r>
              <a:rPr lang="en-US" sz="800" dirty="0"/>
              <a:t>number of items in </a:t>
            </a:r>
            <a:r>
              <a:rPr lang="en-US" sz="800" dirty="0">
                <a:latin typeface="Courier New" panose="02070309020205020404" pitchFamily="49" charset="0"/>
                <a:cs typeface="Courier New" panose="02070309020205020404" pitchFamily="49" charset="0"/>
              </a:rPr>
              <a:t>s</a:t>
            </a:r>
          </a:p>
          <a:p>
            <a:r>
              <a:rPr lang="en-US" sz="800" dirty="0" err="1">
                <a:latin typeface="Courier New" panose="02070309020205020404" pitchFamily="49" charset="0"/>
                <a:cs typeface="Courier New" panose="02070309020205020404" pitchFamily="49" charset="0"/>
              </a:rPr>
              <a:t>s.set</a:t>
            </a:r>
            <a:r>
              <a:rPr lang="en-US" sz="800" dirty="0">
                <a:latin typeface="Courier New" panose="02070309020205020404" pitchFamily="49" charset="0"/>
                <a:cs typeface="Courier New" panose="02070309020205020404" pitchFamily="49" charset="0"/>
              </a:rPr>
              <a:t>(</a:t>
            </a:r>
            <a:r>
              <a:rPr lang="en-US" sz="800" dirty="0" err="1">
                <a:latin typeface="Courier New" panose="02070309020205020404" pitchFamily="49" charset="0"/>
                <a:cs typeface="Courier New" panose="02070309020205020404" pitchFamily="49" charset="0"/>
              </a:rPr>
              <a:t>int</a:t>
            </a:r>
            <a:r>
              <a:rPr lang="en-US" sz="800" dirty="0">
                <a:latin typeface="Courier New" panose="02070309020205020404" pitchFamily="49" charset="0"/>
                <a:cs typeface="Courier New" panose="02070309020205020404" pitchFamily="49" charset="0"/>
              </a:rPr>
              <a:t> </a:t>
            </a:r>
            <a:r>
              <a:rPr lang="en-US" sz="800" dirty="0" err="1">
                <a:latin typeface="Courier New" panose="02070309020205020404" pitchFamily="49" charset="0"/>
                <a:cs typeface="Courier New" panose="02070309020205020404" pitchFamily="49" charset="0"/>
              </a:rPr>
              <a:t>x,int</a:t>
            </a:r>
            <a:r>
              <a:rPr lang="en-US" sz="800" dirty="0">
                <a:latin typeface="Courier New" panose="02070309020205020404" pitchFamily="49" charset="0"/>
                <a:cs typeface="Courier New" panose="02070309020205020404" pitchFamily="49" charset="0"/>
              </a:rPr>
              <a:t> </a:t>
            </a:r>
            <a:r>
              <a:rPr lang="en-US" sz="800" dirty="0" err="1">
                <a:latin typeface="Courier New" panose="02070309020205020404" pitchFamily="49" charset="0"/>
                <a:cs typeface="Courier New" panose="02070309020205020404" pitchFamily="49" charset="0"/>
              </a:rPr>
              <a:t>i</a:t>
            </a:r>
            <a:r>
              <a:rPr lang="en-US" sz="800" dirty="0">
                <a:latin typeface="Courier New" panose="02070309020205020404" pitchFamily="49" charset="0"/>
                <a:cs typeface="Courier New" panose="02070309020205020404" pitchFamily="49" charset="0"/>
              </a:rPr>
              <a:t>)    </a:t>
            </a:r>
            <a:r>
              <a:rPr lang="en-US" sz="800" dirty="0"/>
              <a:t>put </a:t>
            </a:r>
            <a:r>
              <a:rPr lang="en-US" sz="800" dirty="0">
                <a:latin typeface="Courier New" panose="02070309020205020404" pitchFamily="49" charset="0"/>
                <a:cs typeface="Courier New" panose="02070309020205020404" pitchFamily="49" charset="0"/>
              </a:rPr>
              <a:t>x</a:t>
            </a:r>
            <a:r>
              <a:rPr lang="en-US" sz="800" dirty="0"/>
              <a:t> at the position </a:t>
            </a:r>
            <a:r>
              <a:rPr lang="en-US" sz="800" dirty="0">
                <a:latin typeface="Courier New" panose="02070309020205020404" pitchFamily="49" charset="0"/>
                <a:cs typeface="Courier New" panose="02070309020205020404" pitchFamily="49" charset="0"/>
              </a:rPr>
              <a:t>s[</a:t>
            </a:r>
            <a:r>
              <a:rPr lang="en-US" sz="800" dirty="0" err="1">
                <a:latin typeface="Courier New" panose="02070309020205020404" pitchFamily="49" charset="0"/>
                <a:cs typeface="Courier New" panose="02070309020205020404" pitchFamily="49" charset="0"/>
              </a:rPr>
              <a:t>i</a:t>
            </a:r>
            <a:r>
              <a:rPr lang="en-US" sz="800" dirty="0">
                <a:latin typeface="Courier New" panose="02070309020205020404" pitchFamily="49" charset="0"/>
                <a:cs typeface="Courier New" panose="02070309020205020404" pitchFamily="49" charset="0"/>
              </a:rPr>
              <a:t>]</a:t>
            </a:r>
            <a:r>
              <a:rPr lang="en-US" sz="800" dirty="0"/>
              <a:t>.</a:t>
            </a:r>
          </a:p>
          <a:p>
            <a:r>
              <a:rPr lang="en-US" sz="800" dirty="0" err="1">
                <a:latin typeface="Courier New" panose="02070309020205020404" pitchFamily="49" charset="0"/>
                <a:cs typeface="Courier New" panose="02070309020205020404" pitchFamily="49" charset="0"/>
              </a:rPr>
              <a:t>s.get</a:t>
            </a:r>
            <a:r>
              <a:rPr lang="en-US" sz="800" dirty="0">
                <a:latin typeface="Courier New" panose="02070309020205020404" pitchFamily="49" charset="0"/>
                <a:cs typeface="Courier New" panose="02070309020205020404" pitchFamily="49" charset="0"/>
              </a:rPr>
              <a:t>(int </a:t>
            </a:r>
            <a:r>
              <a:rPr lang="en-US" sz="800" dirty="0" err="1">
                <a:latin typeface="Courier New" panose="02070309020205020404" pitchFamily="49" charset="0"/>
                <a:cs typeface="Courier New" panose="02070309020205020404" pitchFamily="49" charset="0"/>
              </a:rPr>
              <a:t>i</a:t>
            </a:r>
            <a:r>
              <a:rPr lang="en-US" sz="800" dirty="0">
                <a:latin typeface="Courier New" panose="02070309020205020404" pitchFamily="49" charset="0"/>
                <a:cs typeface="Courier New" panose="02070309020205020404" pitchFamily="49" charset="0"/>
              </a:rPr>
              <a:t>)          </a:t>
            </a:r>
            <a:r>
              <a:rPr lang="en-US" sz="800" dirty="0"/>
              <a:t>remove and return the item </a:t>
            </a:r>
            <a:r>
              <a:rPr lang="en-US" sz="800" dirty="0">
                <a:latin typeface="Courier New" panose="02070309020205020404" pitchFamily="49" charset="0"/>
                <a:cs typeface="Courier New" panose="02070309020205020404" pitchFamily="49" charset="0"/>
              </a:rPr>
              <a:t>s[</a:t>
            </a:r>
            <a:r>
              <a:rPr lang="en-US" sz="800" dirty="0" err="1">
                <a:latin typeface="Courier New" panose="02070309020205020404" pitchFamily="49" charset="0"/>
                <a:cs typeface="Courier New" panose="02070309020205020404" pitchFamily="49" charset="0"/>
              </a:rPr>
              <a:t>i</a:t>
            </a:r>
            <a:r>
              <a:rPr lang="en-US" sz="800" dirty="0">
                <a:latin typeface="Courier New" panose="02070309020205020404" pitchFamily="49" charset="0"/>
                <a:cs typeface="Courier New" panose="02070309020205020404" pitchFamily="49" charset="0"/>
              </a:rPr>
              <a:t>]</a:t>
            </a:r>
            <a:r>
              <a:rPr lang="en-US" sz="800" dirty="0"/>
              <a:t>, shorten the stack </a:t>
            </a:r>
            <a:r>
              <a:rPr lang="en-US" sz="800" dirty="0">
                <a:latin typeface="Courier New" panose="02070309020205020404" pitchFamily="49" charset="0"/>
                <a:cs typeface="Courier New" panose="02070309020205020404" pitchFamily="49" charset="0"/>
              </a:rPr>
              <a:t>s</a:t>
            </a:r>
            <a:r>
              <a:rPr lang="en-US" sz="800" dirty="0"/>
              <a:t>.</a:t>
            </a:r>
          </a:p>
          <a:p>
            <a:r>
              <a:rPr lang="en-US" sz="800" dirty="0" err="1">
                <a:latin typeface="Courier New" panose="02070309020205020404" pitchFamily="49" charset="0"/>
                <a:cs typeface="Courier New" panose="02070309020205020404" pitchFamily="49" charset="0"/>
              </a:rPr>
              <a:t>s.push</a:t>
            </a:r>
            <a:r>
              <a:rPr lang="en-US" sz="800" dirty="0">
                <a:latin typeface="Courier New" panose="02070309020205020404" pitchFamily="49" charset="0"/>
                <a:cs typeface="Courier New" panose="02070309020205020404" pitchFamily="49" charset="0"/>
              </a:rPr>
              <a:t>(int x, int </a:t>
            </a:r>
            <a:r>
              <a:rPr lang="en-US" sz="800" dirty="0" err="1">
                <a:latin typeface="Courier New" panose="02070309020205020404" pitchFamily="49" charset="0"/>
                <a:cs typeface="Courier New" panose="02070309020205020404" pitchFamily="49" charset="0"/>
              </a:rPr>
              <a:t>i</a:t>
            </a:r>
            <a:r>
              <a:rPr lang="en-US" sz="800" dirty="0">
                <a:latin typeface="Courier New" panose="02070309020205020404" pitchFamily="49" charset="0"/>
                <a:cs typeface="Courier New" panose="02070309020205020404" pitchFamily="49" charset="0"/>
              </a:rPr>
              <a:t>)  </a:t>
            </a:r>
            <a:r>
              <a:rPr lang="en-US" sz="800" dirty="0"/>
              <a:t>implemented as </a:t>
            </a:r>
            <a:r>
              <a:rPr lang="en-US" sz="800" dirty="0" err="1">
                <a:latin typeface="Courier New" panose="02070309020205020404" pitchFamily="49" charset="0"/>
                <a:cs typeface="Courier New" panose="02070309020205020404" pitchFamily="49" charset="0"/>
              </a:rPr>
              <a:t>s.set</a:t>
            </a:r>
            <a:r>
              <a:rPr lang="en-US" sz="800" dirty="0">
                <a:latin typeface="Courier New" panose="02070309020205020404" pitchFamily="49" charset="0"/>
                <a:cs typeface="Courier New" panose="02070309020205020404" pitchFamily="49" charset="0"/>
              </a:rPr>
              <a:t>(int x, int </a:t>
            </a:r>
            <a:r>
              <a:rPr lang="en-US" sz="800" dirty="0" err="1">
                <a:latin typeface="Courier New" panose="02070309020205020404" pitchFamily="49" charset="0"/>
                <a:cs typeface="Courier New" panose="02070309020205020404" pitchFamily="49" charset="0"/>
              </a:rPr>
              <a:t>i</a:t>
            </a:r>
            <a:r>
              <a:rPr lang="en-US" sz="800" dirty="0">
                <a:latin typeface="Courier New" panose="02070309020205020404" pitchFamily="49" charset="0"/>
                <a:cs typeface="Courier New" panose="02070309020205020404" pitchFamily="49" charset="0"/>
              </a:rPr>
              <a:t>)</a:t>
            </a:r>
          </a:p>
        </p:txBody>
      </p:sp>
      <p:sp>
        <p:nvSpPr>
          <p:cNvPr id="7" name="TextBox 6">
            <a:extLst>
              <a:ext uri="{FF2B5EF4-FFF2-40B4-BE49-F238E27FC236}">
                <a16:creationId xmlns:a16="http://schemas.microsoft.com/office/drawing/2014/main" id="{8D8DC3EC-582A-087F-2876-9DC5D996DA03}"/>
              </a:ext>
            </a:extLst>
          </p:cNvPr>
          <p:cNvSpPr txBox="1"/>
          <p:nvPr/>
        </p:nvSpPr>
        <p:spPr>
          <a:xfrm>
            <a:off x="4875212" y="76200"/>
            <a:ext cx="1456448" cy="307777"/>
          </a:xfrm>
          <a:prstGeom prst="rect">
            <a:avLst/>
          </a:prstGeom>
          <a:noFill/>
        </p:spPr>
        <p:txBody>
          <a:bodyPr wrap="square">
            <a:spAutoFit/>
          </a:bodyPr>
          <a:lstStyle/>
          <a:p>
            <a:r>
              <a:rPr lang="en-US" sz="1400" dirty="0"/>
              <a:t>Bad example</a:t>
            </a:r>
          </a:p>
        </p:txBody>
      </p:sp>
    </p:spTree>
    <p:extLst>
      <p:ext uri="{BB962C8B-B14F-4D97-AF65-F5344CB8AC3E}">
        <p14:creationId xmlns:p14="http://schemas.microsoft.com/office/powerpoint/2010/main" val="435143258"/>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Abstraction</a:t>
            </a:r>
          </a:p>
        </p:txBody>
      </p:sp>
      <p:sp>
        <p:nvSpPr>
          <p:cNvPr id="4" name="Slide Number Placeholder 3"/>
          <p:cNvSpPr>
            <a:spLocks noGrp="1"/>
          </p:cNvSpPr>
          <p:nvPr>
            <p:ph type="sldNum" sz="quarter" idx="12"/>
          </p:nvPr>
        </p:nvSpPr>
        <p:spPr/>
        <p:txBody>
          <a:bodyPr/>
          <a:lstStyle/>
          <a:p>
            <a:pPr>
              <a:defRPr/>
            </a:pPr>
            <a:fld id="{63B8F44C-0EDE-4D7D-9086-BD1CF3CE7AF7}" type="slidenum">
              <a:rPr lang="en-US" smtClean="0"/>
              <a:pPr>
                <a:defRPr/>
              </a:pPr>
              <a:t>14</a:t>
            </a:fld>
            <a:endParaRPr lang="en-US"/>
          </a:p>
        </p:txBody>
      </p:sp>
      <p:sp>
        <p:nvSpPr>
          <p:cNvPr id="5" name="TextBox 4"/>
          <p:cNvSpPr txBox="1"/>
          <p:nvPr/>
        </p:nvSpPr>
        <p:spPr>
          <a:xfrm>
            <a:off x="412750" y="1676400"/>
            <a:ext cx="4358886" cy="1077218"/>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sz="1400" dirty="0"/>
              <a:t>Consider two pieces of client code using </a:t>
            </a:r>
            <a:r>
              <a:rPr lang="en-US" sz="1400" b="1" dirty="0"/>
              <a:t>Bad Example</a:t>
            </a:r>
            <a:r>
              <a:rPr lang="en-US" sz="1400" dirty="0"/>
              <a:t>:</a:t>
            </a:r>
          </a:p>
          <a:p>
            <a:endParaRPr lang="en-US" sz="1200" dirty="0"/>
          </a:p>
          <a:p>
            <a:r>
              <a:rPr lang="en-US" sz="1800" dirty="0"/>
              <a:t>for (int </a:t>
            </a:r>
            <a:r>
              <a:rPr lang="en-US" sz="1800" dirty="0" err="1"/>
              <a:t>i</a:t>
            </a:r>
            <a:r>
              <a:rPr lang="en-US" sz="1800" dirty="0"/>
              <a:t> = 0; </a:t>
            </a:r>
            <a:r>
              <a:rPr lang="en-US" sz="1800" dirty="0" err="1"/>
              <a:t>i</a:t>
            </a:r>
            <a:r>
              <a:rPr lang="en-US" sz="1800" dirty="0"/>
              <a:t> &lt; n; </a:t>
            </a:r>
            <a:r>
              <a:rPr lang="en-US" sz="1800" dirty="0" err="1"/>
              <a:t>i</a:t>
            </a:r>
            <a:r>
              <a:rPr lang="en-US" sz="1800" dirty="0"/>
              <a:t>++) { …;s1.push(</a:t>
            </a:r>
            <a:r>
              <a:rPr lang="en-US" sz="1800" dirty="0" err="1"/>
              <a:t>i,i</a:t>
            </a:r>
            <a:r>
              <a:rPr lang="en-US" sz="1800" dirty="0"/>
              <a:t>);…}</a:t>
            </a:r>
          </a:p>
          <a:p>
            <a:r>
              <a:rPr lang="en-US" sz="1800" dirty="0"/>
              <a:t>for (int </a:t>
            </a:r>
            <a:r>
              <a:rPr lang="en-US" sz="1800" dirty="0" err="1"/>
              <a:t>i</a:t>
            </a:r>
            <a:r>
              <a:rPr lang="en-US" sz="1800" dirty="0"/>
              <a:t> = n; </a:t>
            </a:r>
            <a:r>
              <a:rPr lang="en-US" sz="1800" dirty="0" err="1"/>
              <a:t>i</a:t>
            </a:r>
            <a:r>
              <a:rPr lang="en-US" sz="1800" dirty="0"/>
              <a:t> &gt; 0; </a:t>
            </a:r>
            <a:r>
              <a:rPr lang="en-US" sz="1800" dirty="0" err="1"/>
              <a:t>i</a:t>
            </a:r>
            <a:r>
              <a:rPr lang="en-US" sz="1800" dirty="0"/>
              <a:t>--)   { …;s2.push(</a:t>
            </a:r>
            <a:r>
              <a:rPr lang="en-US" sz="1800" dirty="0" err="1"/>
              <a:t>i,i</a:t>
            </a:r>
            <a:r>
              <a:rPr lang="en-US" sz="1800" dirty="0"/>
              <a:t>);…}</a:t>
            </a:r>
          </a:p>
        </p:txBody>
      </p:sp>
      <p:sp>
        <p:nvSpPr>
          <p:cNvPr id="6" name="TextBox 5"/>
          <p:cNvSpPr txBox="1"/>
          <p:nvPr/>
        </p:nvSpPr>
        <p:spPr>
          <a:xfrm>
            <a:off x="4930774" y="1524000"/>
            <a:ext cx="4821238" cy="2246769"/>
          </a:xfrm>
          <a:prstGeom prst="rect">
            <a:avLst/>
          </a:prstGeom>
          <a:noFill/>
        </p:spPr>
        <p:txBody>
          <a:bodyPr wrap="square" rtlCol="0">
            <a:spAutoFit/>
          </a:bodyPr>
          <a:lstStyle/>
          <a:p>
            <a:r>
              <a:rPr lang="en-US" sz="2000" dirty="0"/>
              <a:t>The two loops </a:t>
            </a:r>
            <a:r>
              <a:rPr lang="en-US" sz="2000" b="1" dirty="0"/>
              <a:t>produce equivalent sequences </a:t>
            </a:r>
            <a:r>
              <a:rPr lang="en-US" sz="2000" dirty="0"/>
              <a:t>of integers in s1 and s2. </a:t>
            </a:r>
          </a:p>
          <a:p>
            <a:endParaRPr lang="en-US" sz="600" dirty="0"/>
          </a:p>
          <a:p>
            <a:r>
              <a:rPr lang="en-US" sz="2000" dirty="0"/>
              <a:t>A developer, after reversing the loop order for the first loop, expects the processing in the 2</a:t>
            </a:r>
            <a:r>
              <a:rPr lang="en-US" sz="2000" baseline="30000" dirty="0"/>
              <a:t>nd</a:t>
            </a:r>
            <a:r>
              <a:rPr lang="en-US" sz="2000" dirty="0"/>
              <a:t> loop to be reversed, but this is not the case.  </a:t>
            </a:r>
            <a:r>
              <a:rPr lang="en-US" sz="1400" dirty="0">
                <a:solidFill>
                  <a:srgbClr val="00B0F0"/>
                </a:solidFill>
              </a:rPr>
              <a:t>A small fix to the second loop does not resolve the problem.</a:t>
            </a:r>
          </a:p>
        </p:txBody>
      </p:sp>
      <p:sp>
        <p:nvSpPr>
          <p:cNvPr id="7" name="TextBox 6"/>
          <p:cNvSpPr txBox="1"/>
          <p:nvPr/>
        </p:nvSpPr>
        <p:spPr>
          <a:xfrm>
            <a:off x="455612" y="3825614"/>
            <a:ext cx="4345202" cy="969496"/>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1400" dirty="0"/>
              <a:t>Consider two pieces of client code using </a:t>
            </a:r>
            <a:r>
              <a:rPr lang="en-US" sz="1400" b="1" dirty="0"/>
              <a:t>Good Example</a:t>
            </a:r>
            <a:r>
              <a:rPr lang="en-US" sz="1400" dirty="0"/>
              <a:t>:</a:t>
            </a:r>
          </a:p>
          <a:p>
            <a:endParaRPr lang="en-US" sz="700" dirty="0"/>
          </a:p>
          <a:p>
            <a:r>
              <a:rPr lang="en-US" sz="1800" dirty="0"/>
              <a:t>for (</a:t>
            </a:r>
            <a:r>
              <a:rPr lang="en-US" sz="1800" dirty="0" err="1"/>
              <a:t>int</a:t>
            </a:r>
            <a:r>
              <a:rPr lang="en-US" sz="1800" dirty="0"/>
              <a:t> </a:t>
            </a:r>
            <a:r>
              <a:rPr lang="en-US" sz="1800" dirty="0" err="1"/>
              <a:t>i</a:t>
            </a:r>
            <a:r>
              <a:rPr lang="en-US" sz="1800" dirty="0"/>
              <a:t> = 0; </a:t>
            </a:r>
            <a:r>
              <a:rPr lang="en-US" sz="1800" dirty="0" err="1"/>
              <a:t>i</a:t>
            </a:r>
            <a:r>
              <a:rPr lang="en-US" sz="1800" dirty="0"/>
              <a:t> &lt; n; </a:t>
            </a:r>
            <a:r>
              <a:rPr lang="en-US" sz="1800" dirty="0" err="1"/>
              <a:t>i</a:t>
            </a:r>
            <a:r>
              <a:rPr lang="en-US" sz="1800" dirty="0"/>
              <a:t>++) { …;s1.push(</a:t>
            </a:r>
            <a:r>
              <a:rPr lang="en-US" sz="1800" dirty="0" err="1"/>
              <a:t>i</a:t>
            </a:r>
            <a:r>
              <a:rPr lang="en-US" sz="1800" dirty="0"/>
              <a:t>);…}</a:t>
            </a:r>
          </a:p>
          <a:p>
            <a:r>
              <a:rPr lang="en-US" sz="1800" dirty="0"/>
              <a:t>for (</a:t>
            </a:r>
            <a:r>
              <a:rPr lang="en-US" sz="1800" dirty="0" err="1"/>
              <a:t>int</a:t>
            </a:r>
            <a:r>
              <a:rPr lang="en-US" sz="1800" dirty="0"/>
              <a:t> </a:t>
            </a:r>
            <a:r>
              <a:rPr lang="en-US" sz="1800" dirty="0" err="1"/>
              <a:t>i</a:t>
            </a:r>
            <a:r>
              <a:rPr lang="en-US" sz="1800" dirty="0"/>
              <a:t> = n; </a:t>
            </a:r>
            <a:r>
              <a:rPr lang="en-US" sz="1800" dirty="0" err="1"/>
              <a:t>i</a:t>
            </a:r>
            <a:r>
              <a:rPr lang="en-US" sz="1800" dirty="0"/>
              <a:t> &gt; 0; </a:t>
            </a:r>
            <a:r>
              <a:rPr lang="en-US" sz="1800" dirty="0" err="1"/>
              <a:t>i</a:t>
            </a:r>
            <a:r>
              <a:rPr lang="en-US" sz="1800" dirty="0"/>
              <a:t>--)   { …;s2.push(</a:t>
            </a:r>
            <a:r>
              <a:rPr lang="en-US" sz="1800" dirty="0" err="1"/>
              <a:t>i</a:t>
            </a:r>
            <a:r>
              <a:rPr lang="en-US" sz="1800" dirty="0"/>
              <a:t>);…}</a:t>
            </a:r>
          </a:p>
        </p:txBody>
      </p:sp>
      <p:sp>
        <p:nvSpPr>
          <p:cNvPr id="8" name="TextBox 7"/>
          <p:cNvSpPr txBox="1"/>
          <p:nvPr/>
        </p:nvSpPr>
        <p:spPr>
          <a:xfrm>
            <a:off x="5056790" y="3726120"/>
            <a:ext cx="4953000" cy="2369880"/>
          </a:xfrm>
          <a:prstGeom prst="rect">
            <a:avLst/>
          </a:prstGeom>
          <a:noFill/>
        </p:spPr>
        <p:txBody>
          <a:bodyPr wrap="square" rtlCol="0">
            <a:spAutoFit/>
          </a:bodyPr>
          <a:lstStyle/>
          <a:p>
            <a:r>
              <a:rPr lang="en-US" sz="2000" dirty="0"/>
              <a:t>The sequence of integers in s1 is a </a:t>
            </a:r>
            <a:r>
              <a:rPr lang="en-US" sz="2000" b="1" dirty="0"/>
              <a:t>reverse sequence </a:t>
            </a:r>
            <a:r>
              <a:rPr lang="en-US" sz="2000" dirty="0"/>
              <a:t>kept in s2 (with each pair of elements differs by one), which follows the expectations of developers to reverse the looping order in the client code.</a:t>
            </a:r>
          </a:p>
          <a:p>
            <a:endParaRPr lang="en-US" sz="1600" dirty="0"/>
          </a:p>
          <a:p>
            <a:r>
              <a:rPr lang="en-US" sz="1600" dirty="0"/>
              <a:t>We can change s2 to keep s1’s elements by using s2.push(i-1) instead of s2.push(</a:t>
            </a:r>
            <a:r>
              <a:rPr lang="en-US" sz="1600" dirty="0" err="1"/>
              <a:t>i</a:t>
            </a:r>
            <a:r>
              <a:rPr lang="en-US" sz="1600" dirty="0"/>
              <a:t>).</a:t>
            </a:r>
          </a:p>
        </p:txBody>
      </p:sp>
      <p:cxnSp>
        <p:nvCxnSpPr>
          <p:cNvPr id="11" name="Straight Arrow Connector 10"/>
          <p:cNvCxnSpPr/>
          <p:nvPr/>
        </p:nvCxnSpPr>
        <p:spPr bwMode="auto">
          <a:xfrm flipH="1">
            <a:off x="4771636" y="1752600"/>
            <a:ext cx="255976" cy="0"/>
          </a:xfrm>
          <a:prstGeom prst="straightConnector1">
            <a:avLst/>
          </a:prstGeom>
          <a:ln>
            <a:headEnd type="none" w="sm" len="sm"/>
            <a:tailEnd type="triangle"/>
          </a:ln>
        </p:spPr>
        <p:style>
          <a:lnRef idx="1">
            <a:schemeClr val="dk1"/>
          </a:lnRef>
          <a:fillRef idx="0">
            <a:schemeClr val="dk1"/>
          </a:fillRef>
          <a:effectRef idx="0">
            <a:schemeClr val="dk1"/>
          </a:effectRef>
          <a:fontRef idx="minor">
            <a:schemeClr val="tx1"/>
          </a:fontRef>
        </p:style>
      </p:cxnSp>
      <p:cxnSp>
        <p:nvCxnSpPr>
          <p:cNvPr id="12" name="Straight Arrow Connector 11"/>
          <p:cNvCxnSpPr/>
          <p:nvPr/>
        </p:nvCxnSpPr>
        <p:spPr bwMode="auto">
          <a:xfrm flipH="1">
            <a:off x="4825610" y="4572000"/>
            <a:ext cx="255976" cy="0"/>
          </a:xfrm>
          <a:prstGeom prst="straightConnector1">
            <a:avLst/>
          </a:prstGeom>
          <a:ln>
            <a:headEnd type="none" w="sm" len="sm"/>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20932339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Lst>
  </p:timing>
</p:sld>
</file>

<file path=ppt/slides/slide1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title"/>
          </p:nvPr>
        </p:nvSpPr>
        <p:spPr>
          <a:xfrm>
            <a:off x="412750" y="266700"/>
            <a:ext cx="9339262" cy="1104900"/>
          </a:xfrm>
        </p:spPr>
        <p:txBody>
          <a:bodyPr/>
          <a:lstStyle/>
          <a:p>
            <a:r>
              <a:rPr lang="en-US" dirty="0"/>
              <a:t>What Make “</a:t>
            </a:r>
            <a:r>
              <a:rPr lang="en-US" dirty="0">
                <a:solidFill>
                  <a:srgbClr val="00B050"/>
                </a:solidFill>
              </a:rPr>
              <a:t>Good Example</a:t>
            </a:r>
            <a:r>
              <a:rPr lang="en-US" dirty="0"/>
              <a:t>” Work? </a:t>
            </a:r>
          </a:p>
        </p:txBody>
      </p:sp>
      <p:sp>
        <p:nvSpPr>
          <p:cNvPr id="3" name="Content Placeholder 2"/>
          <p:cNvSpPr>
            <a:spLocks noGrp="1"/>
          </p:cNvSpPr>
          <p:nvPr>
            <p:ph idx="1"/>
          </p:nvPr>
        </p:nvSpPr>
        <p:spPr>
          <a:xfrm>
            <a:off x="412750" y="2585085"/>
            <a:ext cx="9339262" cy="2514600"/>
          </a:xfrm>
        </p:spPr>
        <p:txBody>
          <a:bodyPr/>
          <a:lstStyle/>
          <a:p>
            <a:r>
              <a:rPr lang="en-US" sz="2400" dirty="0"/>
              <a:t>After each invocation of an operator (i.e., push()) of an abstract data type, the integrity of the data structure should be kept intact. To ensure intact, the changes kept on the data structure should only be performed by these operators.</a:t>
            </a:r>
          </a:p>
          <a:p>
            <a:pPr lvl="1"/>
            <a:r>
              <a:rPr lang="en-US" sz="2000" dirty="0"/>
              <a:t>This is the case for Good Example</a:t>
            </a:r>
          </a:p>
          <a:p>
            <a:pPr lvl="1"/>
            <a:r>
              <a:rPr lang="en-US" sz="2000" dirty="0"/>
              <a:t>This is </a:t>
            </a:r>
            <a:r>
              <a:rPr lang="en-US" sz="2000" b="1" i="1" dirty="0"/>
              <a:t>not</a:t>
            </a:r>
            <a:r>
              <a:rPr lang="en-US" sz="2000" dirty="0"/>
              <a:t> the case for Bad Example</a:t>
            </a:r>
          </a:p>
          <a:p>
            <a:pPr lvl="1"/>
            <a:r>
              <a:rPr lang="en-US" sz="2000" dirty="0"/>
              <a:t>This is also </a:t>
            </a:r>
            <a:r>
              <a:rPr lang="en-US" sz="2000" b="1" i="1" dirty="0"/>
              <a:t>not</a:t>
            </a:r>
            <a:r>
              <a:rPr lang="en-US" sz="2000" dirty="0"/>
              <a:t> the case for Worse Example</a:t>
            </a:r>
          </a:p>
          <a:p>
            <a:pPr lvl="2"/>
            <a:r>
              <a:rPr lang="en-US" sz="1800" dirty="0"/>
              <a:t>A client code can change the internal data structure for the stack.</a:t>
            </a:r>
          </a:p>
          <a:p>
            <a:pPr lvl="1"/>
            <a:r>
              <a:rPr lang="en-US" sz="2000" dirty="0"/>
              <a:t>For using the interface of stack in Good Example, a checking on data structure integrity can be more lightweight =&gt; more efficient and less complex code.</a:t>
            </a:r>
          </a:p>
        </p:txBody>
      </p:sp>
      <p:sp>
        <p:nvSpPr>
          <p:cNvPr id="4" name="Slide Number Placeholder 3"/>
          <p:cNvSpPr>
            <a:spLocks noGrp="1"/>
          </p:cNvSpPr>
          <p:nvPr>
            <p:ph type="sldNum" sz="quarter" idx="12"/>
          </p:nvPr>
        </p:nvSpPr>
        <p:spPr/>
        <p:txBody>
          <a:bodyPr/>
          <a:lstStyle/>
          <a:p>
            <a:pPr>
              <a:defRPr/>
            </a:pPr>
            <a:fld id="{63B8F44C-0EDE-4D7D-9086-BD1CF3CE7AF7}" type="slidenum">
              <a:rPr lang="en-US" smtClean="0"/>
              <a:pPr>
                <a:defRPr/>
              </a:pPr>
              <a:t>15</a:t>
            </a:fld>
            <a:endParaRPr lang="en-US"/>
          </a:p>
        </p:txBody>
      </p:sp>
      <p:sp>
        <p:nvSpPr>
          <p:cNvPr id="5" name="TextBox 4"/>
          <p:cNvSpPr txBox="1"/>
          <p:nvPr/>
        </p:nvSpPr>
        <p:spPr>
          <a:xfrm>
            <a:off x="608012" y="1600200"/>
            <a:ext cx="4358886" cy="984885"/>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sz="1400" dirty="0"/>
              <a:t>Consider two pieces of client code using </a:t>
            </a:r>
            <a:r>
              <a:rPr lang="en-US" sz="1400" b="1" dirty="0">
                <a:solidFill>
                  <a:srgbClr val="FF0000"/>
                </a:solidFill>
              </a:rPr>
              <a:t>Bad</a:t>
            </a:r>
            <a:r>
              <a:rPr lang="en-US" sz="1400" dirty="0">
                <a:solidFill>
                  <a:srgbClr val="FF0000"/>
                </a:solidFill>
              </a:rPr>
              <a:t> </a:t>
            </a:r>
            <a:r>
              <a:rPr lang="en-US" sz="1400" dirty="0"/>
              <a:t>Example:</a:t>
            </a:r>
          </a:p>
          <a:p>
            <a:endParaRPr lang="en-US" sz="700" dirty="0"/>
          </a:p>
          <a:p>
            <a:r>
              <a:rPr lang="en-US" sz="1800" dirty="0"/>
              <a:t>for (</a:t>
            </a:r>
            <a:r>
              <a:rPr lang="en-US" sz="1800" dirty="0" err="1"/>
              <a:t>int</a:t>
            </a:r>
            <a:r>
              <a:rPr lang="en-US" sz="1800" dirty="0"/>
              <a:t> </a:t>
            </a:r>
            <a:r>
              <a:rPr lang="en-US" sz="1800" dirty="0" err="1"/>
              <a:t>i</a:t>
            </a:r>
            <a:r>
              <a:rPr lang="en-US" sz="1800" dirty="0"/>
              <a:t> = 0; </a:t>
            </a:r>
            <a:r>
              <a:rPr lang="en-US" sz="1800" dirty="0" err="1"/>
              <a:t>i</a:t>
            </a:r>
            <a:r>
              <a:rPr lang="en-US" sz="1800" dirty="0"/>
              <a:t> &lt; n; </a:t>
            </a:r>
            <a:r>
              <a:rPr lang="en-US" sz="1800" dirty="0" err="1"/>
              <a:t>i</a:t>
            </a:r>
            <a:r>
              <a:rPr lang="en-US" sz="1800" dirty="0"/>
              <a:t>++) { …;s1.push(</a:t>
            </a:r>
            <a:r>
              <a:rPr lang="en-US" sz="1800" dirty="0" err="1"/>
              <a:t>i,i</a:t>
            </a:r>
            <a:r>
              <a:rPr lang="en-US" sz="1800" dirty="0"/>
              <a:t>);…}</a:t>
            </a:r>
          </a:p>
          <a:p>
            <a:r>
              <a:rPr lang="en-US" sz="1800" dirty="0"/>
              <a:t>for (</a:t>
            </a:r>
            <a:r>
              <a:rPr lang="en-US" sz="1800" dirty="0" err="1"/>
              <a:t>int</a:t>
            </a:r>
            <a:r>
              <a:rPr lang="en-US" sz="1800" dirty="0"/>
              <a:t> </a:t>
            </a:r>
            <a:r>
              <a:rPr lang="en-US" sz="1800" dirty="0" err="1"/>
              <a:t>i</a:t>
            </a:r>
            <a:r>
              <a:rPr lang="en-US" sz="1800" dirty="0"/>
              <a:t> = n; </a:t>
            </a:r>
            <a:r>
              <a:rPr lang="en-US" sz="1800" dirty="0" err="1"/>
              <a:t>i</a:t>
            </a:r>
            <a:r>
              <a:rPr lang="en-US" sz="1800" dirty="0"/>
              <a:t> &gt; 0; </a:t>
            </a:r>
            <a:r>
              <a:rPr lang="en-US" sz="1800" dirty="0" err="1"/>
              <a:t>i</a:t>
            </a:r>
            <a:r>
              <a:rPr lang="en-US" sz="1800" dirty="0"/>
              <a:t>--)   { …;s2.push(</a:t>
            </a:r>
            <a:r>
              <a:rPr lang="en-US" sz="1800" dirty="0" err="1"/>
              <a:t>i,i</a:t>
            </a:r>
            <a:r>
              <a:rPr lang="en-US" sz="1800" dirty="0"/>
              <a:t>);…}</a:t>
            </a:r>
          </a:p>
        </p:txBody>
      </p:sp>
      <p:sp>
        <p:nvSpPr>
          <p:cNvPr id="6" name="TextBox 5"/>
          <p:cNvSpPr txBox="1"/>
          <p:nvPr/>
        </p:nvSpPr>
        <p:spPr>
          <a:xfrm>
            <a:off x="5103598" y="1600200"/>
            <a:ext cx="4345202" cy="969496"/>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1400" dirty="0"/>
              <a:t>Consider two pieces of client code using </a:t>
            </a:r>
            <a:r>
              <a:rPr lang="en-US" sz="1400" b="1" dirty="0">
                <a:solidFill>
                  <a:srgbClr val="00B050"/>
                </a:solidFill>
              </a:rPr>
              <a:t>Good</a:t>
            </a:r>
            <a:r>
              <a:rPr lang="en-US" sz="1400" dirty="0">
                <a:solidFill>
                  <a:srgbClr val="00B050"/>
                </a:solidFill>
              </a:rPr>
              <a:t> </a:t>
            </a:r>
            <a:r>
              <a:rPr lang="en-US" sz="1400" dirty="0"/>
              <a:t>Example:</a:t>
            </a:r>
          </a:p>
          <a:p>
            <a:endParaRPr lang="en-US" sz="700" dirty="0"/>
          </a:p>
          <a:p>
            <a:r>
              <a:rPr lang="en-US" sz="1800" dirty="0"/>
              <a:t>for (</a:t>
            </a:r>
            <a:r>
              <a:rPr lang="en-US" sz="1800" dirty="0" err="1"/>
              <a:t>int</a:t>
            </a:r>
            <a:r>
              <a:rPr lang="en-US" sz="1800" dirty="0"/>
              <a:t> </a:t>
            </a:r>
            <a:r>
              <a:rPr lang="en-US" sz="1800" dirty="0" err="1"/>
              <a:t>i</a:t>
            </a:r>
            <a:r>
              <a:rPr lang="en-US" sz="1800" dirty="0"/>
              <a:t> = 0; </a:t>
            </a:r>
            <a:r>
              <a:rPr lang="en-US" sz="1800" dirty="0" err="1"/>
              <a:t>i</a:t>
            </a:r>
            <a:r>
              <a:rPr lang="en-US" sz="1800" dirty="0"/>
              <a:t> &lt; n; </a:t>
            </a:r>
            <a:r>
              <a:rPr lang="en-US" sz="1800" dirty="0" err="1"/>
              <a:t>i</a:t>
            </a:r>
            <a:r>
              <a:rPr lang="en-US" sz="1800" dirty="0"/>
              <a:t>++) { …;s1.push(</a:t>
            </a:r>
            <a:r>
              <a:rPr lang="en-US" sz="1800" dirty="0" err="1"/>
              <a:t>i</a:t>
            </a:r>
            <a:r>
              <a:rPr lang="en-US" sz="1800" dirty="0"/>
              <a:t>);…}</a:t>
            </a:r>
          </a:p>
          <a:p>
            <a:r>
              <a:rPr lang="en-US" sz="1800" dirty="0"/>
              <a:t>for (</a:t>
            </a:r>
            <a:r>
              <a:rPr lang="en-US" sz="1800" dirty="0" err="1"/>
              <a:t>int</a:t>
            </a:r>
            <a:r>
              <a:rPr lang="en-US" sz="1800" dirty="0"/>
              <a:t> </a:t>
            </a:r>
            <a:r>
              <a:rPr lang="en-US" sz="1800" dirty="0" err="1"/>
              <a:t>i</a:t>
            </a:r>
            <a:r>
              <a:rPr lang="en-US" sz="1800" dirty="0"/>
              <a:t> = n; </a:t>
            </a:r>
            <a:r>
              <a:rPr lang="en-US" sz="1800" dirty="0" err="1"/>
              <a:t>i</a:t>
            </a:r>
            <a:r>
              <a:rPr lang="en-US" sz="1800" dirty="0"/>
              <a:t> &gt; 0; </a:t>
            </a:r>
            <a:r>
              <a:rPr lang="en-US" sz="1800" dirty="0" err="1"/>
              <a:t>i</a:t>
            </a:r>
            <a:r>
              <a:rPr lang="en-US" sz="1800" dirty="0"/>
              <a:t>--)   { …;s2.push(</a:t>
            </a:r>
            <a:r>
              <a:rPr lang="en-US" sz="1800" dirty="0" err="1"/>
              <a:t>i</a:t>
            </a:r>
            <a:r>
              <a:rPr lang="en-US" sz="1800" dirty="0"/>
              <a:t>);…}</a:t>
            </a:r>
          </a:p>
        </p:txBody>
      </p:sp>
    </p:spTree>
    <p:extLst>
      <p:ext uri="{BB962C8B-B14F-4D97-AF65-F5344CB8AC3E}">
        <p14:creationId xmlns:p14="http://schemas.microsoft.com/office/powerpoint/2010/main" val="548480555"/>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Abstraction</a:t>
            </a:r>
          </a:p>
        </p:txBody>
      </p:sp>
      <p:sp>
        <p:nvSpPr>
          <p:cNvPr id="3" name="Content Placeholder 2"/>
          <p:cNvSpPr>
            <a:spLocks noGrp="1"/>
          </p:cNvSpPr>
          <p:nvPr>
            <p:ph idx="1"/>
          </p:nvPr>
        </p:nvSpPr>
        <p:spPr/>
        <p:txBody>
          <a:bodyPr/>
          <a:lstStyle/>
          <a:p>
            <a:r>
              <a:rPr lang="en-US" sz="2400" dirty="0"/>
              <a:t>The Bad Example is a special kind of array manipulation. </a:t>
            </a:r>
          </a:p>
          <a:p>
            <a:r>
              <a:rPr lang="en-US" sz="2400" dirty="0"/>
              <a:t>Rather than calling it “Stack” to mislead developers, we rename it to </a:t>
            </a:r>
            <a:r>
              <a:rPr lang="en-US" sz="2400" dirty="0" err="1">
                <a:latin typeface="Courier New" panose="02070309020205020404" pitchFamily="49" charset="0"/>
                <a:cs typeface="Courier New" panose="02070309020205020404" pitchFamily="49" charset="0"/>
              </a:rPr>
              <a:t>myArray</a:t>
            </a:r>
            <a:r>
              <a:rPr lang="en-US" sz="2400" dirty="0"/>
              <a:t>, and implement </a:t>
            </a:r>
            <a:r>
              <a:rPr lang="en-US" sz="2400" dirty="0">
                <a:latin typeface="Courier New" panose="02070309020205020404" pitchFamily="49" charset="0"/>
                <a:cs typeface="Courier New" panose="02070309020205020404" pitchFamily="49" charset="0"/>
              </a:rPr>
              <a:t>Stack</a:t>
            </a:r>
            <a:r>
              <a:rPr lang="en-US" sz="2400" dirty="0"/>
              <a:t> on top of </a:t>
            </a:r>
            <a:r>
              <a:rPr lang="en-US" sz="2400" dirty="0" err="1">
                <a:latin typeface="Courier New" panose="02070309020205020404" pitchFamily="49" charset="0"/>
                <a:cs typeface="Courier New" panose="02070309020205020404" pitchFamily="49" charset="0"/>
              </a:rPr>
              <a:t>myArray</a:t>
            </a:r>
            <a:r>
              <a:rPr lang="en-US" sz="2400" dirty="0"/>
              <a:t>.</a:t>
            </a:r>
          </a:p>
          <a:p>
            <a:endParaRPr lang="en-US" sz="2400" dirty="0"/>
          </a:p>
        </p:txBody>
      </p:sp>
      <p:sp>
        <p:nvSpPr>
          <p:cNvPr id="4" name="Slide Number Placeholder 3"/>
          <p:cNvSpPr>
            <a:spLocks noGrp="1"/>
          </p:cNvSpPr>
          <p:nvPr>
            <p:ph type="sldNum" sz="quarter" idx="12"/>
          </p:nvPr>
        </p:nvSpPr>
        <p:spPr/>
        <p:txBody>
          <a:bodyPr/>
          <a:lstStyle/>
          <a:p>
            <a:pPr>
              <a:defRPr/>
            </a:pPr>
            <a:fld id="{63B8F44C-0EDE-4D7D-9086-BD1CF3CE7AF7}" type="slidenum">
              <a:rPr lang="en-US" smtClean="0"/>
              <a:pPr>
                <a:defRPr/>
              </a:pPr>
              <a:t>16</a:t>
            </a:fld>
            <a:endParaRPr lang="en-US"/>
          </a:p>
        </p:txBody>
      </p:sp>
      <p:sp>
        <p:nvSpPr>
          <p:cNvPr id="5" name="TextBox 4"/>
          <p:cNvSpPr txBox="1"/>
          <p:nvPr/>
        </p:nvSpPr>
        <p:spPr>
          <a:xfrm>
            <a:off x="989012" y="3048000"/>
            <a:ext cx="8231187" cy="1754326"/>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1800" dirty="0">
                <a:latin typeface="Courier New" panose="02070309020205020404" pitchFamily="49" charset="0"/>
                <a:cs typeface="Courier New" panose="02070309020205020404" pitchFamily="49" charset="0"/>
              </a:rPr>
              <a:t>Stack()        </a:t>
            </a:r>
            <a:r>
              <a:rPr lang="en-US" sz="1800" dirty="0"/>
              <a:t>create a new stack. </a:t>
            </a:r>
            <a:r>
              <a:rPr lang="en-US" sz="1800" dirty="0">
                <a:solidFill>
                  <a:srgbClr val="FF0000"/>
                </a:solidFill>
              </a:rPr>
              <a:t>Implemented by </a:t>
            </a:r>
            <a:r>
              <a:rPr lang="en-US" sz="1800" dirty="0">
                <a:solidFill>
                  <a:srgbClr val="FF0000"/>
                </a:solidFill>
                <a:latin typeface="Courier New" panose="02070309020205020404" pitchFamily="49" charset="0"/>
                <a:cs typeface="Courier New" panose="02070309020205020404" pitchFamily="49" charset="0"/>
              </a:rPr>
              <a:t>a</a:t>
            </a:r>
            <a:r>
              <a:rPr lang="en-US" sz="1800" dirty="0">
                <a:solidFill>
                  <a:srgbClr val="FF0000"/>
                </a:solidFill>
              </a:rPr>
              <a:t> = </a:t>
            </a:r>
            <a:r>
              <a:rPr lang="en-US" sz="1800" dirty="0" err="1">
                <a:solidFill>
                  <a:srgbClr val="FF0000"/>
                </a:solidFill>
                <a:latin typeface="Courier New" panose="02070309020205020404" pitchFamily="49" charset="0"/>
                <a:cs typeface="Courier New" panose="02070309020205020404" pitchFamily="49" charset="0"/>
              </a:rPr>
              <a:t>myArray</a:t>
            </a:r>
            <a:r>
              <a:rPr lang="en-US" sz="1800" dirty="0">
                <a:solidFill>
                  <a:srgbClr val="FF0000"/>
                </a:solidFill>
                <a:latin typeface="Courier New" panose="02070309020205020404" pitchFamily="49" charset="0"/>
                <a:cs typeface="Courier New" panose="02070309020205020404" pitchFamily="49" charset="0"/>
              </a:rPr>
              <a:t>()</a:t>
            </a:r>
          </a:p>
          <a:p>
            <a:r>
              <a:rPr lang="en-US" sz="1800" dirty="0" err="1">
                <a:latin typeface="Courier New" panose="02070309020205020404" pitchFamily="49" charset="0"/>
                <a:cs typeface="Courier New" panose="02070309020205020404" pitchFamily="49" charset="0"/>
              </a:rPr>
              <a:t>s.isEmpty</a:t>
            </a:r>
            <a:r>
              <a:rPr lang="en-US" sz="1800" dirty="0">
                <a:latin typeface="Courier New" panose="02070309020205020404" pitchFamily="49" charset="0"/>
                <a:cs typeface="Courier New" panose="02070309020205020404" pitchFamily="49" charset="0"/>
              </a:rPr>
              <a:t>()    </a:t>
            </a:r>
            <a:r>
              <a:rPr lang="en-US" sz="1800" dirty="0"/>
              <a:t>is </a:t>
            </a:r>
            <a:r>
              <a:rPr lang="en-US" sz="1800" dirty="0">
                <a:latin typeface="Courier New" panose="02070309020205020404" pitchFamily="49" charset="0"/>
                <a:cs typeface="Courier New" panose="02070309020205020404" pitchFamily="49" charset="0"/>
              </a:rPr>
              <a:t>s</a:t>
            </a:r>
            <a:r>
              <a:rPr lang="en-US" sz="1800" dirty="0"/>
              <a:t> empty?  </a:t>
            </a:r>
            <a:r>
              <a:rPr lang="en-US" sz="1800" dirty="0">
                <a:solidFill>
                  <a:srgbClr val="FF0000"/>
                </a:solidFill>
              </a:rPr>
              <a:t>Implemented by </a:t>
            </a:r>
            <a:r>
              <a:rPr lang="en-US" sz="1800" dirty="0" err="1">
                <a:solidFill>
                  <a:srgbClr val="FF0000"/>
                </a:solidFill>
                <a:latin typeface="Courier New" panose="02070309020205020404" pitchFamily="49" charset="0"/>
                <a:cs typeface="Courier New" panose="02070309020205020404" pitchFamily="49" charset="0"/>
              </a:rPr>
              <a:t>a.isEqual</a:t>
            </a:r>
            <a:r>
              <a:rPr lang="en-US" sz="1800" dirty="0">
                <a:solidFill>
                  <a:srgbClr val="FF0000"/>
                </a:solidFill>
                <a:latin typeface="Courier New" panose="02070309020205020404" pitchFamily="49" charset="0"/>
                <a:cs typeface="Courier New" panose="02070309020205020404" pitchFamily="49" charset="0"/>
              </a:rPr>
              <a:t>(</a:t>
            </a:r>
            <a:r>
              <a:rPr lang="en-US" sz="1800" dirty="0" err="1">
                <a:solidFill>
                  <a:srgbClr val="FF0000"/>
                </a:solidFill>
                <a:latin typeface="Courier New" panose="02070309020205020404" pitchFamily="49" charset="0"/>
                <a:cs typeface="Courier New" panose="02070309020205020404" pitchFamily="49" charset="0"/>
              </a:rPr>
              <a:t>myArray</a:t>
            </a:r>
            <a:r>
              <a:rPr lang="en-US" sz="1800" dirty="0">
                <a:solidFill>
                  <a:srgbClr val="FF0000"/>
                </a:solidFill>
                <a:latin typeface="Courier New" panose="02070309020205020404" pitchFamily="49" charset="0"/>
                <a:cs typeface="Courier New" panose="02070309020205020404" pitchFamily="49" charset="0"/>
              </a:rPr>
              <a:t>())</a:t>
            </a:r>
          </a:p>
          <a:p>
            <a:r>
              <a:rPr lang="en-US" sz="1800" dirty="0" err="1">
                <a:latin typeface="Courier New" panose="02070309020205020404" pitchFamily="49" charset="0"/>
                <a:cs typeface="Courier New" panose="02070309020205020404" pitchFamily="49" charset="0"/>
              </a:rPr>
              <a:t>s.length</a:t>
            </a:r>
            <a:r>
              <a:rPr lang="en-US" sz="1800" dirty="0">
                <a:latin typeface="Courier New" panose="02070309020205020404" pitchFamily="49" charset="0"/>
                <a:cs typeface="Courier New" panose="02070309020205020404" pitchFamily="49" charset="0"/>
              </a:rPr>
              <a:t>()     </a:t>
            </a:r>
            <a:r>
              <a:rPr lang="en-US" sz="1800" dirty="0"/>
              <a:t>number of items in </a:t>
            </a:r>
            <a:r>
              <a:rPr lang="en-US" sz="1800" dirty="0">
                <a:latin typeface="Courier New" panose="02070309020205020404" pitchFamily="49" charset="0"/>
                <a:cs typeface="Courier New" panose="02070309020205020404" pitchFamily="49" charset="0"/>
              </a:rPr>
              <a:t>s. </a:t>
            </a:r>
            <a:r>
              <a:rPr lang="en-US" sz="1800" dirty="0">
                <a:solidFill>
                  <a:srgbClr val="FF0000"/>
                </a:solidFill>
              </a:rPr>
              <a:t>Implemented by </a:t>
            </a:r>
            <a:r>
              <a:rPr lang="en-US" sz="1800" dirty="0" err="1">
                <a:solidFill>
                  <a:srgbClr val="FF0000"/>
                </a:solidFill>
                <a:latin typeface="Courier New" panose="02070309020205020404" pitchFamily="49" charset="0"/>
                <a:cs typeface="Courier New" panose="02070309020205020404" pitchFamily="49" charset="0"/>
              </a:rPr>
              <a:t>a.length</a:t>
            </a:r>
            <a:r>
              <a:rPr lang="en-US" sz="1800" dirty="0">
                <a:solidFill>
                  <a:srgbClr val="FF0000"/>
                </a:solidFill>
                <a:latin typeface="Courier New" panose="02070309020205020404" pitchFamily="49" charset="0"/>
                <a:cs typeface="Courier New" panose="02070309020205020404" pitchFamily="49" charset="0"/>
              </a:rPr>
              <a:t>() </a:t>
            </a:r>
          </a:p>
          <a:p>
            <a:r>
              <a:rPr lang="en-US" sz="1800" dirty="0" err="1">
                <a:latin typeface="Courier New" panose="02070309020205020404" pitchFamily="49" charset="0"/>
                <a:cs typeface="Courier New" panose="02070309020205020404" pitchFamily="49" charset="0"/>
              </a:rPr>
              <a:t>s.push</a:t>
            </a:r>
            <a:r>
              <a:rPr lang="en-US" sz="1800" dirty="0">
                <a:latin typeface="Courier New" panose="02070309020205020404" pitchFamily="49" charset="0"/>
                <a:cs typeface="Courier New" panose="02070309020205020404" pitchFamily="49" charset="0"/>
              </a:rPr>
              <a:t>(</a:t>
            </a:r>
            <a:r>
              <a:rPr lang="en-US" sz="1800" dirty="0" err="1">
                <a:latin typeface="Courier New" panose="02070309020205020404" pitchFamily="49" charset="0"/>
                <a:cs typeface="Courier New" panose="02070309020205020404" pitchFamily="49" charset="0"/>
              </a:rPr>
              <a:t>int</a:t>
            </a:r>
            <a:r>
              <a:rPr lang="en-US" sz="1800" dirty="0">
                <a:latin typeface="Courier New" panose="02070309020205020404" pitchFamily="49" charset="0"/>
                <a:cs typeface="Courier New" panose="02070309020205020404" pitchFamily="49" charset="0"/>
              </a:rPr>
              <a:t> x)  </a:t>
            </a:r>
            <a:r>
              <a:rPr lang="en-US" sz="1800" dirty="0"/>
              <a:t>push </a:t>
            </a:r>
            <a:r>
              <a:rPr lang="en-US" sz="1800" dirty="0">
                <a:latin typeface="Courier New" panose="02070309020205020404" pitchFamily="49" charset="0"/>
                <a:cs typeface="Courier New" panose="02070309020205020404" pitchFamily="49" charset="0"/>
              </a:rPr>
              <a:t>x</a:t>
            </a:r>
            <a:r>
              <a:rPr lang="en-US" sz="1800" dirty="0"/>
              <a:t> onto </a:t>
            </a:r>
            <a:r>
              <a:rPr lang="en-US" sz="1800" dirty="0">
                <a:latin typeface="Courier New" panose="02070309020205020404" pitchFamily="49" charset="0"/>
                <a:cs typeface="Courier New" panose="02070309020205020404" pitchFamily="49" charset="0"/>
              </a:rPr>
              <a:t>s</a:t>
            </a:r>
            <a:r>
              <a:rPr lang="en-US" sz="1800" dirty="0"/>
              <a:t>. </a:t>
            </a:r>
            <a:r>
              <a:rPr lang="en-US" sz="1800" dirty="0">
                <a:solidFill>
                  <a:srgbClr val="FF0000"/>
                </a:solidFill>
              </a:rPr>
              <a:t>Implemented by </a:t>
            </a:r>
            <a:r>
              <a:rPr lang="en-US" sz="1800" dirty="0" err="1">
                <a:solidFill>
                  <a:srgbClr val="FF0000"/>
                </a:solidFill>
                <a:latin typeface="Courier New" panose="02070309020205020404" pitchFamily="49" charset="0"/>
                <a:cs typeface="Courier New" panose="02070309020205020404" pitchFamily="49" charset="0"/>
              </a:rPr>
              <a:t>a.set</a:t>
            </a:r>
            <a:r>
              <a:rPr lang="en-US" sz="1800" dirty="0">
                <a:solidFill>
                  <a:srgbClr val="FF0000"/>
                </a:solidFill>
                <a:latin typeface="Courier New" panose="02070309020205020404" pitchFamily="49" charset="0"/>
                <a:cs typeface="Courier New" panose="02070309020205020404" pitchFamily="49" charset="0"/>
              </a:rPr>
              <a:t>(x, </a:t>
            </a:r>
            <a:r>
              <a:rPr lang="en-US" sz="1800" dirty="0" err="1">
                <a:solidFill>
                  <a:srgbClr val="FF0000"/>
                </a:solidFill>
                <a:latin typeface="Courier New" panose="02070309020205020404" pitchFamily="49" charset="0"/>
                <a:cs typeface="Courier New" panose="02070309020205020404" pitchFamily="49" charset="0"/>
              </a:rPr>
              <a:t>a.length</a:t>
            </a:r>
            <a:r>
              <a:rPr lang="en-US" sz="1800" dirty="0">
                <a:solidFill>
                  <a:srgbClr val="FF0000"/>
                </a:solidFill>
                <a:latin typeface="Courier New" panose="02070309020205020404" pitchFamily="49" charset="0"/>
                <a:cs typeface="Courier New" panose="02070309020205020404" pitchFamily="49" charset="0"/>
              </a:rPr>
              <a:t>()+1) </a:t>
            </a:r>
            <a:endParaRPr lang="en-US" sz="1800" dirty="0">
              <a:solidFill>
                <a:srgbClr val="FF0000"/>
              </a:solidFill>
            </a:endParaRPr>
          </a:p>
          <a:p>
            <a:r>
              <a:rPr lang="en-US" sz="1800" dirty="0" err="1">
                <a:latin typeface="Courier New" panose="02070309020205020404" pitchFamily="49" charset="0"/>
                <a:cs typeface="Courier New" panose="02070309020205020404" pitchFamily="49" charset="0"/>
              </a:rPr>
              <a:t>s.pop</a:t>
            </a:r>
            <a:r>
              <a:rPr lang="en-US" sz="1800" dirty="0">
                <a:latin typeface="Courier New" panose="02070309020205020404" pitchFamily="49" charset="0"/>
                <a:cs typeface="Courier New" panose="02070309020205020404" pitchFamily="49" charset="0"/>
              </a:rPr>
              <a:t>()        </a:t>
            </a:r>
            <a:r>
              <a:rPr lang="en-US" sz="1800" dirty="0"/>
              <a:t>remove and return the item most recently pushed onto </a:t>
            </a:r>
            <a:r>
              <a:rPr lang="en-US" sz="1800" dirty="0">
                <a:latin typeface="Courier New" panose="02070309020205020404" pitchFamily="49" charset="0"/>
                <a:cs typeface="Courier New" panose="02070309020205020404" pitchFamily="49" charset="0"/>
              </a:rPr>
              <a:t>s</a:t>
            </a:r>
            <a:r>
              <a:rPr lang="en-US" sz="1800" dirty="0"/>
              <a:t>.</a:t>
            </a:r>
          </a:p>
          <a:p>
            <a:r>
              <a:rPr lang="en-US" sz="1800" dirty="0"/>
              <a:t>                                    </a:t>
            </a:r>
            <a:r>
              <a:rPr lang="en-US" sz="1800" dirty="0">
                <a:solidFill>
                  <a:srgbClr val="FF0000"/>
                </a:solidFill>
              </a:rPr>
              <a:t>Implemented by </a:t>
            </a:r>
            <a:r>
              <a:rPr lang="en-US" sz="1800" dirty="0" err="1">
                <a:solidFill>
                  <a:srgbClr val="FF0000"/>
                </a:solidFill>
                <a:latin typeface="Courier New" panose="02070309020205020404" pitchFamily="49" charset="0"/>
                <a:cs typeface="Courier New" panose="02070309020205020404" pitchFamily="49" charset="0"/>
              </a:rPr>
              <a:t>a.get</a:t>
            </a:r>
            <a:r>
              <a:rPr lang="en-US" sz="1800" dirty="0">
                <a:solidFill>
                  <a:srgbClr val="FF0000"/>
                </a:solidFill>
                <a:latin typeface="Courier New" panose="02070309020205020404" pitchFamily="49" charset="0"/>
                <a:cs typeface="Courier New" panose="02070309020205020404" pitchFamily="49" charset="0"/>
              </a:rPr>
              <a:t>(x, </a:t>
            </a:r>
            <a:r>
              <a:rPr lang="en-US" sz="1800" dirty="0" err="1">
                <a:solidFill>
                  <a:srgbClr val="FF0000"/>
                </a:solidFill>
                <a:latin typeface="Courier New" panose="02070309020205020404" pitchFamily="49" charset="0"/>
                <a:cs typeface="Courier New" panose="02070309020205020404" pitchFamily="49" charset="0"/>
              </a:rPr>
              <a:t>a.length</a:t>
            </a:r>
            <a:r>
              <a:rPr lang="en-US" sz="1800" dirty="0">
                <a:solidFill>
                  <a:srgbClr val="FF0000"/>
                </a:solidFill>
                <a:latin typeface="Courier New" panose="02070309020205020404" pitchFamily="49" charset="0"/>
                <a:cs typeface="Courier New" panose="02070309020205020404" pitchFamily="49" charset="0"/>
              </a:rPr>
              <a:t>())</a:t>
            </a:r>
            <a:endParaRPr lang="en-US" sz="1800" dirty="0">
              <a:solidFill>
                <a:srgbClr val="FF0000"/>
              </a:solidFill>
            </a:endParaRPr>
          </a:p>
        </p:txBody>
      </p:sp>
      <p:sp>
        <p:nvSpPr>
          <p:cNvPr id="6" name="TextBox 5"/>
          <p:cNvSpPr txBox="1"/>
          <p:nvPr/>
        </p:nvSpPr>
        <p:spPr>
          <a:xfrm>
            <a:off x="989807" y="4875074"/>
            <a:ext cx="8230392" cy="1477328"/>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1800" dirty="0" err="1">
                <a:latin typeface="Courier New" panose="02070309020205020404" pitchFamily="49" charset="0"/>
                <a:cs typeface="Courier New" panose="02070309020205020404" pitchFamily="49" charset="0"/>
              </a:rPr>
              <a:t>myArray</a:t>
            </a:r>
            <a:r>
              <a:rPr lang="en-US" sz="1800" dirty="0">
                <a:latin typeface="Courier New" panose="02070309020205020404" pitchFamily="49" charset="0"/>
                <a:cs typeface="Courier New" panose="02070309020205020404" pitchFamily="49" charset="0"/>
              </a:rPr>
              <a:t>()             </a:t>
            </a:r>
            <a:r>
              <a:rPr lang="en-US" sz="1800" dirty="0"/>
              <a:t>create a new array</a:t>
            </a:r>
          </a:p>
          <a:p>
            <a:r>
              <a:rPr lang="en-US" sz="1800" dirty="0" err="1">
                <a:latin typeface="Courier New" panose="02070309020205020404" pitchFamily="49" charset="0"/>
                <a:cs typeface="Courier New" panose="02070309020205020404" pitchFamily="49" charset="0"/>
              </a:rPr>
              <a:t>a.isEqual</a:t>
            </a:r>
            <a:r>
              <a:rPr lang="en-US" sz="1800" dirty="0">
                <a:latin typeface="Courier New" panose="02070309020205020404" pitchFamily="49" charset="0"/>
                <a:cs typeface="Courier New" panose="02070309020205020404" pitchFamily="49" charset="0"/>
              </a:rPr>
              <a:t>(</a:t>
            </a:r>
            <a:r>
              <a:rPr lang="en-US" sz="1800" dirty="0" err="1">
                <a:latin typeface="Courier New" panose="02070309020205020404" pitchFamily="49" charset="0"/>
                <a:cs typeface="Courier New" panose="02070309020205020404" pitchFamily="49" charset="0"/>
              </a:rPr>
              <a:t>int</a:t>
            </a:r>
            <a:r>
              <a:rPr lang="en-US" sz="1800" dirty="0">
                <a:latin typeface="Courier New" panose="02070309020205020404" pitchFamily="49" charset="0"/>
                <a:cs typeface="Courier New" panose="02070309020205020404" pitchFamily="49" charset="0"/>
              </a:rPr>
              <a:t>[] X)    </a:t>
            </a:r>
            <a:r>
              <a:rPr lang="en-US" sz="1800" dirty="0"/>
              <a:t>is </a:t>
            </a:r>
            <a:r>
              <a:rPr lang="en-US" sz="1800" dirty="0">
                <a:latin typeface="Courier New" panose="02070309020205020404" pitchFamily="49" charset="0"/>
                <a:cs typeface="Courier New" panose="02070309020205020404" pitchFamily="49" charset="0"/>
              </a:rPr>
              <a:t>a</a:t>
            </a:r>
            <a:r>
              <a:rPr lang="en-US" sz="1800" dirty="0"/>
              <a:t> equal to the integer array </a:t>
            </a:r>
            <a:r>
              <a:rPr lang="en-US" sz="1800" dirty="0">
                <a:latin typeface="Courier New" panose="02070309020205020404" pitchFamily="49" charset="0"/>
                <a:cs typeface="Courier New" panose="02070309020205020404" pitchFamily="49" charset="0"/>
              </a:rPr>
              <a:t>X</a:t>
            </a:r>
            <a:r>
              <a:rPr lang="en-US" sz="1800" dirty="0"/>
              <a:t>?</a:t>
            </a:r>
          </a:p>
          <a:p>
            <a:r>
              <a:rPr lang="en-US" sz="1800" dirty="0" err="1">
                <a:latin typeface="Courier New" panose="02070309020205020404" pitchFamily="49" charset="0"/>
                <a:cs typeface="Courier New" panose="02070309020205020404" pitchFamily="49" charset="0"/>
              </a:rPr>
              <a:t>a.length</a:t>
            </a:r>
            <a:r>
              <a:rPr lang="en-US" sz="1800" dirty="0">
                <a:latin typeface="Courier New" panose="02070309020205020404" pitchFamily="49" charset="0"/>
                <a:cs typeface="Courier New" panose="02070309020205020404" pitchFamily="49" charset="0"/>
              </a:rPr>
              <a:t>()            </a:t>
            </a:r>
            <a:r>
              <a:rPr lang="en-US" sz="1800" dirty="0"/>
              <a:t>number of items in </a:t>
            </a:r>
            <a:r>
              <a:rPr lang="en-US" sz="1800" dirty="0">
                <a:latin typeface="Courier New" panose="02070309020205020404" pitchFamily="49" charset="0"/>
                <a:cs typeface="Courier New" panose="02070309020205020404" pitchFamily="49" charset="0"/>
              </a:rPr>
              <a:t>a</a:t>
            </a:r>
          </a:p>
          <a:p>
            <a:r>
              <a:rPr lang="en-US" sz="1800" dirty="0" err="1">
                <a:latin typeface="Courier New" panose="02070309020205020404" pitchFamily="49" charset="0"/>
                <a:cs typeface="Courier New" panose="02070309020205020404" pitchFamily="49" charset="0"/>
              </a:rPr>
              <a:t>a.set</a:t>
            </a:r>
            <a:r>
              <a:rPr lang="en-US" sz="1800" dirty="0">
                <a:latin typeface="Courier New" panose="02070309020205020404" pitchFamily="49" charset="0"/>
                <a:cs typeface="Courier New" panose="02070309020205020404" pitchFamily="49" charset="0"/>
              </a:rPr>
              <a:t>(</a:t>
            </a:r>
            <a:r>
              <a:rPr lang="en-US" sz="1800" dirty="0" err="1">
                <a:latin typeface="Courier New" panose="02070309020205020404" pitchFamily="49" charset="0"/>
                <a:cs typeface="Courier New" panose="02070309020205020404" pitchFamily="49" charset="0"/>
              </a:rPr>
              <a:t>int</a:t>
            </a:r>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x,int</a:t>
            </a:r>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i</a:t>
            </a:r>
            <a:r>
              <a:rPr lang="en-US" sz="1800" dirty="0">
                <a:latin typeface="Courier New" panose="02070309020205020404" pitchFamily="49" charset="0"/>
                <a:cs typeface="Courier New" panose="02070309020205020404" pitchFamily="49" charset="0"/>
              </a:rPr>
              <a:t>)    </a:t>
            </a:r>
            <a:r>
              <a:rPr lang="en-US" sz="1800" dirty="0"/>
              <a:t>put </a:t>
            </a:r>
            <a:r>
              <a:rPr lang="en-US" sz="1800" dirty="0">
                <a:latin typeface="Courier New" panose="02070309020205020404" pitchFamily="49" charset="0"/>
                <a:cs typeface="Courier New" panose="02070309020205020404" pitchFamily="49" charset="0"/>
              </a:rPr>
              <a:t>x</a:t>
            </a:r>
            <a:r>
              <a:rPr lang="en-US" sz="1800" dirty="0"/>
              <a:t> at the position </a:t>
            </a:r>
            <a:r>
              <a:rPr lang="en-US" sz="1800" dirty="0">
                <a:latin typeface="Courier New" panose="02070309020205020404" pitchFamily="49" charset="0"/>
                <a:cs typeface="Courier New" panose="02070309020205020404" pitchFamily="49" charset="0"/>
              </a:rPr>
              <a:t>a[</a:t>
            </a:r>
            <a:r>
              <a:rPr lang="en-US" sz="1800" dirty="0" err="1">
                <a:latin typeface="Courier New" panose="02070309020205020404" pitchFamily="49" charset="0"/>
                <a:cs typeface="Courier New" panose="02070309020205020404" pitchFamily="49" charset="0"/>
              </a:rPr>
              <a:t>i</a:t>
            </a:r>
            <a:r>
              <a:rPr lang="en-US" sz="1800" dirty="0">
                <a:latin typeface="Courier New" panose="02070309020205020404" pitchFamily="49" charset="0"/>
                <a:cs typeface="Courier New" panose="02070309020205020404" pitchFamily="49" charset="0"/>
              </a:rPr>
              <a:t>]</a:t>
            </a:r>
            <a:r>
              <a:rPr lang="en-US" sz="1800" dirty="0"/>
              <a:t>.</a:t>
            </a:r>
          </a:p>
          <a:p>
            <a:r>
              <a:rPr lang="en-US" sz="1800" dirty="0" err="1">
                <a:latin typeface="Courier New" panose="02070309020205020404" pitchFamily="49" charset="0"/>
                <a:cs typeface="Courier New" panose="02070309020205020404" pitchFamily="49" charset="0"/>
              </a:rPr>
              <a:t>a.get</a:t>
            </a:r>
            <a:r>
              <a:rPr lang="en-US" sz="1800" dirty="0">
                <a:latin typeface="Courier New" panose="02070309020205020404" pitchFamily="49" charset="0"/>
                <a:cs typeface="Courier New" panose="02070309020205020404" pitchFamily="49" charset="0"/>
              </a:rPr>
              <a:t>(</a:t>
            </a:r>
            <a:r>
              <a:rPr lang="en-US" sz="1800" dirty="0" err="1">
                <a:latin typeface="Courier New" panose="02070309020205020404" pitchFamily="49" charset="0"/>
                <a:cs typeface="Courier New" panose="02070309020205020404" pitchFamily="49" charset="0"/>
              </a:rPr>
              <a:t>int</a:t>
            </a:r>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i</a:t>
            </a:r>
            <a:r>
              <a:rPr lang="en-US" sz="1800" dirty="0">
                <a:latin typeface="Courier New" panose="02070309020205020404" pitchFamily="49" charset="0"/>
                <a:cs typeface="Courier New" panose="02070309020205020404" pitchFamily="49" charset="0"/>
              </a:rPr>
              <a:t>)          </a:t>
            </a:r>
            <a:r>
              <a:rPr lang="en-US" sz="1800" dirty="0"/>
              <a:t>remove and return the item </a:t>
            </a:r>
            <a:r>
              <a:rPr lang="en-US" sz="1800" dirty="0">
                <a:latin typeface="Courier New" panose="02070309020205020404" pitchFamily="49" charset="0"/>
                <a:cs typeface="Courier New" panose="02070309020205020404" pitchFamily="49" charset="0"/>
              </a:rPr>
              <a:t>a[</a:t>
            </a:r>
            <a:r>
              <a:rPr lang="en-US" sz="1800" dirty="0" err="1">
                <a:latin typeface="Courier New" panose="02070309020205020404" pitchFamily="49" charset="0"/>
                <a:cs typeface="Courier New" panose="02070309020205020404" pitchFamily="49" charset="0"/>
              </a:rPr>
              <a:t>i</a:t>
            </a:r>
            <a:r>
              <a:rPr lang="en-US" sz="1800" dirty="0">
                <a:latin typeface="Courier New" panose="02070309020205020404" pitchFamily="49" charset="0"/>
                <a:cs typeface="Courier New" panose="02070309020205020404" pitchFamily="49" charset="0"/>
              </a:rPr>
              <a:t>]</a:t>
            </a:r>
            <a:r>
              <a:rPr lang="en-US" sz="1800" dirty="0"/>
              <a:t>, shorten the array </a:t>
            </a:r>
            <a:r>
              <a:rPr lang="en-US" sz="1800" dirty="0">
                <a:latin typeface="Courier New" panose="02070309020205020404" pitchFamily="49" charset="0"/>
                <a:cs typeface="Courier New" panose="02070309020205020404" pitchFamily="49" charset="0"/>
              </a:rPr>
              <a:t>a</a:t>
            </a:r>
            <a:r>
              <a:rPr lang="en-US" sz="1800" dirty="0"/>
              <a:t>.</a:t>
            </a:r>
          </a:p>
        </p:txBody>
      </p:sp>
    </p:spTree>
    <p:extLst>
      <p:ext uri="{BB962C8B-B14F-4D97-AF65-F5344CB8AC3E}">
        <p14:creationId xmlns:p14="http://schemas.microsoft.com/office/powerpoint/2010/main" val="62391879"/>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title"/>
          </p:nvPr>
        </p:nvSpPr>
        <p:spPr>
          <a:xfrm>
            <a:off x="412750" y="266700"/>
            <a:ext cx="9567862" cy="1104900"/>
          </a:xfrm>
        </p:spPr>
        <p:txBody>
          <a:bodyPr/>
          <a:lstStyle/>
          <a:p>
            <a:r>
              <a:rPr lang="en-HK" dirty="0"/>
              <a:t>Information Hiding and Encapsulation</a:t>
            </a:r>
          </a:p>
        </p:txBody>
      </p:sp>
      <p:sp>
        <p:nvSpPr>
          <p:cNvPr id="3" name="Content Placeholder 2"/>
          <p:cNvSpPr>
            <a:spLocks noGrp="1"/>
          </p:cNvSpPr>
          <p:nvPr>
            <p:ph idx="1"/>
          </p:nvPr>
        </p:nvSpPr>
        <p:spPr>
          <a:xfrm>
            <a:off x="412750" y="1676400"/>
            <a:ext cx="9567862" cy="4953000"/>
          </a:xfrm>
        </p:spPr>
        <p:txBody>
          <a:bodyPr/>
          <a:lstStyle/>
          <a:p>
            <a:r>
              <a:rPr lang="en-HK" sz="2800" dirty="0"/>
              <a:t>In mathematics, we have the concept of Projection.</a:t>
            </a:r>
          </a:p>
          <a:p>
            <a:endParaRPr lang="en-HK" sz="2800" dirty="0"/>
          </a:p>
          <a:p>
            <a:endParaRPr lang="en-HK" sz="2800" dirty="0"/>
          </a:p>
          <a:p>
            <a:endParaRPr lang="en-HK" sz="2800" dirty="0"/>
          </a:p>
          <a:p>
            <a:endParaRPr lang="en-HK" sz="2800" dirty="0"/>
          </a:p>
          <a:p>
            <a:endParaRPr lang="en-HK" sz="2800" dirty="0"/>
          </a:p>
          <a:p>
            <a:r>
              <a:rPr lang="en-HK" sz="2800" dirty="0"/>
              <a:t>[Information Hiding]        is the </a:t>
            </a:r>
            <a:r>
              <a:rPr lang="en-HK" sz="2800" b="1" dirty="0"/>
              <a:t>interface</a:t>
            </a:r>
            <a:r>
              <a:rPr lang="en-HK" sz="2800" dirty="0"/>
              <a:t> to access  </a:t>
            </a:r>
          </a:p>
          <a:p>
            <a:r>
              <a:rPr lang="en-HK" sz="2800" dirty="0"/>
              <a:t>[Encapsulation] Via the interface, we cover up all the information about y of </a:t>
            </a:r>
          </a:p>
          <a:p>
            <a:pPr lvl="1"/>
            <a:r>
              <a:rPr lang="en-HK" sz="2400" dirty="0"/>
              <a:t>(e.g., the point    (3, 2) of Circle is a value of 3 externally)</a:t>
            </a:r>
          </a:p>
        </p:txBody>
      </p:sp>
      <p:sp>
        <p:nvSpPr>
          <p:cNvPr id="4" name="Slide Number Placeholder 3"/>
          <p:cNvSpPr>
            <a:spLocks noGrp="1"/>
          </p:cNvSpPr>
          <p:nvPr>
            <p:ph type="sldNum" sz="quarter" idx="12"/>
          </p:nvPr>
        </p:nvSpPr>
        <p:spPr/>
        <p:txBody>
          <a:bodyPr/>
          <a:lstStyle/>
          <a:p>
            <a:pPr>
              <a:defRPr/>
            </a:pPr>
            <a:fld id="{63B8F44C-0EDE-4D7D-9086-BD1CF3CE7AF7}" type="slidenum">
              <a:rPr lang="en-US" smtClean="0"/>
              <a:pPr>
                <a:defRPr/>
              </a:pPr>
              <a:t>17</a:t>
            </a:fld>
            <a:endParaRPr lang="en-US" dirty="0"/>
          </a:p>
        </p:txBody>
      </p:sp>
      <p:cxnSp>
        <p:nvCxnSpPr>
          <p:cNvPr id="6" name="Straight Arrow Connector 5"/>
          <p:cNvCxnSpPr/>
          <p:nvPr/>
        </p:nvCxnSpPr>
        <p:spPr bwMode="auto">
          <a:xfrm>
            <a:off x="1979612" y="3738846"/>
            <a:ext cx="2057400" cy="0"/>
          </a:xfrm>
          <a:prstGeom prst="straightConnector1">
            <a:avLst/>
          </a:prstGeom>
          <a:ln>
            <a:headEnd type="none" w="sm" len="sm"/>
            <a:tailEnd type="triangle"/>
          </a:ln>
        </p:spPr>
        <p:style>
          <a:lnRef idx="1">
            <a:schemeClr val="dk1"/>
          </a:lnRef>
          <a:fillRef idx="0">
            <a:schemeClr val="dk1"/>
          </a:fillRef>
          <a:effectRef idx="0">
            <a:schemeClr val="dk1"/>
          </a:effectRef>
          <a:fontRef idx="minor">
            <a:schemeClr val="tx1"/>
          </a:fontRef>
        </p:style>
      </p:cxnSp>
      <p:cxnSp>
        <p:nvCxnSpPr>
          <p:cNvPr id="8" name="Straight Arrow Connector 7"/>
          <p:cNvCxnSpPr/>
          <p:nvPr/>
        </p:nvCxnSpPr>
        <p:spPr bwMode="auto">
          <a:xfrm flipV="1">
            <a:off x="1979525" y="2595846"/>
            <a:ext cx="0" cy="1143000"/>
          </a:xfrm>
          <a:prstGeom prst="straightConnector1">
            <a:avLst/>
          </a:prstGeom>
          <a:ln>
            <a:headEnd type="none" w="sm" len="sm"/>
            <a:tailEnd type="triangle"/>
          </a:ln>
        </p:spPr>
        <p:style>
          <a:lnRef idx="1">
            <a:schemeClr val="dk1"/>
          </a:lnRef>
          <a:fillRef idx="0">
            <a:schemeClr val="dk1"/>
          </a:fillRef>
          <a:effectRef idx="0">
            <a:schemeClr val="dk1"/>
          </a:effectRef>
          <a:fontRef idx="minor">
            <a:schemeClr val="tx1"/>
          </a:fontRef>
        </p:style>
      </p:cxnSp>
      <p:sp>
        <p:nvSpPr>
          <p:cNvPr id="10" name="TextBox 9"/>
          <p:cNvSpPr txBox="1"/>
          <p:nvPr/>
        </p:nvSpPr>
        <p:spPr>
          <a:xfrm>
            <a:off x="1501358" y="3726834"/>
            <a:ext cx="873957" cy="523220"/>
          </a:xfrm>
          <a:prstGeom prst="rect">
            <a:avLst/>
          </a:prstGeom>
          <a:noFill/>
        </p:spPr>
        <p:txBody>
          <a:bodyPr wrap="none" rtlCol="0">
            <a:spAutoFit/>
          </a:bodyPr>
          <a:lstStyle/>
          <a:p>
            <a:r>
              <a:rPr lang="en-HK" dirty="0"/>
              <a:t>(0,0)</a:t>
            </a:r>
          </a:p>
        </p:txBody>
      </p:sp>
      <p:sp>
        <p:nvSpPr>
          <p:cNvPr id="11" name="TextBox 10"/>
          <p:cNvSpPr txBox="1"/>
          <p:nvPr/>
        </p:nvSpPr>
        <p:spPr>
          <a:xfrm>
            <a:off x="3805516" y="3662646"/>
            <a:ext cx="364202" cy="523220"/>
          </a:xfrm>
          <a:prstGeom prst="rect">
            <a:avLst/>
          </a:prstGeom>
          <a:noFill/>
        </p:spPr>
        <p:txBody>
          <a:bodyPr wrap="none" rtlCol="0">
            <a:spAutoFit/>
          </a:bodyPr>
          <a:lstStyle/>
          <a:p>
            <a:r>
              <a:rPr lang="en-HK" dirty="0"/>
              <a:t>x</a:t>
            </a:r>
          </a:p>
        </p:txBody>
      </p:sp>
      <p:sp>
        <p:nvSpPr>
          <p:cNvPr id="12" name="TextBox 11"/>
          <p:cNvSpPr txBox="1"/>
          <p:nvPr/>
        </p:nvSpPr>
        <p:spPr>
          <a:xfrm>
            <a:off x="1529726" y="2402012"/>
            <a:ext cx="364202" cy="523220"/>
          </a:xfrm>
          <a:prstGeom prst="rect">
            <a:avLst/>
          </a:prstGeom>
          <a:noFill/>
        </p:spPr>
        <p:txBody>
          <a:bodyPr wrap="none" rtlCol="0">
            <a:spAutoFit/>
          </a:bodyPr>
          <a:lstStyle/>
          <a:p>
            <a:r>
              <a:rPr lang="en-HK" dirty="0"/>
              <a:t>y</a:t>
            </a:r>
          </a:p>
        </p:txBody>
      </p:sp>
      <p:sp>
        <p:nvSpPr>
          <p:cNvPr id="16" name="Oval 15"/>
          <p:cNvSpPr/>
          <p:nvPr/>
        </p:nvSpPr>
        <p:spPr bwMode="auto">
          <a:xfrm>
            <a:off x="2513012" y="2700011"/>
            <a:ext cx="838200" cy="685800"/>
          </a:xfrm>
          <a:prstGeom prst="ellipse">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HK" sz="2800" b="0" i="0" u="none" strike="noStrike" cap="none" normalizeH="0" baseline="0">
              <a:ln>
                <a:noFill/>
              </a:ln>
              <a:solidFill>
                <a:schemeClr val="tx1"/>
              </a:solidFill>
              <a:effectLst/>
              <a:latin typeface="Times New Roman" pitchFamily="18" charset="0"/>
            </a:endParaRPr>
          </a:p>
        </p:txBody>
      </p:sp>
      <p:cxnSp>
        <p:nvCxnSpPr>
          <p:cNvPr id="20" name="Straight Connector 19"/>
          <p:cNvCxnSpPr/>
          <p:nvPr/>
        </p:nvCxnSpPr>
        <p:spPr bwMode="auto">
          <a:xfrm>
            <a:off x="2493415" y="3726834"/>
            <a:ext cx="838200" cy="0"/>
          </a:xfrm>
          <a:prstGeom prst="line">
            <a:avLst/>
          </a:prstGeom>
          <a:ln w="76200">
            <a:solidFill>
              <a:srgbClr val="0070C0"/>
            </a:solidFill>
            <a:headEnd type="none" w="sm" len="sm"/>
            <a:tailEnd type="none" w="sm" len="sm"/>
          </a:ln>
        </p:spPr>
        <p:style>
          <a:lnRef idx="1">
            <a:schemeClr val="dk1"/>
          </a:lnRef>
          <a:fillRef idx="0">
            <a:schemeClr val="dk1"/>
          </a:fillRef>
          <a:effectRef idx="0">
            <a:schemeClr val="dk1"/>
          </a:effectRef>
          <a:fontRef idx="minor">
            <a:schemeClr val="tx1"/>
          </a:fontRef>
        </p:style>
      </p:cxnSp>
      <p:sp>
        <p:nvSpPr>
          <p:cNvPr id="21" name="TextBox 20"/>
          <p:cNvSpPr txBox="1"/>
          <p:nvPr/>
        </p:nvSpPr>
        <p:spPr>
          <a:xfrm>
            <a:off x="4182099" y="2539579"/>
            <a:ext cx="4191000" cy="1200329"/>
          </a:xfrm>
          <a:prstGeom prst="rect">
            <a:avLst/>
          </a:prstGeom>
          <a:noFill/>
        </p:spPr>
        <p:txBody>
          <a:bodyPr wrap="square" rtlCol="0">
            <a:spAutoFit/>
          </a:bodyPr>
          <a:lstStyle/>
          <a:p>
            <a:r>
              <a:rPr lang="en-HK" sz="2400" dirty="0"/>
              <a:t>The projection of the circle on Dimension x results in a line segment</a:t>
            </a:r>
          </a:p>
        </p:txBody>
      </p:sp>
      <p:sp>
        <p:nvSpPr>
          <p:cNvPr id="22" name="Oval 21"/>
          <p:cNvSpPr/>
          <p:nvPr/>
        </p:nvSpPr>
        <p:spPr bwMode="auto">
          <a:xfrm>
            <a:off x="3198812" y="2743200"/>
            <a:ext cx="132803" cy="152400"/>
          </a:xfrm>
          <a:prstGeom prst="ellipse">
            <a:avLst/>
          </a:prstGeom>
          <a:solidFill>
            <a:srgbClr val="FF3333"/>
          </a:solidFill>
          <a:ln>
            <a:solidFill>
              <a:srgbClr val="FF3333"/>
            </a:solidFill>
            <a:headEnd type="none" w="sm" len="sm"/>
            <a:tailEnd type="none" w="sm" len="sm"/>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HK" sz="2800" b="0" i="0" u="none" strike="noStrike" cap="none" normalizeH="0" baseline="0">
              <a:ln>
                <a:noFill/>
              </a:ln>
              <a:solidFill>
                <a:schemeClr val="tx1"/>
              </a:solidFill>
              <a:effectLst/>
              <a:latin typeface="Times New Roman" pitchFamily="18" charset="0"/>
            </a:endParaRPr>
          </a:p>
        </p:txBody>
      </p:sp>
      <p:cxnSp>
        <p:nvCxnSpPr>
          <p:cNvPr id="24" name="Straight Connector 23"/>
          <p:cNvCxnSpPr/>
          <p:nvPr/>
        </p:nvCxnSpPr>
        <p:spPr bwMode="auto">
          <a:xfrm>
            <a:off x="5484812" y="3505200"/>
            <a:ext cx="838200" cy="0"/>
          </a:xfrm>
          <a:prstGeom prst="line">
            <a:avLst/>
          </a:prstGeom>
          <a:ln w="76200">
            <a:solidFill>
              <a:srgbClr val="0070C0"/>
            </a:solidFill>
            <a:headEnd type="none" w="sm" len="sm"/>
            <a:tailEnd type="none" w="sm" len="sm"/>
          </a:ln>
        </p:spPr>
        <p:style>
          <a:lnRef idx="1">
            <a:schemeClr val="dk1"/>
          </a:lnRef>
          <a:fillRef idx="0">
            <a:schemeClr val="dk1"/>
          </a:fillRef>
          <a:effectRef idx="0">
            <a:schemeClr val="dk1"/>
          </a:effectRef>
          <a:fontRef idx="minor">
            <a:schemeClr val="tx1"/>
          </a:fontRef>
        </p:style>
      </p:cxnSp>
      <p:sp>
        <p:nvSpPr>
          <p:cNvPr id="25" name="Oval 24"/>
          <p:cNvSpPr/>
          <p:nvPr/>
        </p:nvSpPr>
        <p:spPr bwMode="auto">
          <a:xfrm>
            <a:off x="3265213" y="6324600"/>
            <a:ext cx="132803" cy="152400"/>
          </a:xfrm>
          <a:prstGeom prst="ellipse">
            <a:avLst/>
          </a:prstGeom>
          <a:solidFill>
            <a:srgbClr val="FF3333"/>
          </a:solidFill>
          <a:ln>
            <a:solidFill>
              <a:srgbClr val="FF3333"/>
            </a:solidFill>
            <a:headEnd type="none" w="sm" len="sm"/>
            <a:tailEnd type="none" w="sm" len="sm"/>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HK" sz="2800" b="0" i="0" u="none" strike="noStrike" cap="none" normalizeH="0" baseline="0">
              <a:ln>
                <a:noFill/>
              </a:ln>
              <a:solidFill>
                <a:schemeClr val="tx1"/>
              </a:solidFill>
              <a:effectLst/>
              <a:latin typeface="Times New Roman" pitchFamily="18" charset="0"/>
            </a:endParaRPr>
          </a:p>
        </p:txBody>
      </p:sp>
      <p:sp>
        <p:nvSpPr>
          <p:cNvPr id="26" name="Rectangle 25"/>
          <p:cNvSpPr/>
          <p:nvPr/>
        </p:nvSpPr>
        <p:spPr>
          <a:xfrm>
            <a:off x="3296977" y="2579430"/>
            <a:ext cx="739305" cy="400110"/>
          </a:xfrm>
          <a:prstGeom prst="rect">
            <a:avLst/>
          </a:prstGeom>
        </p:spPr>
        <p:txBody>
          <a:bodyPr wrap="none">
            <a:spAutoFit/>
          </a:bodyPr>
          <a:lstStyle/>
          <a:p>
            <a:r>
              <a:rPr lang="en-HK" sz="2000" dirty="0"/>
              <a:t>(3, 2)</a:t>
            </a:r>
          </a:p>
        </p:txBody>
      </p:sp>
      <p:cxnSp>
        <p:nvCxnSpPr>
          <p:cNvPr id="27" name="Straight Connector 26"/>
          <p:cNvCxnSpPr/>
          <p:nvPr/>
        </p:nvCxnSpPr>
        <p:spPr bwMode="auto">
          <a:xfrm>
            <a:off x="4036282" y="5050794"/>
            <a:ext cx="457200" cy="0"/>
          </a:xfrm>
          <a:prstGeom prst="line">
            <a:avLst/>
          </a:prstGeom>
          <a:ln w="76200">
            <a:solidFill>
              <a:srgbClr val="0070C0"/>
            </a:solidFill>
            <a:headEnd type="none" w="sm" len="sm"/>
            <a:tailEnd type="none" w="sm" len="sm"/>
          </a:ln>
        </p:spPr>
        <p:style>
          <a:lnRef idx="1">
            <a:schemeClr val="dk1"/>
          </a:lnRef>
          <a:fillRef idx="0">
            <a:schemeClr val="dk1"/>
          </a:fillRef>
          <a:effectRef idx="0">
            <a:schemeClr val="dk1"/>
          </a:effectRef>
          <a:fontRef idx="minor">
            <a:schemeClr val="tx1"/>
          </a:fontRef>
        </p:style>
      </p:cxnSp>
      <p:sp>
        <p:nvSpPr>
          <p:cNvPr id="29" name="Oval 28"/>
          <p:cNvSpPr/>
          <p:nvPr/>
        </p:nvSpPr>
        <p:spPr bwMode="auto">
          <a:xfrm>
            <a:off x="8373099" y="4949502"/>
            <a:ext cx="228600" cy="195589"/>
          </a:xfrm>
          <a:prstGeom prst="ellipse">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HK" sz="2800" b="0" i="0" u="none" strike="noStrike" cap="none" normalizeH="0" baseline="0">
              <a:ln>
                <a:noFill/>
              </a:ln>
              <a:solidFill>
                <a:schemeClr val="tx1"/>
              </a:solidFill>
              <a:effectLst/>
              <a:latin typeface="Times New Roman" pitchFamily="18" charset="0"/>
            </a:endParaRPr>
          </a:p>
        </p:txBody>
      </p:sp>
      <p:sp>
        <p:nvSpPr>
          <p:cNvPr id="5" name="Oval 4">
            <a:extLst>
              <a:ext uri="{FF2B5EF4-FFF2-40B4-BE49-F238E27FC236}">
                <a16:creationId xmlns:a16="http://schemas.microsoft.com/office/drawing/2014/main" id="{A7D0543B-BC10-ED2A-2303-9865B8E122A0}"/>
              </a:ext>
            </a:extLst>
          </p:cNvPr>
          <p:cNvSpPr/>
          <p:nvPr/>
        </p:nvSpPr>
        <p:spPr bwMode="auto">
          <a:xfrm>
            <a:off x="4264882" y="5883618"/>
            <a:ext cx="228600" cy="195589"/>
          </a:xfrm>
          <a:prstGeom prst="ellipse">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HK" sz="2800" b="0" i="0" u="none" strike="noStrike" cap="none" normalizeH="0" baseline="0">
              <a:ln>
                <a:noFill/>
              </a:ln>
              <a:solidFill>
                <a:schemeClr val="tx1"/>
              </a:solidFill>
              <a:effectLst/>
              <a:latin typeface="Times New Roman" pitchFamily="18" charset="0"/>
            </a:endParaRPr>
          </a:p>
        </p:txBody>
      </p:sp>
      <p:sp>
        <p:nvSpPr>
          <p:cNvPr id="7" name="TextBox 6">
            <a:extLst>
              <a:ext uri="{FF2B5EF4-FFF2-40B4-BE49-F238E27FC236}">
                <a16:creationId xmlns:a16="http://schemas.microsoft.com/office/drawing/2014/main" id="{4E606000-E240-817B-FB4C-902F19DF07E8}"/>
              </a:ext>
            </a:extLst>
          </p:cNvPr>
          <p:cNvSpPr txBox="1"/>
          <p:nvPr/>
        </p:nvSpPr>
        <p:spPr>
          <a:xfrm>
            <a:off x="7008812" y="3573339"/>
            <a:ext cx="2657516" cy="1015663"/>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2000" dirty="0"/>
              <a:t>Still able to recall what is an interface (of a data structure)? </a:t>
            </a:r>
            <a:endParaRPr lang="en-HK" sz="2000" dirty="0"/>
          </a:p>
        </p:txBody>
      </p:sp>
      <p:cxnSp>
        <p:nvCxnSpPr>
          <p:cNvPr id="13" name="Straight Arrow Connector 12">
            <a:extLst>
              <a:ext uri="{FF2B5EF4-FFF2-40B4-BE49-F238E27FC236}">
                <a16:creationId xmlns:a16="http://schemas.microsoft.com/office/drawing/2014/main" id="{9E73C83D-7008-8B86-B967-DC1E4E752552}"/>
              </a:ext>
            </a:extLst>
          </p:cNvPr>
          <p:cNvCxnSpPr/>
          <p:nvPr/>
        </p:nvCxnSpPr>
        <p:spPr bwMode="auto">
          <a:xfrm flipH="1">
            <a:off x="6475412" y="4572000"/>
            <a:ext cx="533400" cy="228600"/>
          </a:xfrm>
          <a:prstGeom prst="straightConnector1">
            <a:avLst/>
          </a:prstGeom>
          <a:ln>
            <a:headEnd type="none" w="sm" len="sm"/>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894245129"/>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Information Hiding</a:t>
            </a:r>
          </a:p>
        </p:txBody>
      </p:sp>
      <p:sp>
        <p:nvSpPr>
          <p:cNvPr id="3" name="Content Placeholder 2"/>
          <p:cNvSpPr>
            <a:spLocks noGrp="1"/>
          </p:cNvSpPr>
          <p:nvPr>
            <p:ph idx="1"/>
          </p:nvPr>
        </p:nvSpPr>
        <p:spPr>
          <a:xfrm>
            <a:off x="412749" y="1676400"/>
            <a:ext cx="8882063" cy="4953000"/>
          </a:xfrm>
        </p:spPr>
        <p:txBody>
          <a:bodyPr/>
          <a:lstStyle/>
          <a:p>
            <a:r>
              <a:rPr lang="en-US" sz="2400" dirty="0"/>
              <a:t>Interfaces should be chosen to reveal </a:t>
            </a:r>
            <a:r>
              <a:rPr lang="en-US" sz="2400" b="1" dirty="0"/>
              <a:t>as little as possible about </a:t>
            </a:r>
            <a:r>
              <a:rPr lang="en-US" sz="2400" dirty="0"/>
              <a:t>its </a:t>
            </a:r>
            <a:r>
              <a:rPr lang="en-US" sz="2400" b="1" dirty="0"/>
              <a:t>internal workings</a:t>
            </a:r>
            <a:r>
              <a:rPr lang="en-US" sz="2400" dirty="0"/>
              <a:t>.  </a:t>
            </a:r>
          </a:p>
          <a:p>
            <a:r>
              <a:rPr lang="en-US" sz="2400" dirty="0"/>
              <a:t>We should ask whether the level of details specified in the parameters of an operator in an interface is essential.</a:t>
            </a:r>
          </a:p>
          <a:p>
            <a:endParaRPr lang="en-US" sz="2400" dirty="0"/>
          </a:p>
          <a:p>
            <a:pPr marL="0" indent="0">
              <a:buNone/>
            </a:pPr>
            <a:endParaRPr lang="en-US" sz="600" dirty="0"/>
          </a:p>
          <a:p>
            <a:pPr marL="0" indent="0">
              <a:buNone/>
            </a:pPr>
            <a:r>
              <a:rPr lang="en-US" sz="1400" dirty="0"/>
              <a:t>// canVote1 and canVote2 provide the same functionality</a:t>
            </a:r>
          </a:p>
          <a:p>
            <a:pPr marL="0" indent="0">
              <a:buNone/>
            </a:pPr>
            <a:r>
              <a:rPr lang="en-US" sz="1400" dirty="0"/>
              <a:t>// to determine whether a person holding HKID is over 18 years old</a:t>
            </a:r>
          </a:p>
          <a:p>
            <a:pPr marL="0" indent="0">
              <a:buNone/>
            </a:pPr>
            <a:r>
              <a:rPr lang="en-US" sz="1400" dirty="0"/>
              <a:t>//  and is a valid voter in a particular district </a:t>
            </a:r>
          </a:p>
          <a:p>
            <a:pPr marL="0" indent="0">
              <a:buNone/>
            </a:pPr>
            <a:r>
              <a:rPr lang="en-US" sz="1800" dirty="0" err="1"/>
              <a:t>boolean</a:t>
            </a:r>
            <a:r>
              <a:rPr lang="en-US" sz="1800" dirty="0"/>
              <a:t> canVote1(</a:t>
            </a:r>
            <a:r>
              <a:rPr lang="en-US" sz="1800" dirty="0" err="1"/>
              <a:t>int</a:t>
            </a:r>
            <a:r>
              <a:rPr lang="en-US" sz="1800" dirty="0"/>
              <a:t> HKID, </a:t>
            </a:r>
            <a:r>
              <a:rPr lang="en-US" sz="1800" dirty="0" err="1"/>
              <a:t>int</a:t>
            </a:r>
            <a:r>
              <a:rPr lang="en-US" sz="1800" dirty="0"/>
              <a:t> age, </a:t>
            </a:r>
            <a:r>
              <a:rPr lang="en-US" sz="1800" dirty="0" err="1"/>
              <a:t>int</a:t>
            </a:r>
            <a:r>
              <a:rPr lang="en-US" sz="1800" dirty="0"/>
              <a:t> </a:t>
            </a:r>
            <a:r>
              <a:rPr lang="en-US" sz="1800" dirty="0" err="1"/>
              <a:t>district_code</a:t>
            </a:r>
            <a:r>
              <a:rPr lang="en-US" sz="1800" dirty="0"/>
              <a:t>) {…};</a:t>
            </a:r>
          </a:p>
          <a:p>
            <a:pPr marL="0" indent="0">
              <a:buNone/>
            </a:pPr>
            <a:r>
              <a:rPr lang="en-US" sz="1800" dirty="0" err="1"/>
              <a:t>boolean</a:t>
            </a:r>
            <a:r>
              <a:rPr lang="en-US" sz="1800" dirty="0"/>
              <a:t> canVote2(Voter v) { </a:t>
            </a:r>
            <a:r>
              <a:rPr lang="en-US" sz="1800" dirty="0" err="1"/>
              <a:t>v.votable</a:t>
            </a:r>
            <a:r>
              <a:rPr lang="en-US" sz="1800" dirty="0"/>
              <a:t>();};</a:t>
            </a:r>
          </a:p>
          <a:p>
            <a:pPr marL="0" indent="0">
              <a:buNone/>
            </a:pPr>
            <a:r>
              <a:rPr lang="en-US" sz="1800" dirty="0"/>
              <a:t>{ Voter v = new Voter(123456, 28, 12); </a:t>
            </a:r>
          </a:p>
          <a:p>
            <a:pPr marL="0" indent="0">
              <a:buNone/>
            </a:pPr>
            <a:r>
              <a:rPr lang="en-US" sz="1800" dirty="0"/>
              <a:t>   canVote1(</a:t>
            </a:r>
            <a:r>
              <a:rPr lang="en-US" sz="1800" dirty="0" err="1"/>
              <a:t>v.HKID</a:t>
            </a:r>
            <a:r>
              <a:rPr lang="en-US" sz="1800" dirty="0"/>
              <a:t>, </a:t>
            </a:r>
            <a:r>
              <a:rPr lang="en-US" sz="1800" dirty="0" err="1"/>
              <a:t>v.age</a:t>
            </a:r>
            <a:r>
              <a:rPr lang="en-US" sz="1800" dirty="0"/>
              <a:t>, </a:t>
            </a:r>
            <a:r>
              <a:rPr lang="en-US" sz="1800" dirty="0" err="1"/>
              <a:t>v.district_code</a:t>
            </a:r>
            <a:r>
              <a:rPr lang="en-US" sz="1800" dirty="0"/>
              <a:t>);  </a:t>
            </a:r>
          </a:p>
          <a:p>
            <a:pPr marL="0" indent="0">
              <a:buNone/>
            </a:pPr>
            <a:r>
              <a:rPr lang="en-US" sz="1800" dirty="0"/>
              <a:t>   canVote2(v);</a:t>
            </a:r>
          </a:p>
          <a:p>
            <a:pPr marL="0" indent="0">
              <a:buNone/>
            </a:pPr>
            <a:r>
              <a:rPr lang="en-US" sz="1800" dirty="0"/>
              <a:t>}</a:t>
            </a:r>
          </a:p>
        </p:txBody>
      </p:sp>
      <p:sp>
        <p:nvSpPr>
          <p:cNvPr id="4" name="Slide Number Placeholder 3"/>
          <p:cNvSpPr>
            <a:spLocks noGrp="1"/>
          </p:cNvSpPr>
          <p:nvPr>
            <p:ph type="sldNum" sz="quarter" idx="12"/>
          </p:nvPr>
        </p:nvSpPr>
        <p:spPr/>
        <p:txBody>
          <a:bodyPr/>
          <a:lstStyle/>
          <a:p>
            <a:pPr>
              <a:defRPr/>
            </a:pPr>
            <a:fld id="{63B8F44C-0EDE-4D7D-9086-BD1CF3CE7AF7}" type="slidenum">
              <a:rPr lang="en-US" smtClean="0"/>
              <a:pPr>
                <a:defRPr/>
              </a:pPr>
              <a:t>18</a:t>
            </a:fld>
            <a:endParaRPr lang="en-US"/>
          </a:p>
        </p:txBody>
      </p:sp>
      <p:sp>
        <p:nvSpPr>
          <p:cNvPr id="6" name="Rectangle 5"/>
          <p:cNvSpPr/>
          <p:nvPr/>
        </p:nvSpPr>
        <p:spPr bwMode="auto">
          <a:xfrm>
            <a:off x="6246812" y="5105400"/>
            <a:ext cx="2822576" cy="723900"/>
          </a:xfrm>
          <a:prstGeom prst="rect">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000" b="0" i="1" u="none" strike="noStrike" cap="none" normalizeH="0" baseline="0" dirty="0">
                <a:ln>
                  <a:noFill/>
                </a:ln>
                <a:solidFill>
                  <a:schemeClr val="tx1"/>
                </a:solidFill>
                <a:effectLst/>
                <a:latin typeface="Times New Roman" pitchFamily="18" charset="0"/>
              </a:rPr>
              <a:t>canVote1</a:t>
            </a:r>
            <a:r>
              <a:rPr kumimoji="0" lang="en-US" sz="2000" b="0" i="0" u="none" strike="noStrike" cap="none" normalizeH="0" baseline="0" dirty="0">
                <a:ln>
                  <a:noFill/>
                </a:ln>
                <a:solidFill>
                  <a:schemeClr val="tx1"/>
                </a:solidFill>
                <a:effectLst/>
                <a:latin typeface="Times New Roman" pitchFamily="18" charset="0"/>
              </a:rPr>
              <a:t>( ) reveals </a:t>
            </a:r>
            <a:r>
              <a:rPr kumimoji="0" lang="en-US" sz="2000" b="1" i="0" u="none" strike="noStrike" cap="none" normalizeH="0" baseline="0" dirty="0">
                <a:ln>
                  <a:noFill/>
                </a:ln>
                <a:solidFill>
                  <a:schemeClr val="tx1"/>
                </a:solidFill>
                <a:effectLst/>
                <a:latin typeface="Times New Roman" pitchFamily="18" charset="0"/>
              </a:rPr>
              <a:t>more </a:t>
            </a:r>
            <a:r>
              <a:rPr kumimoji="0" lang="en-US" sz="2000" b="0" i="0" u="none" strike="noStrike" cap="none" normalizeH="0" baseline="0" dirty="0">
                <a:ln>
                  <a:noFill/>
                </a:ln>
                <a:solidFill>
                  <a:schemeClr val="tx1"/>
                </a:solidFill>
                <a:effectLst/>
                <a:latin typeface="Times New Roman" pitchFamily="18" charset="0"/>
              </a:rPr>
              <a:t>details than </a:t>
            </a:r>
            <a:r>
              <a:rPr kumimoji="0" lang="en-US" sz="2000" b="0" i="1" u="none" strike="noStrike" cap="none" normalizeH="0" baseline="0" dirty="0">
                <a:ln>
                  <a:noFill/>
                </a:ln>
                <a:solidFill>
                  <a:schemeClr val="tx1"/>
                </a:solidFill>
                <a:effectLst/>
                <a:latin typeface="Times New Roman" pitchFamily="18" charset="0"/>
              </a:rPr>
              <a:t>canVote2</a:t>
            </a:r>
            <a:r>
              <a:rPr kumimoji="0" lang="en-US" sz="2000" b="0" i="0" u="none" strike="noStrike" cap="none" normalizeH="0" baseline="0" dirty="0">
                <a:ln>
                  <a:noFill/>
                </a:ln>
                <a:solidFill>
                  <a:schemeClr val="tx1"/>
                </a:solidFill>
                <a:effectLst/>
                <a:latin typeface="Times New Roman" pitchFamily="18" charset="0"/>
              </a:rPr>
              <a:t>(</a:t>
            </a:r>
            <a:r>
              <a:rPr kumimoji="0" lang="en-US" sz="500" b="0" i="0" u="none" strike="noStrike" cap="none" normalizeH="0" baseline="0" dirty="0">
                <a:ln>
                  <a:noFill/>
                </a:ln>
                <a:solidFill>
                  <a:schemeClr val="tx1"/>
                </a:solidFill>
                <a:effectLst/>
                <a:latin typeface="Times New Roman" pitchFamily="18" charset="0"/>
              </a:rPr>
              <a:t> </a:t>
            </a:r>
            <a:r>
              <a:rPr kumimoji="0" lang="en-US" sz="2000" b="0" i="0" u="none" strike="noStrike" cap="none" normalizeH="0" baseline="0" dirty="0">
                <a:ln>
                  <a:noFill/>
                </a:ln>
                <a:solidFill>
                  <a:schemeClr val="tx1"/>
                </a:solidFill>
                <a:effectLst/>
                <a:latin typeface="Times New Roman" pitchFamily="18" charset="0"/>
              </a:rPr>
              <a:t>)</a:t>
            </a:r>
          </a:p>
        </p:txBody>
      </p:sp>
      <p:cxnSp>
        <p:nvCxnSpPr>
          <p:cNvPr id="8" name="Straight Arrow Connector 7"/>
          <p:cNvCxnSpPr>
            <a:cxnSpLocks/>
            <a:stCxn id="6" idx="1"/>
          </p:cNvCxnSpPr>
          <p:nvPr/>
        </p:nvCxnSpPr>
        <p:spPr bwMode="auto">
          <a:xfrm flipH="1" flipV="1">
            <a:off x="5256212" y="4953000"/>
            <a:ext cx="990600" cy="514350"/>
          </a:xfrm>
          <a:prstGeom prst="straightConnector1">
            <a:avLst/>
          </a:prstGeom>
          <a:ln>
            <a:headEnd type="none" w="sm" len="sm"/>
            <a:tailEnd type="triangle"/>
          </a:ln>
        </p:spPr>
        <p:style>
          <a:lnRef idx="1">
            <a:schemeClr val="dk1"/>
          </a:lnRef>
          <a:fillRef idx="0">
            <a:schemeClr val="dk1"/>
          </a:fillRef>
          <a:effectRef idx="0">
            <a:schemeClr val="dk1"/>
          </a:effectRef>
          <a:fontRef idx="minor">
            <a:schemeClr val="tx1"/>
          </a:fontRef>
        </p:style>
      </p:cxnSp>
      <p:cxnSp>
        <p:nvCxnSpPr>
          <p:cNvPr id="9" name="Straight Arrow Connector 8"/>
          <p:cNvCxnSpPr>
            <a:cxnSpLocks/>
            <a:stCxn id="6" idx="1"/>
          </p:cNvCxnSpPr>
          <p:nvPr/>
        </p:nvCxnSpPr>
        <p:spPr bwMode="auto">
          <a:xfrm flipH="1" flipV="1">
            <a:off x="4570412" y="5181600"/>
            <a:ext cx="1676400" cy="285750"/>
          </a:xfrm>
          <a:prstGeom prst="straightConnector1">
            <a:avLst/>
          </a:prstGeom>
          <a:ln>
            <a:headEnd type="none" w="sm" len="sm"/>
            <a:tailEnd type="triangle"/>
          </a:ln>
        </p:spPr>
        <p:style>
          <a:lnRef idx="1">
            <a:schemeClr val="dk1"/>
          </a:lnRef>
          <a:fillRef idx="0">
            <a:schemeClr val="dk1"/>
          </a:fillRef>
          <a:effectRef idx="0">
            <a:schemeClr val="dk1"/>
          </a:effectRef>
          <a:fontRef idx="minor">
            <a:schemeClr val="tx1"/>
          </a:fontRef>
        </p:style>
      </p:cxnSp>
      <p:sp>
        <p:nvSpPr>
          <p:cNvPr id="10" name="TextBox 9"/>
          <p:cNvSpPr txBox="1"/>
          <p:nvPr/>
        </p:nvSpPr>
        <p:spPr>
          <a:xfrm>
            <a:off x="6018212" y="4114800"/>
            <a:ext cx="3140603" cy="523220"/>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dirty="0"/>
              <a:t>Which one is better?</a:t>
            </a:r>
          </a:p>
        </p:txBody>
      </p:sp>
    </p:spTree>
    <p:extLst>
      <p:ext uri="{BB962C8B-B14F-4D97-AF65-F5344CB8AC3E}">
        <p14:creationId xmlns:p14="http://schemas.microsoft.com/office/powerpoint/2010/main" val="139513426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Encapsulation </a:t>
            </a:r>
          </a:p>
        </p:txBody>
      </p:sp>
      <p:sp>
        <p:nvSpPr>
          <p:cNvPr id="3" name="Content Placeholder 2"/>
          <p:cNvSpPr>
            <a:spLocks noGrp="1"/>
          </p:cNvSpPr>
          <p:nvPr>
            <p:ph idx="1"/>
          </p:nvPr>
        </p:nvSpPr>
        <p:spPr/>
        <p:txBody>
          <a:bodyPr/>
          <a:lstStyle/>
          <a:p>
            <a:r>
              <a:rPr lang="en-US" sz="2400" dirty="0"/>
              <a:t>Encapsulation on X refers to </a:t>
            </a:r>
            <a:r>
              <a:rPr lang="en-US" sz="2400" b="1" i="1" dirty="0"/>
              <a:t>ensuring</a:t>
            </a:r>
            <a:r>
              <a:rPr lang="en-US" sz="2400" dirty="0"/>
              <a:t> outsiders cannot</a:t>
            </a:r>
            <a:r>
              <a:rPr lang="en-US" sz="2400" b="1" i="1" dirty="0"/>
              <a:t> gain knowledge </a:t>
            </a:r>
            <a:r>
              <a:rPr lang="en-US" sz="2400" dirty="0"/>
              <a:t>about</a:t>
            </a:r>
            <a:r>
              <a:rPr lang="en-US" sz="2400" b="1" dirty="0"/>
              <a:t> </a:t>
            </a:r>
            <a:r>
              <a:rPr lang="en-US" sz="2400" dirty="0"/>
              <a:t>certain information </a:t>
            </a:r>
            <a:r>
              <a:rPr lang="en-US" sz="2400" dirty="0">
                <a:solidFill>
                  <a:srgbClr val="C00000"/>
                </a:solidFill>
              </a:rPr>
              <a:t>internal</a:t>
            </a:r>
            <a:r>
              <a:rPr lang="en-US" sz="2400" dirty="0"/>
              <a:t> to X. </a:t>
            </a:r>
          </a:p>
          <a:p>
            <a:pPr lvl="1"/>
            <a:r>
              <a:rPr lang="en-US" sz="2000" dirty="0"/>
              <a:t>X can be a class, a module, a file, a data record, etc.</a:t>
            </a:r>
          </a:p>
          <a:p>
            <a:pPr lvl="1"/>
            <a:r>
              <a:rPr lang="en-US" sz="2000" dirty="0"/>
              <a:t>X can also represent internal data, algorithms, etc. </a:t>
            </a:r>
          </a:p>
          <a:p>
            <a:pPr lvl="1"/>
            <a:endParaRPr lang="en-US" sz="2000" dirty="0"/>
          </a:p>
          <a:p>
            <a:r>
              <a:rPr lang="en-US" sz="2400" b="1" dirty="0"/>
              <a:t>Idea</a:t>
            </a:r>
            <a:r>
              <a:rPr lang="en-US" sz="2400" dirty="0"/>
              <a:t>: We achieve good encapsulation if we can describe the functional purpose using the least “working known-how” of the operators of a data structure and the functional signature does not specify more than what the functional purpose states.</a:t>
            </a:r>
          </a:p>
          <a:p>
            <a:pPr lvl="1"/>
            <a:r>
              <a:rPr lang="en-US" sz="2000" dirty="0"/>
              <a:t>If not, the client code </a:t>
            </a:r>
            <a:r>
              <a:rPr lang="en-US" sz="2000" dirty="0">
                <a:latin typeface="Courier New" panose="02070309020205020404" pitchFamily="49" charset="0"/>
                <a:cs typeface="Courier New" panose="02070309020205020404" pitchFamily="49" charset="0"/>
              </a:rPr>
              <a:t>U</a:t>
            </a:r>
            <a:r>
              <a:rPr lang="en-US" sz="2000" dirty="0"/>
              <a:t> knows the details of the function. If </a:t>
            </a:r>
            <a:r>
              <a:rPr lang="en-US" sz="2000" dirty="0">
                <a:latin typeface="Courier New" panose="02070309020205020404" pitchFamily="49" charset="0"/>
                <a:cs typeface="Courier New" panose="02070309020205020404" pitchFamily="49" charset="0"/>
              </a:rPr>
              <a:t>U</a:t>
            </a:r>
            <a:r>
              <a:rPr lang="en-US" sz="2000" dirty="0">
                <a:latin typeface="+mj-lt"/>
                <a:cs typeface="Courier New" panose="02070309020205020404" pitchFamily="49" charset="0"/>
              </a:rPr>
              <a:t> uses this knowledge to make customized code, the integrity of the data structure will be compromised. </a:t>
            </a:r>
            <a:endParaRPr lang="en-US" sz="2000" dirty="0"/>
          </a:p>
        </p:txBody>
      </p:sp>
      <p:sp>
        <p:nvSpPr>
          <p:cNvPr id="4" name="Slide Number Placeholder 3"/>
          <p:cNvSpPr>
            <a:spLocks noGrp="1"/>
          </p:cNvSpPr>
          <p:nvPr>
            <p:ph type="sldNum" sz="quarter" idx="12"/>
          </p:nvPr>
        </p:nvSpPr>
        <p:spPr/>
        <p:txBody>
          <a:bodyPr/>
          <a:lstStyle/>
          <a:p>
            <a:pPr>
              <a:defRPr/>
            </a:pPr>
            <a:fld id="{63B8F44C-0EDE-4D7D-9086-BD1CF3CE7AF7}" type="slidenum">
              <a:rPr lang="en-US" smtClean="0"/>
              <a:pPr>
                <a:defRPr/>
              </a:pPr>
              <a:t>19</a:t>
            </a:fld>
            <a:endParaRPr lang="en-US"/>
          </a:p>
        </p:txBody>
      </p:sp>
    </p:spTree>
    <p:extLst>
      <p:ext uri="{BB962C8B-B14F-4D97-AF65-F5344CB8AC3E}">
        <p14:creationId xmlns:p14="http://schemas.microsoft.com/office/powerpoint/2010/main" val="811168187"/>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Coding  </a:t>
            </a:r>
          </a:p>
        </p:txBody>
      </p:sp>
      <p:sp>
        <p:nvSpPr>
          <p:cNvPr id="3" name="Content Placeholder 2"/>
          <p:cNvSpPr>
            <a:spLocks noGrp="1"/>
          </p:cNvSpPr>
          <p:nvPr>
            <p:ph idx="1"/>
          </p:nvPr>
        </p:nvSpPr>
        <p:spPr>
          <a:xfrm>
            <a:off x="412750" y="1676400"/>
            <a:ext cx="8729662" cy="4953000"/>
          </a:xfrm>
        </p:spPr>
        <p:txBody>
          <a:bodyPr/>
          <a:lstStyle/>
          <a:p>
            <a:r>
              <a:rPr lang="en-US" sz="2400" dirty="0"/>
              <a:t>In an Agile method, developers sketch the </a:t>
            </a:r>
            <a:r>
              <a:rPr lang="en-US" sz="2400" dirty="0">
                <a:solidFill>
                  <a:srgbClr val="C00000"/>
                </a:solidFill>
              </a:rPr>
              <a:t>software</a:t>
            </a:r>
            <a:r>
              <a:rPr lang="en-US" sz="2400" dirty="0">
                <a:solidFill>
                  <a:srgbClr val="FF0000"/>
                </a:solidFill>
              </a:rPr>
              <a:t> </a:t>
            </a:r>
            <a:r>
              <a:rPr lang="en-US" sz="2400" dirty="0">
                <a:solidFill>
                  <a:srgbClr val="C00000"/>
                </a:solidFill>
              </a:rPr>
              <a:t>design write codes incrementally</a:t>
            </a:r>
            <a:r>
              <a:rPr lang="en-US" sz="2400" dirty="0"/>
              <a:t>, and focus on delivering </a:t>
            </a:r>
            <a:r>
              <a:rPr lang="en-US" sz="2400" i="1" dirty="0">
                <a:solidFill>
                  <a:srgbClr val="C00000"/>
                </a:solidFill>
              </a:rPr>
              <a:t>the tasks we pay attention to</a:t>
            </a:r>
            <a:r>
              <a:rPr lang="en-US" sz="2400" dirty="0"/>
              <a:t>.</a:t>
            </a:r>
          </a:p>
          <a:p>
            <a:pPr lvl="1"/>
            <a:r>
              <a:rPr lang="en-US" sz="2000" dirty="0"/>
              <a:t>We unavoidably </a:t>
            </a:r>
            <a:r>
              <a:rPr lang="en-US" sz="2000" b="1" dirty="0">
                <a:solidFill>
                  <a:srgbClr val="C00000"/>
                </a:solidFill>
              </a:rPr>
              <a:t>make mistakes </a:t>
            </a:r>
            <a:r>
              <a:rPr lang="en-US" sz="2000" dirty="0"/>
              <a:t>during this “no-long-term-planning” (i.e., unsystematic) process.  </a:t>
            </a:r>
          </a:p>
          <a:p>
            <a:pPr lvl="1"/>
            <a:r>
              <a:rPr lang="en-US" sz="2000" dirty="0"/>
              <a:t>Our code is </a:t>
            </a:r>
            <a:r>
              <a:rPr lang="en-US" sz="2000" b="1" dirty="0">
                <a:solidFill>
                  <a:srgbClr val="C00000"/>
                </a:solidFill>
              </a:rPr>
              <a:t>(un)intentionally </a:t>
            </a:r>
            <a:r>
              <a:rPr lang="en-US" sz="2000" dirty="0"/>
              <a:t>coupled with the customized nature of these tasks.</a:t>
            </a:r>
          </a:p>
          <a:p>
            <a:r>
              <a:rPr lang="en-US" sz="2400" dirty="0"/>
              <a:t>The design and code will likely change as developers’ understanding of the system to build is deepened. </a:t>
            </a:r>
          </a:p>
          <a:p>
            <a:r>
              <a:rPr lang="en-US" sz="2400" dirty="0"/>
              <a:t>The </a:t>
            </a:r>
            <a:r>
              <a:rPr lang="en-US" sz="2400" dirty="0">
                <a:solidFill>
                  <a:srgbClr val="C00000"/>
                </a:solidFill>
              </a:rPr>
              <a:t>basic strategy </a:t>
            </a:r>
            <a:r>
              <a:rPr lang="en-US" sz="2400" dirty="0"/>
              <a:t>is: Our code should be </a:t>
            </a:r>
            <a:r>
              <a:rPr lang="en-US" sz="2400" b="1" dirty="0">
                <a:solidFill>
                  <a:srgbClr val="C00000"/>
                </a:solidFill>
              </a:rPr>
              <a:t>clean, minimal, and maintainable</a:t>
            </a:r>
            <a:r>
              <a:rPr lang="en-US" sz="2400" dirty="0"/>
              <a:t>. </a:t>
            </a:r>
          </a:p>
          <a:p>
            <a:r>
              <a:rPr lang="en-US" sz="2400" b="1" dirty="0"/>
              <a:t>Question</a:t>
            </a:r>
            <a:r>
              <a:rPr lang="en-US" sz="2400" dirty="0"/>
              <a:t>: How?</a:t>
            </a:r>
            <a:endParaRPr lang="en-US" sz="2000" dirty="0"/>
          </a:p>
          <a:p>
            <a:endParaRPr lang="en-US" sz="2400" dirty="0"/>
          </a:p>
        </p:txBody>
      </p:sp>
      <p:sp>
        <p:nvSpPr>
          <p:cNvPr id="4" name="Slide Number Placeholder 3"/>
          <p:cNvSpPr>
            <a:spLocks noGrp="1"/>
          </p:cNvSpPr>
          <p:nvPr>
            <p:ph type="sldNum" sz="quarter" idx="12"/>
          </p:nvPr>
        </p:nvSpPr>
        <p:spPr/>
        <p:txBody>
          <a:bodyPr/>
          <a:lstStyle/>
          <a:p>
            <a:pPr>
              <a:defRPr/>
            </a:pPr>
            <a:fld id="{63B8F44C-0EDE-4D7D-9086-BD1CF3CE7AF7}" type="slidenum">
              <a:rPr lang="en-US" smtClean="0"/>
              <a:pPr>
                <a:defRPr/>
              </a:pPr>
              <a:t>2</a:t>
            </a:fld>
            <a:endParaRPr lang="en-US" dirty="0"/>
          </a:p>
        </p:txBody>
      </p:sp>
    </p:spTree>
    <p:extLst>
      <p:ext uri="{BB962C8B-B14F-4D97-AF65-F5344CB8AC3E}">
        <p14:creationId xmlns:p14="http://schemas.microsoft.com/office/powerpoint/2010/main" val="727341751"/>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Encapsulation Violation</a:t>
            </a:r>
          </a:p>
        </p:txBody>
      </p:sp>
      <p:sp>
        <p:nvSpPr>
          <p:cNvPr id="3" name="Content Placeholder 2"/>
          <p:cNvSpPr>
            <a:spLocks noGrp="1"/>
          </p:cNvSpPr>
          <p:nvPr>
            <p:ph idx="1"/>
          </p:nvPr>
        </p:nvSpPr>
        <p:spPr>
          <a:xfrm>
            <a:off x="412750" y="1676400"/>
            <a:ext cx="3014662" cy="4953000"/>
          </a:xfrm>
        </p:spPr>
        <p:txBody>
          <a:bodyPr/>
          <a:lstStyle/>
          <a:p>
            <a:r>
              <a:rPr lang="en-US" sz="2400" dirty="0"/>
              <a:t>Consider </a:t>
            </a:r>
            <a:r>
              <a:rPr lang="en-US" sz="2400" dirty="0">
                <a:latin typeface="Courier New" panose="02070309020205020404" pitchFamily="49" charset="0"/>
                <a:cs typeface="Courier New" panose="02070309020205020404" pitchFamily="49" charset="0"/>
              </a:rPr>
              <a:t>Stack</a:t>
            </a:r>
            <a:r>
              <a:rPr lang="en-US" sz="2400" dirty="0"/>
              <a:t> and </a:t>
            </a:r>
            <a:r>
              <a:rPr lang="en-US" sz="2400" dirty="0" err="1">
                <a:latin typeface="Courier New" panose="02070309020205020404" pitchFamily="49" charset="0"/>
                <a:cs typeface="Courier New" panose="02070309020205020404" pitchFamily="49" charset="0"/>
              </a:rPr>
              <a:t>myArray</a:t>
            </a:r>
            <a:r>
              <a:rPr lang="en-US" sz="2400" dirty="0"/>
              <a:t> modified from slide 16 and the client code </a:t>
            </a:r>
            <a:r>
              <a:rPr lang="en-US" sz="2400" dirty="0">
                <a:latin typeface="Courier New" panose="02070309020205020404" pitchFamily="49" charset="0"/>
                <a:cs typeface="Courier New" panose="02070309020205020404" pitchFamily="49" charset="0"/>
              </a:rPr>
              <a:t>C</a:t>
            </a:r>
            <a:r>
              <a:rPr lang="en-US" sz="2400" dirty="0"/>
              <a:t> to use them.</a:t>
            </a:r>
          </a:p>
        </p:txBody>
      </p:sp>
      <p:sp>
        <p:nvSpPr>
          <p:cNvPr id="4" name="Slide Number Placeholder 3"/>
          <p:cNvSpPr>
            <a:spLocks noGrp="1"/>
          </p:cNvSpPr>
          <p:nvPr>
            <p:ph type="sldNum" sz="quarter" idx="12"/>
          </p:nvPr>
        </p:nvSpPr>
        <p:spPr/>
        <p:txBody>
          <a:bodyPr/>
          <a:lstStyle/>
          <a:p>
            <a:pPr>
              <a:defRPr/>
            </a:pPr>
            <a:fld id="{63B8F44C-0EDE-4D7D-9086-BD1CF3CE7AF7}" type="slidenum">
              <a:rPr lang="en-US" smtClean="0"/>
              <a:pPr>
                <a:defRPr/>
              </a:pPr>
              <a:t>20</a:t>
            </a:fld>
            <a:endParaRPr lang="en-US"/>
          </a:p>
        </p:txBody>
      </p:sp>
      <p:sp>
        <p:nvSpPr>
          <p:cNvPr id="5" name="TextBox 4"/>
          <p:cNvSpPr txBox="1"/>
          <p:nvPr/>
        </p:nvSpPr>
        <p:spPr>
          <a:xfrm>
            <a:off x="829485" y="3674745"/>
            <a:ext cx="8541527" cy="1754326"/>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1800" dirty="0">
                <a:latin typeface="Courier New" panose="02070309020205020404" pitchFamily="49" charset="0"/>
                <a:cs typeface="Courier New" panose="02070309020205020404" pitchFamily="49" charset="0"/>
              </a:rPr>
              <a:t>Stack(a)       </a:t>
            </a:r>
            <a:r>
              <a:rPr lang="en-US" sz="1800" dirty="0"/>
              <a:t>create a new stack. </a:t>
            </a:r>
            <a:r>
              <a:rPr lang="en-US" sz="1800" dirty="0">
                <a:solidFill>
                  <a:srgbClr val="FF0000"/>
                </a:solidFill>
              </a:rPr>
              <a:t>Implemented by </a:t>
            </a:r>
            <a:r>
              <a:rPr lang="en-US" sz="1800" dirty="0">
                <a:solidFill>
                  <a:srgbClr val="FF0000"/>
                </a:solidFill>
                <a:latin typeface="+mj-lt"/>
                <a:cs typeface="Courier New" panose="02070309020205020404" pitchFamily="49" charset="0"/>
              </a:rPr>
              <a:t>keeping </a:t>
            </a:r>
            <a:r>
              <a:rPr lang="en-US" sz="1800" dirty="0">
                <a:solidFill>
                  <a:srgbClr val="FF0000"/>
                </a:solidFill>
                <a:latin typeface="Courier New" panose="02070309020205020404" pitchFamily="49" charset="0"/>
                <a:cs typeface="Courier New" panose="02070309020205020404" pitchFamily="49" charset="0"/>
              </a:rPr>
              <a:t>a</a:t>
            </a:r>
            <a:r>
              <a:rPr lang="en-US" sz="1800" dirty="0">
                <a:solidFill>
                  <a:srgbClr val="FF0000"/>
                </a:solidFill>
                <a:latin typeface="+mj-lt"/>
                <a:cs typeface="Courier New" panose="02070309020205020404" pitchFamily="49" charset="0"/>
              </a:rPr>
              <a:t> internally</a:t>
            </a:r>
          </a:p>
          <a:p>
            <a:r>
              <a:rPr lang="en-US" sz="1800" dirty="0" err="1">
                <a:latin typeface="Courier New" panose="02070309020205020404" pitchFamily="49" charset="0"/>
                <a:cs typeface="Courier New" panose="02070309020205020404" pitchFamily="49" charset="0"/>
              </a:rPr>
              <a:t>s.isEmpty</a:t>
            </a:r>
            <a:r>
              <a:rPr lang="en-US" sz="1800" dirty="0">
                <a:latin typeface="Courier New" panose="02070309020205020404" pitchFamily="49" charset="0"/>
                <a:cs typeface="Courier New" panose="02070309020205020404" pitchFamily="49" charset="0"/>
              </a:rPr>
              <a:t>()    </a:t>
            </a:r>
            <a:r>
              <a:rPr lang="en-US" sz="1800" dirty="0"/>
              <a:t>is </a:t>
            </a:r>
            <a:r>
              <a:rPr lang="en-US" sz="1800" dirty="0">
                <a:latin typeface="Courier New" panose="02070309020205020404" pitchFamily="49" charset="0"/>
                <a:cs typeface="Courier New" panose="02070309020205020404" pitchFamily="49" charset="0"/>
              </a:rPr>
              <a:t>s</a:t>
            </a:r>
            <a:r>
              <a:rPr lang="en-US" sz="1800" dirty="0"/>
              <a:t> empty?  </a:t>
            </a:r>
            <a:r>
              <a:rPr lang="en-US" sz="1800" dirty="0">
                <a:solidFill>
                  <a:srgbClr val="FF0000"/>
                </a:solidFill>
              </a:rPr>
              <a:t>Implemented by </a:t>
            </a:r>
            <a:r>
              <a:rPr lang="en-US" sz="1800" dirty="0" err="1">
                <a:solidFill>
                  <a:srgbClr val="FF0000"/>
                </a:solidFill>
                <a:latin typeface="Courier New" panose="02070309020205020404" pitchFamily="49" charset="0"/>
                <a:cs typeface="Courier New" panose="02070309020205020404" pitchFamily="49" charset="0"/>
              </a:rPr>
              <a:t>a.isEqual</a:t>
            </a:r>
            <a:r>
              <a:rPr lang="en-US" sz="1800" dirty="0">
                <a:solidFill>
                  <a:srgbClr val="FF0000"/>
                </a:solidFill>
                <a:latin typeface="Courier New" panose="02070309020205020404" pitchFamily="49" charset="0"/>
                <a:cs typeface="Courier New" panose="02070309020205020404" pitchFamily="49" charset="0"/>
              </a:rPr>
              <a:t>(</a:t>
            </a:r>
            <a:r>
              <a:rPr lang="en-US" sz="1800" dirty="0" err="1">
                <a:solidFill>
                  <a:srgbClr val="FF0000"/>
                </a:solidFill>
                <a:latin typeface="Courier New" panose="02070309020205020404" pitchFamily="49" charset="0"/>
                <a:cs typeface="Courier New" panose="02070309020205020404" pitchFamily="49" charset="0"/>
              </a:rPr>
              <a:t>myArray</a:t>
            </a:r>
            <a:r>
              <a:rPr lang="en-US" sz="1800" dirty="0">
                <a:solidFill>
                  <a:srgbClr val="FF0000"/>
                </a:solidFill>
                <a:latin typeface="Courier New" panose="02070309020205020404" pitchFamily="49" charset="0"/>
                <a:cs typeface="Courier New" panose="02070309020205020404" pitchFamily="49" charset="0"/>
              </a:rPr>
              <a:t>())</a:t>
            </a:r>
          </a:p>
          <a:p>
            <a:r>
              <a:rPr lang="en-US" sz="1800" dirty="0" err="1">
                <a:latin typeface="Courier New" panose="02070309020205020404" pitchFamily="49" charset="0"/>
                <a:cs typeface="Courier New" panose="02070309020205020404" pitchFamily="49" charset="0"/>
              </a:rPr>
              <a:t>s.length</a:t>
            </a:r>
            <a:r>
              <a:rPr lang="en-US" sz="1800" dirty="0">
                <a:latin typeface="Courier New" panose="02070309020205020404" pitchFamily="49" charset="0"/>
                <a:cs typeface="Courier New" panose="02070309020205020404" pitchFamily="49" charset="0"/>
              </a:rPr>
              <a:t>()     </a:t>
            </a:r>
            <a:r>
              <a:rPr lang="en-US" sz="1800" dirty="0"/>
              <a:t>number of items in </a:t>
            </a:r>
            <a:r>
              <a:rPr lang="en-US" sz="1800" dirty="0">
                <a:latin typeface="Courier New" panose="02070309020205020404" pitchFamily="49" charset="0"/>
                <a:cs typeface="Courier New" panose="02070309020205020404" pitchFamily="49" charset="0"/>
              </a:rPr>
              <a:t>s. </a:t>
            </a:r>
            <a:r>
              <a:rPr lang="en-US" sz="1800" dirty="0">
                <a:solidFill>
                  <a:srgbClr val="FF0000"/>
                </a:solidFill>
              </a:rPr>
              <a:t>Implemented by </a:t>
            </a:r>
            <a:r>
              <a:rPr lang="en-US" sz="1800" dirty="0" err="1">
                <a:solidFill>
                  <a:srgbClr val="FF0000"/>
                </a:solidFill>
                <a:latin typeface="Courier New" panose="02070309020205020404" pitchFamily="49" charset="0"/>
                <a:cs typeface="Courier New" panose="02070309020205020404" pitchFamily="49" charset="0"/>
              </a:rPr>
              <a:t>a.length</a:t>
            </a:r>
            <a:r>
              <a:rPr lang="en-US" sz="1800" dirty="0">
                <a:solidFill>
                  <a:srgbClr val="FF0000"/>
                </a:solidFill>
                <a:latin typeface="Courier New" panose="02070309020205020404" pitchFamily="49" charset="0"/>
                <a:cs typeface="Courier New" panose="02070309020205020404" pitchFamily="49" charset="0"/>
              </a:rPr>
              <a:t>() </a:t>
            </a:r>
          </a:p>
          <a:p>
            <a:r>
              <a:rPr lang="en-US" sz="1800" dirty="0" err="1">
                <a:latin typeface="Courier New" panose="02070309020205020404" pitchFamily="49" charset="0"/>
                <a:cs typeface="Courier New" panose="02070309020205020404" pitchFamily="49" charset="0"/>
              </a:rPr>
              <a:t>s.push</a:t>
            </a:r>
            <a:r>
              <a:rPr lang="en-US" sz="1800" dirty="0">
                <a:latin typeface="Courier New" panose="02070309020205020404" pitchFamily="49" charset="0"/>
                <a:cs typeface="Courier New" panose="02070309020205020404" pitchFamily="49" charset="0"/>
              </a:rPr>
              <a:t>(</a:t>
            </a:r>
            <a:r>
              <a:rPr lang="en-US" sz="1800" dirty="0" err="1">
                <a:latin typeface="Courier New" panose="02070309020205020404" pitchFamily="49" charset="0"/>
                <a:cs typeface="Courier New" panose="02070309020205020404" pitchFamily="49" charset="0"/>
              </a:rPr>
              <a:t>int</a:t>
            </a:r>
            <a:r>
              <a:rPr lang="en-US" sz="1800" dirty="0">
                <a:latin typeface="Courier New" panose="02070309020205020404" pitchFamily="49" charset="0"/>
                <a:cs typeface="Courier New" panose="02070309020205020404" pitchFamily="49" charset="0"/>
              </a:rPr>
              <a:t> x)  </a:t>
            </a:r>
            <a:r>
              <a:rPr lang="en-US" sz="1800" dirty="0"/>
              <a:t>push </a:t>
            </a:r>
            <a:r>
              <a:rPr lang="en-US" sz="1800" dirty="0">
                <a:latin typeface="Courier New" panose="02070309020205020404" pitchFamily="49" charset="0"/>
                <a:cs typeface="Courier New" panose="02070309020205020404" pitchFamily="49" charset="0"/>
              </a:rPr>
              <a:t>x</a:t>
            </a:r>
            <a:r>
              <a:rPr lang="en-US" sz="1800" dirty="0"/>
              <a:t> onto </a:t>
            </a:r>
            <a:r>
              <a:rPr lang="en-US" sz="1800" dirty="0">
                <a:latin typeface="Courier New" panose="02070309020205020404" pitchFamily="49" charset="0"/>
                <a:cs typeface="Courier New" panose="02070309020205020404" pitchFamily="49" charset="0"/>
              </a:rPr>
              <a:t>s</a:t>
            </a:r>
            <a:r>
              <a:rPr lang="en-US" sz="1800" dirty="0"/>
              <a:t>. </a:t>
            </a:r>
            <a:r>
              <a:rPr lang="en-US" sz="1800" dirty="0">
                <a:solidFill>
                  <a:srgbClr val="FF0000"/>
                </a:solidFill>
              </a:rPr>
              <a:t>Implemented by </a:t>
            </a:r>
            <a:r>
              <a:rPr lang="en-US" sz="1800" dirty="0" err="1">
                <a:solidFill>
                  <a:srgbClr val="FF0000"/>
                </a:solidFill>
                <a:latin typeface="Courier New" panose="02070309020205020404" pitchFamily="49" charset="0"/>
                <a:cs typeface="Courier New" panose="02070309020205020404" pitchFamily="49" charset="0"/>
              </a:rPr>
              <a:t>a.set</a:t>
            </a:r>
            <a:r>
              <a:rPr lang="en-US" sz="1800" dirty="0">
                <a:solidFill>
                  <a:srgbClr val="FF0000"/>
                </a:solidFill>
                <a:latin typeface="Courier New" panose="02070309020205020404" pitchFamily="49" charset="0"/>
                <a:cs typeface="Courier New" panose="02070309020205020404" pitchFamily="49" charset="0"/>
              </a:rPr>
              <a:t>(x, </a:t>
            </a:r>
            <a:r>
              <a:rPr lang="en-US" sz="1800" dirty="0" err="1">
                <a:solidFill>
                  <a:srgbClr val="FF0000"/>
                </a:solidFill>
                <a:latin typeface="Courier New" panose="02070309020205020404" pitchFamily="49" charset="0"/>
                <a:cs typeface="Courier New" panose="02070309020205020404" pitchFamily="49" charset="0"/>
              </a:rPr>
              <a:t>a.length</a:t>
            </a:r>
            <a:r>
              <a:rPr lang="en-US" sz="1800" dirty="0">
                <a:solidFill>
                  <a:srgbClr val="FF0000"/>
                </a:solidFill>
                <a:latin typeface="Courier New" panose="02070309020205020404" pitchFamily="49" charset="0"/>
                <a:cs typeface="Courier New" panose="02070309020205020404" pitchFamily="49" charset="0"/>
              </a:rPr>
              <a:t>()+1) </a:t>
            </a:r>
            <a:endParaRPr lang="en-US" sz="1800" dirty="0">
              <a:solidFill>
                <a:srgbClr val="FF0000"/>
              </a:solidFill>
            </a:endParaRPr>
          </a:p>
          <a:p>
            <a:r>
              <a:rPr lang="en-US" sz="1800" dirty="0" err="1">
                <a:latin typeface="Courier New" panose="02070309020205020404" pitchFamily="49" charset="0"/>
                <a:cs typeface="Courier New" panose="02070309020205020404" pitchFamily="49" charset="0"/>
              </a:rPr>
              <a:t>s.pop</a:t>
            </a:r>
            <a:r>
              <a:rPr lang="en-US" sz="1800" dirty="0">
                <a:latin typeface="Courier New" panose="02070309020205020404" pitchFamily="49" charset="0"/>
                <a:cs typeface="Courier New" panose="02070309020205020404" pitchFamily="49" charset="0"/>
              </a:rPr>
              <a:t>()        </a:t>
            </a:r>
            <a:r>
              <a:rPr lang="en-US" sz="1800" dirty="0"/>
              <a:t>remove and return the item most recently pushed onto </a:t>
            </a:r>
            <a:r>
              <a:rPr lang="en-US" sz="1800" dirty="0">
                <a:latin typeface="Courier New" panose="02070309020205020404" pitchFamily="49" charset="0"/>
                <a:cs typeface="Courier New" panose="02070309020205020404" pitchFamily="49" charset="0"/>
              </a:rPr>
              <a:t>s</a:t>
            </a:r>
            <a:r>
              <a:rPr lang="en-US" sz="1800" dirty="0"/>
              <a:t>.</a:t>
            </a:r>
          </a:p>
          <a:p>
            <a:r>
              <a:rPr lang="en-US" sz="1800" dirty="0"/>
              <a:t>                                    </a:t>
            </a:r>
            <a:r>
              <a:rPr lang="en-US" sz="1800" dirty="0">
                <a:solidFill>
                  <a:srgbClr val="FF0000"/>
                </a:solidFill>
              </a:rPr>
              <a:t>Implemented by </a:t>
            </a:r>
            <a:r>
              <a:rPr lang="en-US" sz="1800" dirty="0" err="1">
                <a:solidFill>
                  <a:srgbClr val="FF0000"/>
                </a:solidFill>
                <a:latin typeface="Courier New" panose="02070309020205020404" pitchFamily="49" charset="0"/>
                <a:cs typeface="Courier New" panose="02070309020205020404" pitchFamily="49" charset="0"/>
              </a:rPr>
              <a:t>a.get</a:t>
            </a:r>
            <a:r>
              <a:rPr lang="en-US" sz="1800" dirty="0">
                <a:solidFill>
                  <a:srgbClr val="FF0000"/>
                </a:solidFill>
                <a:latin typeface="Courier New" panose="02070309020205020404" pitchFamily="49" charset="0"/>
                <a:cs typeface="Courier New" panose="02070309020205020404" pitchFamily="49" charset="0"/>
              </a:rPr>
              <a:t>(x, </a:t>
            </a:r>
            <a:r>
              <a:rPr lang="en-US" sz="1800" dirty="0" err="1">
                <a:solidFill>
                  <a:srgbClr val="FF0000"/>
                </a:solidFill>
                <a:latin typeface="Courier New" panose="02070309020205020404" pitchFamily="49" charset="0"/>
                <a:cs typeface="Courier New" panose="02070309020205020404" pitchFamily="49" charset="0"/>
              </a:rPr>
              <a:t>a.length</a:t>
            </a:r>
            <a:r>
              <a:rPr lang="en-US" sz="1800" dirty="0">
                <a:solidFill>
                  <a:srgbClr val="FF0000"/>
                </a:solidFill>
                <a:latin typeface="Courier New" panose="02070309020205020404" pitchFamily="49" charset="0"/>
                <a:cs typeface="Courier New" panose="02070309020205020404" pitchFamily="49" charset="0"/>
              </a:rPr>
              <a:t>())</a:t>
            </a:r>
            <a:endParaRPr lang="en-US" sz="1800" dirty="0">
              <a:solidFill>
                <a:srgbClr val="FF0000"/>
              </a:solidFill>
            </a:endParaRPr>
          </a:p>
        </p:txBody>
      </p:sp>
      <p:sp>
        <p:nvSpPr>
          <p:cNvPr id="6" name="TextBox 5"/>
          <p:cNvSpPr txBox="1"/>
          <p:nvPr/>
        </p:nvSpPr>
        <p:spPr>
          <a:xfrm>
            <a:off x="829484" y="5447459"/>
            <a:ext cx="8465327" cy="1477328"/>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1800" dirty="0" err="1">
                <a:latin typeface="Courier New" panose="02070309020205020404" pitchFamily="49" charset="0"/>
                <a:cs typeface="Courier New" panose="02070309020205020404" pitchFamily="49" charset="0"/>
              </a:rPr>
              <a:t>myArray</a:t>
            </a:r>
            <a:r>
              <a:rPr lang="en-US" sz="1800" dirty="0">
                <a:latin typeface="Courier New" panose="02070309020205020404" pitchFamily="49" charset="0"/>
                <a:cs typeface="Courier New" panose="02070309020205020404" pitchFamily="49" charset="0"/>
              </a:rPr>
              <a:t>()             </a:t>
            </a:r>
            <a:r>
              <a:rPr lang="en-US" sz="1800" dirty="0"/>
              <a:t>create a new array</a:t>
            </a:r>
          </a:p>
          <a:p>
            <a:r>
              <a:rPr lang="en-US" sz="1800" dirty="0" err="1">
                <a:latin typeface="Courier New" panose="02070309020205020404" pitchFamily="49" charset="0"/>
                <a:cs typeface="Courier New" panose="02070309020205020404" pitchFamily="49" charset="0"/>
              </a:rPr>
              <a:t>a.isEqual</a:t>
            </a:r>
            <a:r>
              <a:rPr lang="en-US" sz="1800" dirty="0">
                <a:latin typeface="Courier New" panose="02070309020205020404" pitchFamily="49" charset="0"/>
                <a:cs typeface="Courier New" panose="02070309020205020404" pitchFamily="49" charset="0"/>
              </a:rPr>
              <a:t>(</a:t>
            </a:r>
            <a:r>
              <a:rPr lang="en-US" sz="1800" dirty="0" err="1">
                <a:latin typeface="Courier New" panose="02070309020205020404" pitchFamily="49" charset="0"/>
                <a:cs typeface="Courier New" panose="02070309020205020404" pitchFamily="49" charset="0"/>
              </a:rPr>
              <a:t>int</a:t>
            </a:r>
            <a:r>
              <a:rPr lang="en-US" sz="1800" dirty="0">
                <a:latin typeface="Courier New" panose="02070309020205020404" pitchFamily="49" charset="0"/>
                <a:cs typeface="Courier New" panose="02070309020205020404" pitchFamily="49" charset="0"/>
              </a:rPr>
              <a:t>[] X)    </a:t>
            </a:r>
            <a:r>
              <a:rPr lang="en-US" sz="1800" dirty="0"/>
              <a:t>is </a:t>
            </a:r>
            <a:r>
              <a:rPr lang="en-US" sz="1800" dirty="0">
                <a:latin typeface="Courier New" panose="02070309020205020404" pitchFamily="49" charset="0"/>
                <a:cs typeface="Courier New" panose="02070309020205020404" pitchFamily="49" charset="0"/>
              </a:rPr>
              <a:t>a</a:t>
            </a:r>
            <a:r>
              <a:rPr lang="en-US" sz="1800" dirty="0"/>
              <a:t> equal to the integer array </a:t>
            </a:r>
            <a:r>
              <a:rPr lang="en-US" sz="1800" dirty="0">
                <a:latin typeface="Courier New" panose="02070309020205020404" pitchFamily="49" charset="0"/>
                <a:cs typeface="Courier New" panose="02070309020205020404" pitchFamily="49" charset="0"/>
              </a:rPr>
              <a:t>X</a:t>
            </a:r>
            <a:r>
              <a:rPr lang="en-US" sz="1800" dirty="0"/>
              <a:t>?</a:t>
            </a:r>
          </a:p>
          <a:p>
            <a:r>
              <a:rPr lang="en-US" sz="1800" dirty="0" err="1">
                <a:latin typeface="Courier New" panose="02070309020205020404" pitchFamily="49" charset="0"/>
                <a:cs typeface="Courier New" panose="02070309020205020404" pitchFamily="49" charset="0"/>
              </a:rPr>
              <a:t>a.length</a:t>
            </a:r>
            <a:r>
              <a:rPr lang="en-US" sz="1800" dirty="0">
                <a:latin typeface="Courier New" panose="02070309020205020404" pitchFamily="49" charset="0"/>
                <a:cs typeface="Courier New" panose="02070309020205020404" pitchFamily="49" charset="0"/>
              </a:rPr>
              <a:t>()            </a:t>
            </a:r>
            <a:r>
              <a:rPr lang="en-US" sz="1800" dirty="0"/>
              <a:t>number of items in </a:t>
            </a:r>
            <a:r>
              <a:rPr lang="en-US" sz="1800" dirty="0">
                <a:latin typeface="Courier New" panose="02070309020205020404" pitchFamily="49" charset="0"/>
                <a:cs typeface="Courier New" panose="02070309020205020404" pitchFamily="49" charset="0"/>
              </a:rPr>
              <a:t>a</a:t>
            </a:r>
          </a:p>
          <a:p>
            <a:r>
              <a:rPr lang="en-US" sz="1800" dirty="0" err="1">
                <a:latin typeface="Courier New" panose="02070309020205020404" pitchFamily="49" charset="0"/>
                <a:cs typeface="Courier New" panose="02070309020205020404" pitchFamily="49" charset="0"/>
              </a:rPr>
              <a:t>a.set</a:t>
            </a:r>
            <a:r>
              <a:rPr lang="en-US" sz="1800" dirty="0">
                <a:latin typeface="Courier New" panose="02070309020205020404" pitchFamily="49" charset="0"/>
                <a:cs typeface="Courier New" panose="02070309020205020404" pitchFamily="49" charset="0"/>
              </a:rPr>
              <a:t>(</a:t>
            </a:r>
            <a:r>
              <a:rPr lang="en-US" sz="1800" dirty="0" err="1">
                <a:latin typeface="Courier New" panose="02070309020205020404" pitchFamily="49" charset="0"/>
                <a:cs typeface="Courier New" panose="02070309020205020404" pitchFamily="49" charset="0"/>
              </a:rPr>
              <a:t>int</a:t>
            </a:r>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x,int</a:t>
            </a:r>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i</a:t>
            </a:r>
            <a:r>
              <a:rPr lang="en-US" sz="1800" dirty="0">
                <a:latin typeface="Courier New" panose="02070309020205020404" pitchFamily="49" charset="0"/>
                <a:cs typeface="Courier New" panose="02070309020205020404" pitchFamily="49" charset="0"/>
              </a:rPr>
              <a:t>)    </a:t>
            </a:r>
            <a:r>
              <a:rPr lang="en-US" sz="1800" dirty="0"/>
              <a:t>put </a:t>
            </a:r>
            <a:r>
              <a:rPr lang="en-US" sz="1800" dirty="0">
                <a:latin typeface="Courier New" panose="02070309020205020404" pitchFamily="49" charset="0"/>
                <a:cs typeface="Courier New" panose="02070309020205020404" pitchFamily="49" charset="0"/>
              </a:rPr>
              <a:t>x</a:t>
            </a:r>
            <a:r>
              <a:rPr lang="en-US" sz="1800" dirty="0"/>
              <a:t> at the position </a:t>
            </a:r>
            <a:r>
              <a:rPr lang="en-US" sz="1800" dirty="0">
                <a:latin typeface="Courier New" panose="02070309020205020404" pitchFamily="49" charset="0"/>
                <a:cs typeface="Courier New" panose="02070309020205020404" pitchFamily="49" charset="0"/>
              </a:rPr>
              <a:t>a[</a:t>
            </a:r>
            <a:r>
              <a:rPr lang="en-US" sz="1800" dirty="0" err="1">
                <a:latin typeface="Courier New" panose="02070309020205020404" pitchFamily="49" charset="0"/>
                <a:cs typeface="Courier New" panose="02070309020205020404" pitchFamily="49" charset="0"/>
              </a:rPr>
              <a:t>i</a:t>
            </a:r>
            <a:r>
              <a:rPr lang="en-US" sz="1800" dirty="0">
                <a:latin typeface="Courier New" panose="02070309020205020404" pitchFamily="49" charset="0"/>
                <a:cs typeface="Courier New" panose="02070309020205020404" pitchFamily="49" charset="0"/>
              </a:rPr>
              <a:t>]</a:t>
            </a:r>
            <a:r>
              <a:rPr lang="en-US" sz="1800" dirty="0"/>
              <a:t>.</a:t>
            </a:r>
          </a:p>
          <a:p>
            <a:r>
              <a:rPr lang="en-US" sz="1800" dirty="0" err="1">
                <a:latin typeface="Courier New" panose="02070309020205020404" pitchFamily="49" charset="0"/>
                <a:cs typeface="Courier New" panose="02070309020205020404" pitchFamily="49" charset="0"/>
              </a:rPr>
              <a:t>a.get</a:t>
            </a:r>
            <a:r>
              <a:rPr lang="en-US" sz="1800" dirty="0">
                <a:latin typeface="Courier New" panose="02070309020205020404" pitchFamily="49" charset="0"/>
                <a:cs typeface="Courier New" panose="02070309020205020404" pitchFamily="49" charset="0"/>
              </a:rPr>
              <a:t>(</a:t>
            </a:r>
            <a:r>
              <a:rPr lang="en-US" sz="1800" dirty="0" err="1">
                <a:latin typeface="Courier New" panose="02070309020205020404" pitchFamily="49" charset="0"/>
                <a:cs typeface="Courier New" panose="02070309020205020404" pitchFamily="49" charset="0"/>
              </a:rPr>
              <a:t>int</a:t>
            </a:r>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i</a:t>
            </a:r>
            <a:r>
              <a:rPr lang="en-US" sz="1800" dirty="0">
                <a:latin typeface="Courier New" panose="02070309020205020404" pitchFamily="49" charset="0"/>
                <a:cs typeface="Courier New" panose="02070309020205020404" pitchFamily="49" charset="0"/>
              </a:rPr>
              <a:t>)          </a:t>
            </a:r>
            <a:r>
              <a:rPr lang="en-US" sz="1800" dirty="0"/>
              <a:t>remove and return the item </a:t>
            </a:r>
            <a:r>
              <a:rPr lang="en-US" sz="1800" dirty="0">
                <a:latin typeface="Courier New" panose="02070309020205020404" pitchFamily="49" charset="0"/>
                <a:cs typeface="Courier New" panose="02070309020205020404" pitchFamily="49" charset="0"/>
              </a:rPr>
              <a:t>a[</a:t>
            </a:r>
            <a:r>
              <a:rPr lang="en-US" sz="1800" dirty="0" err="1">
                <a:latin typeface="Courier New" panose="02070309020205020404" pitchFamily="49" charset="0"/>
                <a:cs typeface="Courier New" panose="02070309020205020404" pitchFamily="49" charset="0"/>
              </a:rPr>
              <a:t>i</a:t>
            </a:r>
            <a:r>
              <a:rPr lang="en-US" sz="1800" dirty="0">
                <a:latin typeface="Courier New" panose="02070309020205020404" pitchFamily="49" charset="0"/>
                <a:cs typeface="Courier New" panose="02070309020205020404" pitchFamily="49" charset="0"/>
              </a:rPr>
              <a:t>]</a:t>
            </a:r>
            <a:r>
              <a:rPr lang="en-US" sz="1800" dirty="0"/>
              <a:t>, shorten the array </a:t>
            </a:r>
            <a:r>
              <a:rPr lang="en-US" sz="1800" dirty="0">
                <a:latin typeface="Courier New" panose="02070309020205020404" pitchFamily="49" charset="0"/>
                <a:cs typeface="Courier New" panose="02070309020205020404" pitchFamily="49" charset="0"/>
              </a:rPr>
              <a:t>a</a:t>
            </a:r>
            <a:r>
              <a:rPr lang="en-US" sz="1800" dirty="0"/>
              <a:t>.</a:t>
            </a:r>
          </a:p>
        </p:txBody>
      </p:sp>
      <p:sp>
        <p:nvSpPr>
          <p:cNvPr id="7" name="TextBox 6"/>
          <p:cNvSpPr txBox="1"/>
          <p:nvPr/>
        </p:nvSpPr>
        <p:spPr>
          <a:xfrm>
            <a:off x="3406331" y="1294002"/>
            <a:ext cx="3362722" cy="2308324"/>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1800" dirty="0"/>
              <a:t>// client code C</a:t>
            </a:r>
          </a:p>
          <a:p>
            <a:r>
              <a:rPr lang="en-US" sz="1800" dirty="0"/>
              <a:t>{</a:t>
            </a:r>
          </a:p>
          <a:p>
            <a:r>
              <a:rPr lang="en-US" sz="1800" dirty="0"/>
              <a:t>     </a:t>
            </a:r>
            <a:r>
              <a:rPr lang="en-US" sz="1800" dirty="0" err="1">
                <a:latin typeface="Courier New" panose="02070309020205020404" pitchFamily="49" charset="0"/>
                <a:cs typeface="Courier New" panose="02070309020205020404" pitchFamily="49" charset="0"/>
              </a:rPr>
              <a:t>MyArray</a:t>
            </a:r>
            <a:r>
              <a:rPr lang="en-US" sz="1800" dirty="0">
                <a:latin typeface="Courier New" panose="02070309020205020404" pitchFamily="49" charset="0"/>
                <a:cs typeface="Courier New" panose="02070309020205020404" pitchFamily="49" charset="0"/>
              </a:rPr>
              <a:t> a;</a:t>
            </a:r>
          </a:p>
          <a:p>
            <a:r>
              <a:rPr lang="en-US" sz="1800" dirty="0">
                <a:latin typeface="Courier New" panose="02070309020205020404" pitchFamily="49" charset="0"/>
                <a:cs typeface="Courier New" panose="02070309020205020404" pitchFamily="49" charset="0"/>
              </a:rPr>
              <a:t>  Stack s = Stack(a);</a:t>
            </a:r>
          </a:p>
          <a:p>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s.push</a:t>
            </a:r>
            <a:r>
              <a:rPr lang="en-US" sz="1800" dirty="0">
                <a:latin typeface="Courier New" panose="02070309020205020404" pitchFamily="49" charset="0"/>
                <a:cs typeface="Courier New" panose="02070309020205020404" pitchFamily="49" charset="0"/>
              </a:rPr>
              <a:t>(1);</a:t>
            </a:r>
          </a:p>
          <a:p>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a.get</a:t>
            </a:r>
            <a:r>
              <a:rPr lang="en-US" sz="1800" dirty="0">
                <a:latin typeface="Courier New" panose="02070309020205020404" pitchFamily="49" charset="0"/>
                <a:cs typeface="Courier New" panose="02070309020205020404" pitchFamily="49" charset="0"/>
              </a:rPr>
              <a:t>(0);</a:t>
            </a:r>
          </a:p>
          <a:p>
            <a:r>
              <a:rPr lang="en-US" sz="1800" dirty="0">
                <a:latin typeface="Courier New" panose="02070309020205020404" pitchFamily="49" charset="0"/>
                <a:cs typeface="Courier New" panose="02070309020205020404" pitchFamily="49" charset="0"/>
              </a:rPr>
              <a:t>  assert(</a:t>
            </a:r>
            <a:r>
              <a:rPr lang="en-US" sz="1800" dirty="0" err="1">
                <a:latin typeface="Courier New" panose="02070309020205020404" pitchFamily="49" charset="0"/>
                <a:cs typeface="Courier New" panose="02070309020205020404" pitchFamily="49" charset="0"/>
              </a:rPr>
              <a:t>s.isEmpty</a:t>
            </a:r>
            <a:r>
              <a:rPr lang="en-US" sz="1800" dirty="0">
                <a:latin typeface="Courier New" panose="02070309020205020404" pitchFamily="49" charset="0"/>
                <a:cs typeface="Courier New" panose="02070309020205020404" pitchFamily="49" charset="0"/>
              </a:rPr>
              <a:t>());</a:t>
            </a:r>
          </a:p>
          <a:p>
            <a:r>
              <a:rPr lang="en-US" sz="1800" dirty="0"/>
              <a:t>}</a:t>
            </a:r>
          </a:p>
        </p:txBody>
      </p:sp>
      <p:sp>
        <p:nvSpPr>
          <p:cNvPr id="9" name="TextBox 8"/>
          <p:cNvSpPr txBox="1"/>
          <p:nvPr/>
        </p:nvSpPr>
        <p:spPr>
          <a:xfrm>
            <a:off x="6889107" y="1202345"/>
            <a:ext cx="3103462" cy="2246769"/>
          </a:xfrm>
          <a:prstGeom prst="rect">
            <a:avLst/>
          </a:prstGeom>
          <a:solidFill>
            <a:schemeClr val="bg1"/>
          </a:solidFill>
        </p:spPr>
        <p:txBody>
          <a:bodyPr wrap="square" rtlCol="0">
            <a:spAutoFit/>
          </a:bodyPr>
          <a:lstStyle/>
          <a:p>
            <a:r>
              <a:rPr lang="en-US" sz="2000" dirty="0"/>
              <a:t>The code </a:t>
            </a:r>
            <a:r>
              <a:rPr lang="en-US" sz="2000" dirty="0">
                <a:latin typeface="Courier New" panose="02070309020205020404" pitchFamily="49" charset="0"/>
                <a:cs typeface="Courier New" panose="02070309020205020404" pitchFamily="49" charset="0"/>
              </a:rPr>
              <a:t>C</a:t>
            </a:r>
            <a:r>
              <a:rPr lang="en-US" sz="2000" dirty="0"/>
              <a:t> fails its assertion. Stack </a:t>
            </a:r>
            <a:r>
              <a:rPr lang="en-US" sz="2000" dirty="0">
                <a:latin typeface="Courier New" panose="02070309020205020404" pitchFamily="49" charset="0"/>
                <a:cs typeface="Courier New" panose="02070309020205020404" pitchFamily="49" charset="0"/>
              </a:rPr>
              <a:t>s</a:t>
            </a:r>
            <a:r>
              <a:rPr lang="en-US" sz="2000" dirty="0"/>
              <a:t> should protect its internal implementation to make it intact. But now, the variable </a:t>
            </a:r>
            <a:r>
              <a:rPr lang="en-US" sz="2000" dirty="0">
                <a:latin typeface="Courier New" panose="02070309020205020404" pitchFamily="49" charset="0"/>
                <a:cs typeface="Courier New" panose="02070309020205020404" pitchFamily="49" charset="0"/>
              </a:rPr>
              <a:t>a</a:t>
            </a:r>
            <a:r>
              <a:rPr lang="en-US" sz="2000" dirty="0"/>
              <a:t> is manipulated outside </a:t>
            </a:r>
            <a:r>
              <a:rPr lang="en-US" sz="2000" dirty="0">
                <a:latin typeface="Courier New" panose="02070309020205020404" pitchFamily="49" charset="0"/>
                <a:cs typeface="Courier New" panose="02070309020205020404" pitchFamily="49" charset="0"/>
              </a:rPr>
              <a:t>s</a:t>
            </a:r>
            <a:r>
              <a:rPr lang="en-US" sz="2000" dirty="0"/>
              <a:t>, which corrupts </a:t>
            </a:r>
            <a:r>
              <a:rPr lang="en-US" sz="2000" dirty="0">
                <a:latin typeface="Courier New" panose="02070309020205020404" pitchFamily="49" charset="0"/>
                <a:cs typeface="Courier New" panose="02070309020205020404" pitchFamily="49" charset="0"/>
              </a:rPr>
              <a:t>s</a:t>
            </a:r>
            <a:r>
              <a:rPr lang="en-US" sz="2000" dirty="0"/>
              <a:t>.</a:t>
            </a:r>
          </a:p>
        </p:txBody>
      </p:sp>
    </p:spTree>
    <p:extLst>
      <p:ext uri="{BB962C8B-B14F-4D97-AF65-F5344CB8AC3E}">
        <p14:creationId xmlns:p14="http://schemas.microsoft.com/office/powerpoint/2010/main" val="2841428802"/>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Encapsulation Example </a:t>
            </a:r>
          </a:p>
        </p:txBody>
      </p:sp>
      <p:sp>
        <p:nvSpPr>
          <p:cNvPr id="3" name="Content Placeholder 2"/>
          <p:cNvSpPr>
            <a:spLocks noGrp="1"/>
          </p:cNvSpPr>
          <p:nvPr>
            <p:ph idx="1"/>
          </p:nvPr>
        </p:nvSpPr>
        <p:spPr>
          <a:xfrm>
            <a:off x="412750" y="1524000"/>
            <a:ext cx="9036050" cy="4953000"/>
          </a:xfrm>
        </p:spPr>
        <p:txBody>
          <a:bodyPr/>
          <a:lstStyle/>
          <a:p>
            <a:r>
              <a:rPr lang="en-US" sz="2400" dirty="0"/>
              <a:t>We can control the visibility of each data member or data method of a class to </a:t>
            </a:r>
            <a:r>
              <a:rPr lang="en-US" sz="2400" i="1" dirty="0"/>
              <a:t>increase</a:t>
            </a:r>
            <a:r>
              <a:rPr lang="en-US" sz="2400" dirty="0"/>
              <a:t> the level of encapsulation. </a:t>
            </a:r>
          </a:p>
          <a:p>
            <a:pPr lvl="1"/>
            <a:r>
              <a:rPr lang="en-US" sz="2000" b="1" dirty="0"/>
              <a:t>Question</a:t>
            </a:r>
            <a:r>
              <a:rPr lang="en-US" sz="2000" dirty="0"/>
              <a:t>: By controlling the visibility, does it mean that developers need not consider the information stated in the input and output parameters?</a:t>
            </a:r>
          </a:p>
          <a:p>
            <a:pPr lvl="2"/>
            <a:r>
              <a:rPr lang="en-US" sz="1600" dirty="0"/>
              <a:t>See the next slide for an answer.</a:t>
            </a:r>
          </a:p>
        </p:txBody>
      </p:sp>
      <p:sp>
        <p:nvSpPr>
          <p:cNvPr id="4" name="Slide Number Placeholder 3"/>
          <p:cNvSpPr>
            <a:spLocks noGrp="1"/>
          </p:cNvSpPr>
          <p:nvPr>
            <p:ph type="sldNum" sz="quarter" idx="12"/>
          </p:nvPr>
        </p:nvSpPr>
        <p:spPr/>
        <p:txBody>
          <a:bodyPr/>
          <a:lstStyle/>
          <a:p>
            <a:pPr>
              <a:defRPr/>
            </a:pPr>
            <a:fld id="{63B8F44C-0EDE-4D7D-9086-BD1CF3CE7AF7}" type="slidenum">
              <a:rPr lang="en-US" smtClean="0"/>
              <a:pPr>
                <a:defRPr/>
              </a:pPr>
              <a:t>21</a:t>
            </a:fld>
            <a:endParaRPr lang="en-US"/>
          </a:p>
        </p:txBody>
      </p:sp>
      <p:sp>
        <p:nvSpPr>
          <p:cNvPr id="5" name="Rectangle 1"/>
          <p:cNvSpPr>
            <a:spLocks noChangeArrowheads="1"/>
          </p:cNvSpPr>
          <p:nvPr/>
        </p:nvSpPr>
        <p:spPr bwMode="auto">
          <a:xfrm>
            <a:off x="337989" y="3462278"/>
            <a:ext cx="4596130" cy="2862322"/>
          </a:xfrm>
          <a:prstGeom prst="rect">
            <a:avLst/>
          </a:prstGeom>
          <a:ln/>
        </p:spPr>
        <p:style>
          <a:lnRef idx="2">
            <a:schemeClr val="dk1"/>
          </a:lnRef>
          <a:fillRef idx="1">
            <a:schemeClr val="lt1"/>
          </a:fillRef>
          <a:effectRef idx="0">
            <a:schemeClr val="dk1"/>
          </a:effectRef>
          <a:fontRef idx="minor">
            <a:schemeClr val="dk1"/>
          </a:fontRef>
        </p:style>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public class Stack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800" dirty="0">
                <a:solidFill>
                  <a:srgbClr val="000000"/>
                </a:solidFill>
                <a:latin typeface="Courier New" panose="02070309020205020404" pitchFamily="49" charset="0"/>
                <a:cs typeface="Courier New" panose="02070309020205020404" pitchFamily="49" charset="0"/>
              </a:rPr>
              <a:t>    </a:t>
            </a:r>
            <a:r>
              <a:rPr lang="en-US" altLang="en-US" sz="1800" b="1" dirty="0">
                <a:solidFill>
                  <a:srgbClr val="000000"/>
                </a:solidFill>
                <a:latin typeface="Courier New" panose="02070309020205020404" pitchFamily="49" charset="0"/>
                <a:cs typeface="Courier New" panose="02070309020205020404" pitchFamily="49" charset="0"/>
              </a:rPr>
              <a:t>public</a:t>
            </a:r>
            <a:r>
              <a:rPr lang="en-US" altLang="en-US" sz="1800" dirty="0">
                <a:solidFill>
                  <a:srgbClr val="000000"/>
                </a:solidFill>
                <a:latin typeface="Courier New" panose="02070309020205020404" pitchFamily="49" charset="0"/>
                <a:cs typeface="Courier New" panose="02070309020205020404" pitchFamily="49" charset="0"/>
              </a:rPr>
              <a:t> </a:t>
            </a:r>
            <a:r>
              <a:rPr lang="en-US" altLang="en-US" sz="1800" dirty="0" err="1">
                <a:solidFill>
                  <a:srgbClr val="000000"/>
                </a:solidFill>
                <a:latin typeface="Courier New" panose="02070309020205020404" pitchFamily="49" charset="0"/>
                <a:cs typeface="Courier New" panose="02070309020205020404" pitchFamily="49" charset="0"/>
              </a:rPr>
              <a:t>int</a:t>
            </a:r>
            <a:r>
              <a:rPr lang="en-US" altLang="en-US" sz="1800" dirty="0">
                <a:solidFill>
                  <a:srgbClr val="000000"/>
                </a:solidFill>
                <a:latin typeface="Courier New" panose="02070309020205020404" pitchFamily="49" charset="0"/>
                <a:cs typeface="Courier New" panose="02070309020205020404" pitchFamily="49" charset="0"/>
              </a:rPr>
              <a:t>[] a;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8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public</a:t>
            </a:r>
            <a:r>
              <a:rPr kumimoji="0" lang="en-US" altLang="en-US" sz="1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8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int</a:t>
            </a:r>
            <a:r>
              <a:rPr kumimoji="0" lang="en-US" altLang="en-US" sz="1800" b="0" i="0" u="none" strike="noStrike" cap="none" normalizeH="0" dirty="0">
                <a:ln>
                  <a:noFill/>
                </a:ln>
                <a:solidFill>
                  <a:srgbClr val="000000"/>
                </a:solidFill>
                <a:effectLst/>
                <a:latin typeface="Courier New" panose="02070309020205020404" pitchFamily="49" charset="0"/>
                <a:cs typeface="Courier New" panose="02070309020205020404" pitchFamily="49" charset="0"/>
              </a:rPr>
              <a:t>   size;</a:t>
            </a:r>
            <a:endParaRPr kumimoji="0" lang="en-US" altLang="en-US" sz="1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800" dirty="0">
                <a:solidFill>
                  <a:srgbClr val="000000"/>
                </a:solidFill>
                <a:latin typeface="Courier New" panose="02070309020205020404" pitchFamily="49" charset="0"/>
                <a:cs typeface="Courier New" panose="02070309020205020404" pitchFamily="49" charset="0"/>
              </a:rPr>
              <a:t>    Stack(){…}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800" dirty="0">
                <a:solidFill>
                  <a:srgbClr val="000000"/>
                </a:solidFill>
                <a:latin typeface="Courier New" panose="02070309020205020404" pitchFamily="49" charset="0"/>
                <a:cs typeface="Courier New" panose="02070309020205020404" pitchFamily="49" charset="0"/>
              </a:rPr>
              <a:t>    public </a:t>
            </a:r>
            <a:r>
              <a:rPr lang="en-US" altLang="en-US" sz="1800" dirty="0" err="1">
                <a:solidFill>
                  <a:srgbClr val="000000"/>
                </a:solidFill>
                <a:latin typeface="Courier New" panose="02070309020205020404" pitchFamily="49" charset="0"/>
                <a:cs typeface="Courier New" panose="02070309020205020404" pitchFamily="49" charset="0"/>
              </a:rPr>
              <a:t>boolean</a:t>
            </a:r>
            <a:r>
              <a:rPr lang="en-US" altLang="en-US" sz="1800" dirty="0">
                <a:solidFill>
                  <a:srgbClr val="000000"/>
                </a:solidFill>
                <a:latin typeface="Courier New" panose="02070309020205020404" pitchFamily="49" charset="0"/>
                <a:cs typeface="Courier New" panose="02070309020205020404" pitchFamily="49" charset="0"/>
              </a:rPr>
              <a:t> </a:t>
            </a:r>
            <a:r>
              <a:rPr lang="en-US" altLang="en-US" sz="1800" dirty="0" err="1">
                <a:solidFill>
                  <a:srgbClr val="000000"/>
                </a:solidFill>
                <a:latin typeface="Courier New" panose="02070309020205020404" pitchFamily="49" charset="0"/>
                <a:cs typeface="Courier New" panose="02070309020205020404" pitchFamily="49" charset="0"/>
              </a:rPr>
              <a:t>isEmpty</a:t>
            </a:r>
            <a:r>
              <a:rPr lang="en-US" altLang="en-US" sz="1800" dirty="0">
                <a:solidFill>
                  <a:srgbClr val="000000"/>
                </a:solidFill>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800" dirty="0">
                <a:solidFill>
                  <a:srgbClr val="000000"/>
                </a:solidFill>
                <a:latin typeface="Courier New" panose="02070309020205020404" pitchFamily="49" charset="0"/>
                <a:cs typeface="Courier New" panose="02070309020205020404" pitchFamily="49" charset="0"/>
              </a:rPr>
              <a:t>    </a:t>
            </a:r>
            <a:r>
              <a:rPr lang="en-US" altLang="en-US" sz="1800" b="1" dirty="0">
                <a:solidFill>
                  <a:srgbClr val="000000"/>
                </a:solidFill>
                <a:latin typeface="Courier New" panose="02070309020205020404" pitchFamily="49" charset="0"/>
                <a:cs typeface="Courier New" panose="02070309020205020404" pitchFamily="49" charset="0"/>
              </a:rPr>
              <a:t>public</a:t>
            </a:r>
            <a:r>
              <a:rPr lang="en-US" altLang="en-US" sz="1800" dirty="0">
                <a:solidFill>
                  <a:srgbClr val="000000"/>
                </a:solidFill>
                <a:latin typeface="Courier New" panose="02070309020205020404" pitchFamily="49" charset="0"/>
                <a:cs typeface="Courier New" panose="02070309020205020404" pitchFamily="49" charset="0"/>
              </a:rPr>
              <a:t> length() </a:t>
            </a:r>
            <a:r>
              <a:rPr lang="en-US" altLang="en-US" sz="1800" dirty="0" err="1">
                <a:solidFill>
                  <a:srgbClr val="000000"/>
                </a:solidFill>
                <a:latin typeface="Courier New" panose="02070309020205020404" pitchFamily="49" charset="0"/>
                <a:cs typeface="Courier New" panose="02070309020205020404" pitchFamily="49" charset="0"/>
              </a:rPr>
              <a:t>int</a:t>
            </a:r>
            <a:r>
              <a:rPr lang="en-US" altLang="en-US" sz="1800" dirty="0">
                <a:solidFill>
                  <a:srgbClr val="000000"/>
                </a:solidFill>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public</a:t>
            </a:r>
            <a:r>
              <a:rPr kumimoji="0" lang="en-US" altLang="en-US" sz="1800" b="0" i="0" u="none" strike="noStrike" cap="none" normalizeH="0" dirty="0">
                <a:ln>
                  <a:noFill/>
                </a:ln>
                <a:solidFill>
                  <a:srgbClr val="000000"/>
                </a:solidFill>
                <a:effectLst/>
                <a:latin typeface="Courier New" panose="02070309020205020404" pitchFamily="49" charset="0"/>
                <a:cs typeface="Courier New" panose="02070309020205020404" pitchFamily="49" charset="0"/>
              </a:rPr>
              <a:t> void push(</a:t>
            </a:r>
            <a:r>
              <a:rPr kumimoji="0" lang="en-US" altLang="en-US" sz="1800" b="0" i="0" u="none" strike="noStrike" cap="none" normalizeH="0" dirty="0" err="1">
                <a:ln>
                  <a:noFill/>
                </a:ln>
                <a:solidFill>
                  <a:srgbClr val="000000"/>
                </a:solidFill>
                <a:effectLst/>
                <a:latin typeface="Courier New" panose="02070309020205020404" pitchFamily="49" charset="0"/>
                <a:cs typeface="Courier New" panose="02070309020205020404" pitchFamily="49" charset="0"/>
              </a:rPr>
              <a:t>int</a:t>
            </a:r>
            <a:r>
              <a:rPr kumimoji="0" lang="en-US" altLang="en-US" sz="1800" b="0" i="0" u="none" strike="noStrike" cap="none" normalizeH="0" dirty="0">
                <a:ln>
                  <a:noFill/>
                </a:ln>
                <a:solidFill>
                  <a:srgbClr val="000000"/>
                </a:solidFill>
                <a:effectLst/>
                <a:latin typeface="Courier New" panose="02070309020205020404" pitchFamily="49" charset="0"/>
                <a:cs typeface="Courier New" panose="02070309020205020404" pitchFamily="49" charset="0"/>
              </a:rPr>
              <a:t> x){…}</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800" baseline="0" dirty="0">
                <a:solidFill>
                  <a:srgbClr val="000000"/>
                </a:solidFill>
                <a:latin typeface="Courier New" panose="02070309020205020404" pitchFamily="49" charset="0"/>
                <a:cs typeface="Courier New" panose="02070309020205020404" pitchFamily="49" charset="0"/>
              </a:rPr>
              <a:t>    public</a:t>
            </a:r>
            <a:r>
              <a:rPr lang="en-US" altLang="en-US" sz="1800" dirty="0">
                <a:solidFill>
                  <a:srgbClr val="000000"/>
                </a:solidFill>
                <a:latin typeface="Courier New" panose="02070309020205020404" pitchFamily="49" charset="0"/>
                <a:cs typeface="Courier New" panose="02070309020205020404" pitchFamily="49" charset="0"/>
              </a:rPr>
              <a:t> </a:t>
            </a:r>
            <a:r>
              <a:rPr lang="en-US" altLang="en-US" sz="1800" dirty="0" err="1">
                <a:solidFill>
                  <a:srgbClr val="000000"/>
                </a:solidFill>
                <a:latin typeface="Courier New" panose="02070309020205020404" pitchFamily="49" charset="0"/>
                <a:cs typeface="Courier New" panose="02070309020205020404" pitchFamily="49" charset="0"/>
              </a:rPr>
              <a:t>int</a:t>
            </a:r>
            <a:r>
              <a:rPr lang="en-US" altLang="en-US" sz="1800" dirty="0">
                <a:solidFill>
                  <a:srgbClr val="000000"/>
                </a:solidFill>
                <a:latin typeface="Courier New" panose="02070309020205020404" pitchFamily="49" charset="0"/>
                <a:cs typeface="Courier New" panose="02070309020205020404" pitchFamily="49" charset="0"/>
              </a:rPr>
              <a:t> pop(){…}</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endParaRPr kumimoji="0" lang="en-US" altLang="en-US" sz="18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800" dirty="0">
                <a:latin typeface="Courier New" panose="02070309020205020404" pitchFamily="49" charset="0"/>
                <a:cs typeface="Courier New" panose="02070309020205020404" pitchFamily="49" charset="0"/>
              </a:rPr>
              <a:t>}</a:t>
            </a:r>
            <a:endParaRPr kumimoji="0" lang="en-US" altLang="en-US" sz="18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endParaRPr>
          </a:p>
        </p:txBody>
      </p:sp>
      <p:sp>
        <p:nvSpPr>
          <p:cNvPr id="6" name="Rectangle 1"/>
          <p:cNvSpPr>
            <a:spLocks noChangeArrowheads="1"/>
          </p:cNvSpPr>
          <p:nvPr/>
        </p:nvSpPr>
        <p:spPr bwMode="auto">
          <a:xfrm>
            <a:off x="5008880" y="3449873"/>
            <a:ext cx="4596130" cy="2862322"/>
          </a:xfrm>
          <a:prstGeom prst="rect">
            <a:avLst/>
          </a:prstGeom>
          <a:ln/>
        </p:spPr>
        <p:style>
          <a:lnRef idx="2">
            <a:schemeClr val="dk1"/>
          </a:lnRef>
          <a:fillRef idx="1">
            <a:schemeClr val="lt1"/>
          </a:fillRef>
          <a:effectRef idx="0">
            <a:schemeClr val="dk1"/>
          </a:effectRef>
          <a:fontRef idx="minor">
            <a:schemeClr val="dk1"/>
          </a:fontRef>
        </p:style>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public class Stack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800" dirty="0">
                <a:solidFill>
                  <a:srgbClr val="000000"/>
                </a:solidFill>
                <a:latin typeface="Courier New" panose="02070309020205020404" pitchFamily="49" charset="0"/>
                <a:cs typeface="Courier New" panose="02070309020205020404" pitchFamily="49" charset="0"/>
              </a:rPr>
              <a:t>    </a:t>
            </a:r>
            <a:r>
              <a:rPr lang="en-US" altLang="en-US" sz="1800" b="1" dirty="0">
                <a:solidFill>
                  <a:srgbClr val="000000"/>
                </a:solidFill>
                <a:latin typeface="Courier New" panose="02070309020205020404" pitchFamily="49" charset="0"/>
                <a:cs typeface="Courier New" panose="02070309020205020404" pitchFamily="49" charset="0"/>
              </a:rPr>
              <a:t>private</a:t>
            </a:r>
            <a:r>
              <a:rPr lang="en-US" altLang="en-US" sz="1800" dirty="0">
                <a:solidFill>
                  <a:srgbClr val="000000"/>
                </a:solidFill>
                <a:latin typeface="Courier New" panose="02070309020205020404" pitchFamily="49" charset="0"/>
                <a:cs typeface="Courier New" panose="02070309020205020404" pitchFamily="49" charset="0"/>
              </a:rPr>
              <a:t> </a:t>
            </a:r>
            <a:r>
              <a:rPr lang="en-US" altLang="en-US" sz="1800" dirty="0" err="1">
                <a:solidFill>
                  <a:srgbClr val="000000"/>
                </a:solidFill>
                <a:latin typeface="Courier New" panose="02070309020205020404" pitchFamily="49" charset="0"/>
                <a:cs typeface="Courier New" panose="02070309020205020404" pitchFamily="49" charset="0"/>
              </a:rPr>
              <a:t>int</a:t>
            </a:r>
            <a:r>
              <a:rPr lang="en-US" altLang="en-US" sz="1800" dirty="0">
                <a:solidFill>
                  <a:srgbClr val="000000"/>
                </a:solidFill>
                <a:latin typeface="Courier New" panose="02070309020205020404" pitchFamily="49" charset="0"/>
                <a:cs typeface="Courier New" panose="02070309020205020404" pitchFamily="49" charset="0"/>
              </a:rPr>
              <a:t>[] a;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8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private</a:t>
            </a:r>
            <a:r>
              <a:rPr kumimoji="0" lang="en-US" altLang="en-US" sz="1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8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int</a:t>
            </a:r>
            <a:r>
              <a:rPr kumimoji="0" lang="en-US" altLang="en-US" sz="1800" b="0" i="0" u="none" strike="noStrike" cap="none" normalizeH="0" dirty="0">
                <a:ln>
                  <a:noFill/>
                </a:ln>
                <a:solidFill>
                  <a:srgbClr val="000000"/>
                </a:solidFill>
                <a:effectLst/>
                <a:latin typeface="Courier New" panose="02070309020205020404" pitchFamily="49" charset="0"/>
                <a:cs typeface="Courier New" panose="02070309020205020404" pitchFamily="49" charset="0"/>
              </a:rPr>
              <a:t>   size;</a:t>
            </a:r>
            <a:endParaRPr kumimoji="0" lang="en-US" altLang="en-US" sz="1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800" dirty="0">
                <a:solidFill>
                  <a:srgbClr val="000000"/>
                </a:solidFill>
                <a:latin typeface="Courier New" panose="02070309020205020404" pitchFamily="49" charset="0"/>
                <a:cs typeface="Courier New" panose="02070309020205020404" pitchFamily="49" charset="0"/>
              </a:rPr>
              <a:t>    Stack(){…}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800" dirty="0">
                <a:solidFill>
                  <a:srgbClr val="000000"/>
                </a:solidFill>
                <a:latin typeface="Courier New" panose="02070309020205020404" pitchFamily="49" charset="0"/>
                <a:cs typeface="Courier New" panose="02070309020205020404" pitchFamily="49" charset="0"/>
              </a:rPr>
              <a:t>    public </a:t>
            </a:r>
            <a:r>
              <a:rPr lang="en-US" altLang="en-US" sz="1800" dirty="0" err="1">
                <a:solidFill>
                  <a:srgbClr val="000000"/>
                </a:solidFill>
                <a:latin typeface="Courier New" panose="02070309020205020404" pitchFamily="49" charset="0"/>
                <a:cs typeface="Courier New" panose="02070309020205020404" pitchFamily="49" charset="0"/>
              </a:rPr>
              <a:t>boolean</a:t>
            </a:r>
            <a:r>
              <a:rPr lang="en-US" altLang="en-US" sz="1800" dirty="0">
                <a:solidFill>
                  <a:srgbClr val="000000"/>
                </a:solidFill>
                <a:latin typeface="Courier New" panose="02070309020205020404" pitchFamily="49" charset="0"/>
                <a:cs typeface="Courier New" panose="02070309020205020404" pitchFamily="49" charset="0"/>
              </a:rPr>
              <a:t> </a:t>
            </a:r>
            <a:r>
              <a:rPr lang="en-US" altLang="en-US" sz="1800" dirty="0" err="1">
                <a:solidFill>
                  <a:srgbClr val="000000"/>
                </a:solidFill>
                <a:latin typeface="Courier New" panose="02070309020205020404" pitchFamily="49" charset="0"/>
                <a:cs typeface="Courier New" panose="02070309020205020404" pitchFamily="49" charset="0"/>
              </a:rPr>
              <a:t>isEmpty</a:t>
            </a:r>
            <a:r>
              <a:rPr lang="en-US" altLang="en-US" sz="1800" dirty="0">
                <a:solidFill>
                  <a:srgbClr val="000000"/>
                </a:solidFill>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800" dirty="0">
                <a:solidFill>
                  <a:srgbClr val="000000"/>
                </a:solidFill>
                <a:latin typeface="Courier New" panose="02070309020205020404" pitchFamily="49" charset="0"/>
                <a:cs typeface="Courier New" panose="02070309020205020404" pitchFamily="49" charset="0"/>
              </a:rPr>
              <a:t>    </a:t>
            </a:r>
            <a:r>
              <a:rPr lang="en-US" altLang="en-US" sz="1800" b="1" dirty="0">
                <a:solidFill>
                  <a:srgbClr val="000000"/>
                </a:solidFill>
                <a:latin typeface="Courier New" panose="02070309020205020404" pitchFamily="49" charset="0"/>
                <a:cs typeface="Courier New" panose="02070309020205020404" pitchFamily="49" charset="0"/>
              </a:rPr>
              <a:t>private</a:t>
            </a:r>
            <a:r>
              <a:rPr lang="en-US" altLang="en-US" sz="1800" dirty="0">
                <a:solidFill>
                  <a:srgbClr val="000000"/>
                </a:solidFill>
                <a:latin typeface="Courier New" panose="02070309020205020404" pitchFamily="49" charset="0"/>
                <a:cs typeface="Courier New" panose="02070309020205020404" pitchFamily="49" charset="0"/>
              </a:rPr>
              <a:t> length() </a:t>
            </a:r>
            <a:r>
              <a:rPr lang="en-US" altLang="en-US" sz="1800" dirty="0" err="1">
                <a:solidFill>
                  <a:srgbClr val="000000"/>
                </a:solidFill>
                <a:latin typeface="Courier New" panose="02070309020205020404" pitchFamily="49" charset="0"/>
                <a:cs typeface="Courier New" panose="02070309020205020404" pitchFamily="49" charset="0"/>
              </a:rPr>
              <a:t>int</a:t>
            </a:r>
            <a:r>
              <a:rPr lang="en-US" altLang="en-US" sz="1800" dirty="0">
                <a:solidFill>
                  <a:srgbClr val="000000"/>
                </a:solidFill>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public</a:t>
            </a:r>
            <a:r>
              <a:rPr kumimoji="0" lang="en-US" altLang="en-US" sz="1800" b="0" i="0" u="none" strike="noStrike" cap="none" normalizeH="0" dirty="0">
                <a:ln>
                  <a:noFill/>
                </a:ln>
                <a:solidFill>
                  <a:srgbClr val="000000"/>
                </a:solidFill>
                <a:effectLst/>
                <a:latin typeface="Courier New" panose="02070309020205020404" pitchFamily="49" charset="0"/>
                <a:cs typeface="Courier New" panose="02070309020205020404" pitchFamily="49" charset="0"/>
              </a:rPr>
              <a:t> void push(</a:t>
            </a:r>
            <a:r>
              <a:rPr kumimoji="0" lang="en-US" altLang="en-US" sz="1800" b="0" i="0" u="none" strike="noStrike" cap="none" normalizeH="0" dirty="0" err="1">
                <a:ln>
                  <a:noFill/>
                </a:ln>
                <a:solidFill>
                  <a:srgbClr val="000000"/>
                </a:solidFill>
                <a:effectLst/>
                <a:latin typeface="Courier New" panose="02070309020205020404" pitchFamily="49" charset="0"/>
                <a:cs typeface="Courier New" panose="02070309020205020404" pitchFamily="49" charset="0"/>
              </a:rPr>
              <a:t>int</a:t>
            </a:r>
            <a:r>
              <a:rPr kumimoji="0" lang="en-US" altLang="en-US" sz="1800" b="0" i="0" u="none" strike="noStrike" cap="none" normalizeH="0" dirty="0">
                <a:ln>
                  <a:noFill/>
                </a:ln>
                <a:solidFill>
                  <a:srgbClr val="000000"/>
                </a:solidFill>
                <a:effectLst/>
                <a:latin typeface="Courier New" panose="02070309020205020404" pitchFamily="49" charset="0"/>
                <a:cs typeface="Courier New" panose="02070309020205020404" pitchFamily="49" charset="0"/>
              </a:rPr>
              <a:t> x){…}</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800" baseline="0" dirty="0">
                <a:solidFill>
                  <a:srgbClr val="000000"/>
                </a:solidFill>
                <a:latin typeface="Courier New" panose="02070309020205020404" pitchFamily="49" charset="0"/>
                <a:cs typeface="Courier New" panose="02070309020205020404" pitchFamily="49" charset="0"/>
              </a:rPr>
              <a:t>    public</a:t>
            </a:r>
            <a:r>
              <a:rPr lang="en-US" altLang="en-US" sz="1800" dirty="0">
                <a:solidFill>
                  <a:srgbClr val="000000"/>
                </a:solidFill>
                <a:latin typeface="Courier New" panose="02070309020205020404" pitchFamily="49" charset="0"/>
                <a:cs typeface="Courier New" panose="02070309020205020404" pitchFamily="49" charset="0"/>
              </a:rPr>
              <a:t> </a:t>
            </a:r>
            <a:r>
              <a:rPr lang="en-US" altLang="en-US" sz="1800" dirty="0" err="1">
                <a:solidFill>
                  <a:srgbClr val="000000"/>
                </a:solidFill>
                <a:latin typeface="Courier New" panose="02070309020205020404" pitchFamily="49" charset="0"/>
                <a:cs typeface="Courier New" panose="02070309020205020404" pitchFamily="49" charset="0"/>
              </a:rPr>
              <a:t>int</a:t>
            </a:r>
            <a:r>
              <a:rPr lang="en-US" altLang="en-US" sz="1800" dirty="0">
                <a:solidFill>
                  <a:srgbClr val="000000"/>
                </a:solidFill>
                <a:latin typeface="Courier New" panose="02070309020205020404" pitchFamily="49" charset="0"/>
                <a:cs typeface="Courier New" panose="02070309020205020404" pitchFamily="49" charset="0"/>
              </a:rPr>
              <a:t> pop(){…}</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endParaRPr kumimoji="0" lang="en-US" altLang="en-US" sz="18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800" dirty="0">
                <a:latin typeface="Courier New" panose="02070309020205020404" pitchFamily="49" charset="0"/>
                <a:cs typeface="Courier New" panose="02070309020205020404" pitchFamily="49" charset="0"/>
              </a:rPr>
              <a:t>}</a:t>
            </a:r>
            <a:endParaRPr kumimoji="0" lang="en-US" altLang="en-US" sz="18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840068064"/>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Encapsulation Violation Example </a:t>
            </a:r>
          </a:p>
        </p:txBody>
      </p:sp>
      <p:sp>
        <p:nvSpPr>
          <p:cNvPr id="3" name="Content Placeholder 2"/>
          <p:cNvSpPr>
            <a:spLocks noGrp="1"/>
          </p:cNvSpPr>
          <p:nvPr>
            <p:ph idx="1"/>
          </p:nvPr>
        </p:nvSpPr>
        <p:spPr/>
        <p:txBody>
          <a:bodyPr/>
          <a:lstStyle/>
          <a:p>
            <a:r>
              <a:rPr lang="en-US" sz="2400" dirty="0"/>
              <a:t>We should also control the input/output parameters.</a:t>
            </a:r>
          </a:p>
        </p:txBody>
      </p:sp>
      <p:sp>
        <p:nvSpPr>
          <p:cNvPr id="4" name="Slide Number Placeholder 3"/>
          <p:cNvSpPr>
            <a:spLocks noGrp="1"/>
          </p:cNvSpPr>
          <p:nvPr>
            <p:ph type="sldNum" sz="quarter" idx="12"/>
          </p:nvPr>
        </p:nvSpPr>
        <p:spPr/>
        <p:txBody>
          <a:bodyPr/>
          <a:lstStyle/>
          <a:p>
            <a:pPr>
              <a:defRPr/>
            </a:pPr>
            <a:fld id="{63B8F44C-0EDE-4D7D-9086-BD1CF3CE7AF7}" type="slidenum">
              <a:rPr lang="en-US" smtClean="0"/>
              <a:pPr>
                <a:defRPr/>
              </a:pPr>
              <a:t>22</a:t>
            </a:fld>
            <a:endParaRPr lang="en-US"/>
          </a:p>
        </p:txBody>
      </p:sp>
      <p:sp>
        <p:nvSpPr>
          <p:cNvPr id="7" name="TextBox 6"/>
          <p:cNvSpPr txBox="1"/>
          <p:nvPr/>
        </p:nvSpPr>
        <p:spPr>
          <a:xfrm>
            <a:off x="80367" y="3394628"/>
            <a:ext cx="3651845" cy="2585323"/>
          </a:xfrm>
          <a:prstGeom prst="rect">
            <a:avLst/>
          </a:prstGeom>
          <a:solidFill>
            <a:schemeClr val="bg1"/>
          </a:solidFill>
        </p:spPr>
        <p:txBody>
          <a:bodyPr wrap="square" rtlCol="0">
            <a:spAutoFit/>
          </a:bodyPr>
          <a:lstStyle/>
          <a:p>
            <a:r>
              <a:rPr lang="en-US" sz="1800" dirty="0"/>
              <a:t>The client code </a:t>
            </a:r>
            <a:r>
              <a:rPr lang="en-US" sz="1800" dirty="0">
                <a:latin typeface="Courier New" panose="02070309020205020404" pitchFamily="49" charset="0"/>
                <a:cs typeface="Courier New" panose="02070309020205020404" pitchFamily="49" charset="0"/>
              </a:rPr>
              <a:t>C</a:t>
            </a:r>
            <a:r>
              <a:rPr lang="en-US" sz="1800" dirty="0"/>
              <a:t> </a:t>
            </a:r>
          </a:p>
          <a:p>
            <a:r>
              <a:rPr lang="en-US" sz="1800" dirty="0"/>
              <a:t>{</a:t>
            </a:r>
          </a:p>
          <a:p>
            <a:r>
              <a:rPr lang="en-US" sz="1800" dirty="0">
                <a:latin typeface="Courier New" panose="02070309020205020404" pitchFamily="49" charset="0"/>
                <a:cs typeface="Courier New" panose="02070309020205020404" pitchFamily="49" charset="0"/>
              </a:rPr>
              <a:t>   Stack s = new Stack();</a:t>
            </a:r>
          </a:p>
          <a:p>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s.push</a:t>
            </a:r>
            <a:r>
              <a:rPr lang="en-US" sz="1800" dirty="0">
                <a:latin typeface="Courier New" panose="02070309020205020404" pitchFamily="49" charset="0"/>
                <a:cs typeface="Courier New" panose="02070309020205020404" pitchFamily="49" charset="0"/>
              </a:rPr>
              <a:t>(1);</a:t>
            </a:r>
          </a:p>
          <a:p>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int</a:t>
            </a:r>
            <a:r>
              <a:rPr lang="en-US" sz="1800" dirty="0">
                <a:latin typeface="Courier New" panose="02070309020205020404" pitchFamily="49" charset="0"/>
                <a:cs typeface="Courier New" panose="02070309020205020404" pitchFamily="49" charset="0"/>
              </a:rPr>
              <a:t> n = </a:t>
            </a:r>
            <a:r>
              <a:rPr lang="en-US" sz="1800" dirty="0" err="1">
                <a:latin typeface="Courier New" panose="02070309020205020404" pitchFamily="49" charset="0"/>
                <a:cs typeface="Courier New" panose="02070309020205020404" pitchFamily="49" charset="0"/>
              </a:rPr>
              <a:t>s.getSize</a:t>
            </a:r>
            <a:r>
              <a:rPr lang="en-US" sz="1800" dirty="0">
                <a:latin typeface="Courier New" panose="02070309020205020404" pitchFamily="49" charset="0"/>
                <a:cs typeface="Courier New" panose="02070309020205020404" pitchFamily="49" charset="0"/>
              </a:rPr>
              <a:t>();</a:t>
            </a:r>
          </a:p>
          <a:p>
            <a:r>
              <a:rPr lang="en-US" sz="1800" dirty="0"/>
              <a:t>   // </a:t>
            </a:r>
            <a:r>
              <a:rPr lang="en-US" sz="1800" dirty="0">
                <a:latin typeface="Courier New" panose="02070309020205020404" pitchFamily="49" charset="0"/>
                <a:cs typeface="Courier New" panose="02070309020205020404" pitchFamily="49" charset="0"/>
              </a:rPr>
              <a:t>C</a:t>
            </a:r>
            <a:r>
              <a:rPr lang="en-US" sz="1800" dirty="0"/>
              <a:t> knows the value of the data </a:t>
            </a:r>
          </a:p>
          <a:p>
            <a:r>
              <a:rPr lang="en-US" sz="1800" dirty="0"/>
              <a:t>   // member </a:t>
            </a:r>
            <a:r>
              <a:rPr lang="en-US" sz="1800" dirty="0">
                <a:latin typeface="Courier New" panose="02070309020205020404" pitchFamily="49" charset="0"/>
                <a:cs typeface="Courier New" panose="02070309020205020404" pitchFamily="49" charset="0"/>
              </a:rPr>
              <a:t>size </a:t>
            </a:r>
            <a:r>
              <a:rPr lang="en-US" sz="1800" dirty="0"/>
              <a:t>of </a:t>
            </a:r>
            <a:r>
              <a:rPr lang="en-US" sz="1800" dirty="0">
                <a:latin typeface="Courier New" panose="02070309020205020404" pitchFamily="49" charset="0"/>
                <a:cs typeface="Courier New" panose="02070309020205020404" pitchFamily="49" charset="0"/>
              </a:rPr>
              <a:t>s</a:t>
            </a:r>
            <a:r>
              <a:rPr lang="en-US" sz="1800" dirty="0"/>
              <a:t> now.</a:t>
            </a:r>
          </a:p>
          <a:p>
            <a:r>
              <a:rPr lang="en-US" sz="1800" dirty="0"/>
              <a:t>        </a:t>
            </a:r>
            <a:r>
              <a:rPr lang="en-US" sz="1800" dirty="0" err="1">
                <a:latin typeface="Courier New" panose="02070309020205020404" pitchFamily="49" charset="0"/>
                <a:cs typeface="Courier New" panose="02070309020205020404" pitchFamily="49" charset="0"/>
              </a:rPr>
              <a:t>s.setSize</a:t>
            </a:r>
            <a:r>
              <a:rPr lang="en-US" sz="1800" dirty="0">
                <a:latin typeface="Courier New" panose="02070309020205020404" pitchFamily="49" charset="0"/>
                <a:cs typeface="Courier New" panose="02070309020205020404" pitchFamily="49" charset="0"/>
              </a:rPr>
              <a:t>(n/2);</a:t>
            </a:r>
          </a:p>
          <a:p>
            <a:r>
              <a:rPr lang="en-US" sz="1800" dirty="0"/>
              <a:t>}</a:t>
            </a:r>
          </a:p>
        </p:txBody>
      </p:sp>
      <p:sp>
        <p:nvSpPr>
          <p:cNvPr id="6" name="Rectangle 1"/>
          <p:cNvSpPr>
            <a:spLocks noChangeArrowheads="1"/>
          </p:cNvSpPr>
          <p:nvPr/>
        </p:nvSpPr>
        <p:spPr bwMode="auto">
          <a:xfrm>
            <a:off x="3732212" y="2757652"/>
            <a:ext cx="6112571" cy="3416320"/>
          </a:xfrm>
          <a:prstGeom prst="rect">
            <a:avLst/>
          </a:prstGeom>
          <a:ln/>
        </p:spPr>
        <p:style>
          <a:lnRef idx="2">
            <a:schemeClr val="dk1"/>
          </a:lnRef>
          <a:fillRef idx="1">
            <a:schemeClr val="lt1"/>
          </a:fillRef>
          <a:effectRef idx="0">
            <a:schemeClr val="dk1"/>
          </a:effectRef>
          <a:fontRef idx="minor">
            <a:schemeClr val="dk1"/>
          </a:fontRef>
        </p:style>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public class Stack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800" dirty="0">
                <a:solidFill>
                  <a:srgbClr val="000000"/>
                </a:solidFill>
                <a:latin typeface="Courier New" panose="02070309020205020404" pitchFamily="49" charset="0"/>
                <a:cs typeface="Courier New" panose="02070309020205020404" pitchFamily="49" charset="0"/>
              </a:rPr>
              <a:t>    private </a:t>
            </a:r>
            <a:r>
              <a:rPr lang="en-US" altLang="en-US" sz="1800" dirty="0" err="1">
                <a:solidFill>
                  <a:srgbClr val="000000"/>
                </a:solidFill>
                <a:latin typeface="Courier New" panose="02070309020205020404" pitchFamily="49" charset="0"/>
                <a:cs typeface="Courier New" panose="02070309020205020404" pitchFamily="49" charset="0"/>
              </a:rPr>
              <a:t>int</a:t>
            </a:r>
            <a:r>
              <a:rPr lang="en-US" altLang="en-US" sz="1800" dirty="0">
                <a:solidFill>
                  <a:srgbClr val="000000"/>
                </a:solidFill>
                <a:latin typeface="Courier New" panose="02070309020205020404" pitchFamily="49" charset="0"/>
                <a:cs typeface="Courier New" panose="02070309020205020404" pitchFamily="49" charset="0"/>
              </a:rPr>
              <a:t>[] a;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80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private</a:t>
            </a:r>
            <a:r>
              <a:rPr kumimoji="0" lang="en-US" altLang="en-US" sz="1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8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int</a:t>
            </a:r>
            <a:r>
              <a:rPr kumimoji="0" lang="en-US" altLang="en-US" sz="1800" b="0" i="0" u="none" strike="noStrike" cap="none" normalizeH="0" dirty="0">
                <a:ln>
                  <a:noFill/>
                </a:ln>
                <a:solidFill>
                  <a:srgbClr val="000000"/>
                </a:solidFill>
                <a:effectLst/>
                <a:latin typeface="Courier New" panose="02070309020205020404" pitchFamily="49" charset="0"/>
                <a:cs typeface="Courier New" panose="02070309020205020404" pitchFamily="49" charset="0"/>
              </a:rPr>
              <a:t>   size;</a:t>
            </a:r>
            <a:endParaRPr kumimoji="0" lang="en-US" altLang="en-US" sz="1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800" dirty="0">
                <a:solidFill>
                  <a:srgbClr val="000000"/>
                </a:solidFill>
                <a:latin typeface="Courier New" panose="02070309020205020404" pitchFamily="49" charset="0"/>
                <a:cs typeface="Courier New" panose="02070309020205020404" pitchFamily="49" charset="0"/>
              </a:rPr>
              <a:t>    Stack(){…}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800" dirty="0">
                <a:solidFill>
                  <a:srgbClr val="000000"/>
                </a:solidFill>
                <a:latin typeface="Courier New" panose="02070309020205020404" pitchFamily="49" charset="0"/>
                <a:cs typeface="Courier New" panose="02070309020205020404" pitchFamily="49" charset="0"/>
              </a:rPr>
              <a:t>    public </a:t>
            </a:r>
            <a:r>
              <a:rPr lang="en-US" altLang="en-US" sz="1800" dirty="0" err="1">
                <a:solidFill>
                  <a:srgbClr val="000000"/>
                </a:solidFill>
                <a:latin typeface="Courier New" panose="02070309020205020404" pitchFamily="49" charset="0"/>
                <a:cs typeface="Courier New" panose="02070309020205020404" pitchFamily="49" charset="0"/>
              </a:rPr>
              <a:t>boolean</a:t>
            </a:r>
            <a:r>
              <a:rPr lang="en-US" altLang="en-US" sz="1800" dirty="0">
                <a:solidFill>
                  <a:srgbClr val="000000"/>
                </a:solidFill>
                <a:latin typeface="Courier New" panose="02070309020205020404" pitchFamily="49" charset="0"/>
                <a:cs typeface="Courier New" panose="02070309020205020404" pitchFamily="49" charset="0"/>
              </a:rPr>
              <a:t> </a:t>
            </a:r>
            <a:r>
              <a:rPr lang="en-US" altLang="en-US" sz="1800" dirty="0" err="1">
                <a:solidFill>
                  <a:srgbClr val="000000"/>
                </a:solidFill>
                <a:latin typeface="Courier New" panose="02070309020205020404" pitchFamily="49" charset="0"/>
                <a:cs typeface="Courier New" panose="02070309020205020404" pitchFamily="49" charset="0"/>
              </a:rPr>
              <a:t>isEmpty</a:t>
            </a:r>
            <a:r>
              <a:rPr lang="en-US" altLang="en-US" sz="1800" dirty="0">
                <a:solidFill>
                  <a:srgbClr val="000000"/>
                </a:solidFill>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800" dirty="0">
                <a:solidFill>
                  <a:srgbClr val="000000"/>
                </a:solidFill>
                <a:latin typeface="Courier New" panose="02070309020205020404" pitchFamily="49" charset="0"/>
                <a:cs typeface="Courier New" panose="02070309020205020404" pitchFamily="49" charset="0"/>
              </a:rPr>
              <a:t>    private length() </a:t>
            </a:r>
            <a:r>
              <a:rPr lang="en-US" altLang="en-US" sz="1800" dirty="0" err="1">
                <a:solidFill>
                  <a:srgbClr val="000000"/>
                </a:solidFill>
                <a:latin typeface="Courier New" panose="02070309020205020404" pitchFamily="49" charset="0"/>
                <a:cs typeface="Courier New" panose="02070309020205020404" pitchFamily="49" charset="0"/>
              </a:rPr>
              <a:t>int</a:t>
            </a:r>
            <a:r>
              <a:rPr lang="en-US" altLang="en-US" sz="1800" dirty="0">
                <a:solidFill>
                  <a:srgbClr val="000000"/>
                </a:solidFill>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public</a:t>
            </a:r>
            <a:r>
              <a:rPr kumimoji="0" lang="en-US" altLang="en-US" sz="1800" b="0" i="0" u="none" strike="noStrike" cap="none" normalizeH="0" dirty="0">
                <a:ln>
                  <a:noFill/>
                </a:ln>
                <a:solidFill>
                  <a:srgbClr val="000000"/>
                </a:solidFill>
                <a:effectLst/>
                <a:latin typeface="Courier New" panose="02070309020205020404" pitchFamily="49" charset="0"/>
                <a:cs typeface="Courier New" panose="02070309020205020404" pitchFamily="49" charset="0"/>
              </a:rPr>
              <a:t> void push(</a:t>
            </a:r>
            <a:r>
              <a:rPr kumimoji="0" lang="en-US" altLang="en-US" sz="1800" b="0" i="0" u="none" strike="noStrike" cap="none" normalizeH="0" dirty="0" err="1">
                <a:ln>
                  <a:noFill/>
                </a:ln>
                <a:solidFill>
                  <a:srgbClr val="000000"/>
                </a:solidFill>
                <a:effectLst/>
                <a:latin typeface="Courier New" panose="02070309020205020404" pitchFamily="49" charset="0"/>
                <a:cs typeface="Courier New" panose="02070309020205020404" pitchFamily="49" charset="0"/>
              </a:rPr>
              <a:t>int</a:t>
            </a:r>
            <a:r>
              <a:rPr kumimoji="0" lang="en-US" altLang="en-US" sz="1800" b="0" i="0" u="none" strike="noStrike" cap="none" normalizeH="0" dirty="0">
                <a:ln>
                  <a:noFill/>
                </a:ln>
                <a:solidFill>
                  <a:srgbClr val="000000"/>
                </a:solidFill>
                <a:effectLst/>
                <a:latin typeface="Courier New" panose="02070309020205020404" pitchFamily="49" charset="0"/>
                <a:cs typeface="Courier New" panose="02070309020205020404" pitchFamily="49" charset="0"/>
              </a:rPr>
              <a:t> x){…}</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800" baseline="0" dirty="0">
                <a:solidFill>
                  <a:srgbClr val="000000"/>
                </a:solidFill>
                <a:latin typeface="Courier New" panose="02070309020205020404" pitchFamily="49" charset="0"/>
                <a:cs typeface="Courier New" panose="02070309020205020404" pitchFamily="49" charset="0"/>
              </a:rPr>
              <a:t>    public</a:t>
            </a:r>
            <a:r>
              <a:rPr lang="en-US" altLang="en-US" sz="1800" dirty="0">
                <a:solidFill>
                  <a:srgbClr val="000000"/>
                </a:solidFill>
                <a:latin typeface="Courier New" panose="02070309020205020404" pitchFamily="49" charset="0"/>
                <a:cs typeface="Courier New" panose="02070309020205020404" pitchFamily="49" charset="0"/>
              </a:rPr>
              <a:t> </a:t>
            </a:r>
            <a:r>
              <a:rPr lang="en-US" altLang="en-US" sz="1800" dirty="0" err="1">
                <a:solidFill>
                  <a:srgbClr val="000000"/>
                </a:solidFill>
                <a:latin typeface="Courier New" panose="02070309020205020404" pitchFamily="49" charset="0"/>
                <a:cs typeface="Courier New" panose="02070309020205020404" pitchFamily="49" charset="0"/>
              </a:rPr>
              <a:t>int</a:t>
            </a:r>
            <a:r>
              <a:rPr lang="en-US" altLang="en-US" sz="1800" dirty="0">
                <a:solidFill>
                  <a:srgbClr val="000000"/>
                </a:solidFill>
                <a:latin typeface="Courier New" panose="02070309020205020404" pitchFamily="49" charset="0"/>
                <a:cs typeface="Courier New" panose="02070309020205020404" pitchFamily="49" charset="0"/>
              </a:rPr>
              <a:t> pop(){…}</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800" dirty="0">
                <a:solidFill>
                  <a:srgbClr val="000000"/>
                </a:solidFill>
                <a:latin typeface="Courier New" panose="02070309020205020404" pitchFamily="49" charset="0"/>
                <a:cs typeface="Courier New" panose="02070309020205020404" pitchFamily="49" charset="0"/>
              </a:rPr>
              <a:t>    </a:t>
            </a:r>
            <a:r>
              <a:rPr lang="en-US" altLang="en-US" sz="1800" b="1" dirty="0">
                <a:solidFill>
                  <a:srgbClr val="000000"/>
                </a:solidFill>
                <a:latin typeface="Courier New" panose="02070309020205020404" pitchFamily="49" charset="0"/>
                <a:cs typeface="Courier New" panose="02070309020205020404" pitchFamily="49" charset="0"/>
              </a:rPr>
              <a:t>public </a:t>
            </a:r>
            <a:r>
              <a:rPr lang="en-US" altLang="en-US" sz="1800" b="1" dirty="0" err="1">
                <a:solidFill>
                  <a:srgbClr val="000000"/>
                </a:solidFill>
                <a:latin typeface="Courier New" panose="02070309020205020404" pitchFamily="49" charset="0"/>
                <a:cs typeface="Courier New" panose="02070309020205020404" pitchFamily="49" charset="0"/>
              </a:rPr>
              <a:t>int</a:t>
            </a:r>
            <a:r>
              <a:rPr lang="en-US" altLang="en-US" sz="1800" b="1" dirty="0">
                <a:solidFill>
                  <a:srgbClr val="000000"/>
                </a:solidFill>
                <a:latin typeface="Courier New" panose="02070309020205020404" pitchFamily="49" charset="0"/>
                <a:cs typeface="Courier New" panose="02070309020205020404" pitchFamily="49" charset="0"/>
              </a:rPr>
              <a:t> </a:t>
            </a:r>
            <a:r>
              <a:rPr lang="en-US" altLang="en-US" sz="1800" b="1" dirty="0" err="1">
                <a:solidFill>
                  <a:srgbClr val="000000"/>
                </a:solidFill>
                <a:latin typeface="Courier New" panose="02070309020205020404" pitchFamily="49" charset="0"/>
                <a:cs typeface="Courier New" panose="02070309020205020404" pitchFamily="49" charset="0"/>
              </a:rPr>
              <a:t>getSize</a:t>
            </a:r>
            <a:r>
              <a:rPr lang="en-US" altLang="en-US" sz="1800" b="1" dirty="0">
                <a:solidFill>
                  <a:srgbClr val="000000"/>
                </a:solidFill>
                <a:latin typeface="Courier New" panose="02070309020205020404" pitchFamily="49" charset="0"/>
                <a:cs typeface="Courier New" panose="02070309020205020404" pitchFamily="49" charset="0"/>
              </a:rPr>
              <a:t>(){ return size;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800" b="1" dirty="0">
                <a:solidFill>
                  <a:srgbClr val="000000"/>
                </a:solidFill>
                <a:latin typeface="Courier New" panose="02070309020205020404" pitchFamily="49" charset="0"/>
                <a:cs typeface="Courier New" panose="02070309020205020404" pitchFamily="49" charset="0"/>
              </a:rPr>
              <a:t>    public void </a:t>
            </a:r>
            <a:r>
              <a:rPr lang="en-US" altLang="en-US" sz="1800" b="1" dirty="0" err="1">
                <a:solidFill>
                  <a:srgbClr val="000000"/>
                </a:solidFill>
                <a:latin typeface="Courier New" panose="02070309020205020404" pitchFamily="49" charset="0"/>
                <a:cs typeface="Courier New" panose="02070309020205020404" pitchFamily="49" charset="0"/>
              </a:rPr>
              <a:t>setSize</a:t>
            </a:r>
            <a:r>
              <a:rPr lang="en-US" altLang="en-US" sz="1800" b="1" dirty="0">
                <a:solidFill>
                  <a:srgbClr val="000000"/>
                </a:solidFill>
                <a:latin typeface="Courier New" panose="02070309020205020404" pitchFamily="49" charset="0"/>
                <a:cs typeface="Courier New" panose="02070309020205020404" pitchFamily="49" charset="0"/>
              </a:rPr>
              <a:t>(</a:t>
            </a:r>
            <a:r>
              <a:rPr lang="en-US" altLang="en-US" sz="1800" b="1" dirty="0" err="1">
                <a:solidFill>
                  <a:srgbClr val="000000"/>
                </a:solidFill>
                <a:latin typeface="Courier New" panose="02070309020205020404" pitchFamily="49" charset="0"/>
                <a:cs typeface="Courier New" panose="02070309020205020404" pitchFamily="49" charset="0"/>
              </a:rPr>
              <a:t>int</a:t>
            </a:r>
            <a:r>
              <a:rPr lang="en-US" altLang="en-US" sz="1800" b="1" dirty="0">
                <a:solidFill>
                  <a:srgbClr val="000000"/>
                </a:solidFill>
                <a:latin typeface="Courier New" panose="02070309020205020404" pitchFamily="49" charset="0"/>
                <a:cs typeface="Courier New" panose="02070309020205020404" pitchFamily="49" charset="0"/>
              </a:rPr>
              <a:t> n) { size = n;}</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endParaRPr kumimoji="0" lang="en-US" altLang="en-US" sz="18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800" dirty="0">
                <a:latin typeface="Courier New" panose="02070309020205020404" pitchFamily="49" charset="0"/>
                <a:cs typeface="Courier New" panose="02070309020205020404" pitchFamily="49" charset="0"/>
              </a:rPr>
              <a:t>}</a:t>
            </a:r>
            <a:endParaRPr kumimoji="0" lang="en-US" altLang="en-US" sz="18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256120104"/>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0" name="Rectangle 19"/>
          <p:cNvSpPr/>
          <p:nvPr/>
        </p:nvSpPr>
        <p:spPr bwMode="auto">
          <a:xfrm>
            <a:off x="7777922" y="4769569"/>
            <a:ext cx="1078297" cy="96177"/>
          </a:xfrm>
          <a:prstGeom prst="rect">
            <a:avLst/>
          </a:prstGeom>
          <a:noFill/>
          <a:ln>
            <a:prstDash val="dash"/>
            <a:headEnd type="none" w="sm" len="sm"/>
            <a:tailEnd type="none" w="sm" len="sm"/>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dirty="0">
              <a:ln>
                <a:noFill/>
              </a:ln>
              <a:solidFill>
                <a:schemeClr val="tx1"/>
              </a:solidFill>
              <a:effectLst/>
              <a:latin typeface="Times New Roman" pitchFamily="18" charset="0"/>
            </a:endParaRPr>
          </a:p>
        </p:txBody>
      </p:sp>
      <p:sp>
        <p:nvSpPr>
          <p:cNvPr id="19" name="Rectangle 18"/>
          <p:cNvSpPr/>
          <p:nvPr/>
        </p:nvSpPr>
        <p:spPr bwMode="auto">
          <a:xfrm>
            <a:off x="5180012" y="4399623"/>
            <a:ext cx="1295400" cy="304800"/>
          </a:xfrm>
          <a:prstGeom prst="rect">
            <a:avLst/>
          </a:prstGeom>
          <a:noFill/>
          <a:ln>
            <a:prstDash val="dash"/>
            <a:headEnd type="none" w="sm" len="sm"/>
            <a:tailEnd type="none" w="sm" len="sm"/>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dirty="0">
              <a:ln>
                <a:noFill/>
              </a:ln>
              <a:solidFill>
                <a:schemeClr val="tx1"/>
              </a:solidFill>
              <a:effectLst/>
              <a:latin typeface="Times New Roman" pitchFamily="18" charset="0"/>
            </a:endParaRPr>
          </a:p>
        </p:txBody>
      </p:sp>
      <p:sp>
        <p:nvSpPr>
          <p:cNvPr id="2" name="Title 1"/>
          <p:cNvSpPr>
            <a:spLocks noGrp="1"/>
          </p:cNvSpPr>
          <p:nvPr>
            <p:ph type="title"/>
          </p:nvPr>
        </p:nvSpPr>
        <p:spPr/>
        <p:txBody>
          <a:bodyPr/>
          <a:lstStyle/>
          <a:p>
            <a:r>
              <a:rPr lang="en-US" dirty="0"/>
              <a:t>Check …</a:t>
            </a:r>
          </a:p>
        </p:txBody>
      </p:sp>
      <p:sp>
        <p:nvSpPr>
          <p:cNvPr id="3" name="Content Placeholder 2"/>
          <p:cNvSpPr>
            <a:spLocks noGrp="1"/>
          </p:cNvSpPr>
          <p:nvPr>
            <p:ph idx="1"/>
          </p:nvPr>
        </p:nvSpPr>
        <p:spPr>
          <a:xfrm>
            <a:off x="412749" y="1676400"/>
            <a:ext cx="9339263" cy="4953000"/>
          </a:xfrm>
        </p:spPr>
        <p:txBody>
          <a:bodyPr/>
          <a:lstStyle/>
          <a:p>
            <a:pPr marL="0" indent="0">
              <a:buNone/>
            </a:pPr>
            <a:r>
              <a:rPr lang="en-US" sz="2400" dirty="0"/>
              <a:t>Fundamental concepts</a:t>
            </a:r>
          </a:p>
          <a:p>
            <a:r>
              <a:rPr lang="en-US" sz="2400" b="1" dirty="0"/>
              <a:t>Abstraction</a:t>
            </a:r>
            <a:r>
              <a:rPr lang="en-US" sz="2400" dirty="0"/>
              <a:t>: separate interface from implementation with a purpose</a:t>
            </a:r>
          </a:p>
          <a:p>
            <a:r>
              <a:rPr lang="en-US" sz="2400" b="1" dirty="0"/>
              <a:t>Information</a:t>
            </a:r>
            <a:r>
              <a:rPr lang="en-US" sz="2400" dirty="0"/>
              <a:t> </a:t>
            </a:r>
            <a:r>
              <a:rPr lang="en-US" sz="2400" b="1" dirty="0"/>
              <a:t>hiding</a:t>
            </a:r>
            <a:r>
              <a:rPr lang="en-US" sz="2400" dirty="0"/>
              <a:t>: remove details from the interfaces of a data structure (by interrelating these interfaces)</a:t>
            </a:r>
          </a:p>
          <a:p>
            <a:r>
              <a:rPr lang="en-US" sz="2400" b="1" dirty="0"/>
              <a:t>Encapsulation</a:t>
            </a:r>
            <a:r>
              <a:rPr lang="en-US" sz="2400" dirty="0"/>
              <a:t>: restrict gaining knowledge about the implementation details of the code to its client code</a:t>
            </a:r>
          </a:p>
        </p:txBody>
      </p:sp>
      <p:sp>
        <p:nvSpPr>
          <p:cNvPr id="4" name="Slide Number Placeholder 3"/>
          <p:cNvSpPr>
            <a:spLocks noGrp="1"/>
          </p:cNvSpPr>
          <p:nvPr>
            <p:ph type="sldNum" sz="quarter" idx="12"/>
          </p:nvPr>
        </p:nvSpPr>
        <p:spPr/>
        <p:txBody>
          <a:bodyPr/>
          <a:lstStyle/>
          <a:p>
            <a:pPr>
              <a:defRPr/>
            </a:pPr>
            <a:fld id="{63B8F44C-0EDE-4D7D-9086-BD1CF3CE7AF7}" type="slidenum">
              <a:rPr lang="en-US" smtClean="0"/>
              <a:pPr>
                <a:defRPr/>
              </a:pPr>
              <a:t>23</a:t>
            </a:fld>
            <a:endParaRPr lang="en-US"/>
          </a:p>
        </p:txBody>
      </p:sp>
      <p:sp>
        <p:nvSpPr>
          <p:cNvPr id="5" name="Rectangle 4"/>
          <p:cNvSpPr/>
          <p:nvPr/>
        </p:nvSpPr>
        <p:spPr bwMode="auto">
          <a:xfrm>
            <a:off x="2624931" y="4328084"/>
            <a:ext cx="1295400" cy="304800"/>
          </a:xfrm>
          <a:prstGeom prst="rect">
            <a:avLst/>
          </a:prstGeom>
          <a:solidFill>
            <a:schemeClr val="bg2"/>
          </a:solidFill>
          <a:ln>
            <a:headEnd type="none" w="sm" len="sm"/>
            <a:tailEnd type="none" w="sm" len="sm"/>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dirty="0">
              <a:ln>
                <a:noFill/>
              </a:ln>
              <a:solidFill>
                <a:schemeClr val="tx1"/>
              </a:solidFill>
              <a:effectLst/>
              <a:latin typeface="Times New Roman" pitchFamily="18" charset="0"/>
            </a:endParaRPr>
          </a:p>
        </p:txBody>
      </p:sp>
      <p:sp>
        <p:nvSpPr>
          <p:cNvPr id="6" name="Rectangle 5"/>
          <p:cNvSpPr/>
          <p:nvPr/>
        </p:nvSpPr>
        <p:spPr bwMode="auto">
          <a:xfrm>
            <a:off x="2666456" y="5257800"/>
            <a:ext cx="1295400" cy="1447800"/>
          </a:xfrm>
          <a:prstGeom prst="rect">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800" b="0" i="0" u="none" strike="noStrike" cap="none" normalizeH="0" baseline="0" dirty="0">
                <a:ln>
                  <a:noFill/>
                </a:ln>
                <a:solidFill>
                  <a:schemeClr val="tx1"/>
                </a:solidFill>
                <a:effectLst/>
                <a:latin typeface="Times New Roman" pitchFamily="18" charset="0"/>
              </a:rPr>
              <a:t>….</a:t>
            </a:r>
          </a:p>
          <a:p>
            <a:pPr marL="0" marR="0" indent="0" algn="l" defTabSz="914400" rtl="0" eaLnBrk="0" fontAlgn="base" latinLnBrk="0" hangingPunct="0">
              <a:lnSpc>
                <a:spcPct val="100000"/>
              </a:lnSpc>
              <a:spcBef>
                <a:spcPct val="0"/>
              </a:spcBef>
              <a:spcAft>
                <a:spcPct val="0"/>
              </a:spcAft>
              <a:buClrTx/>
              <a:buSzTx/>
              <a:buFontTx/>
              <a:buNone/>
              <a:tabLst/>
            </a:pPr>
            <a:r>
              <a:rPr lang="en-US" dirty="0">
                <a:solidFill>
                  <a:schemeClr val="tx1"/>
                </a:solidFill>
                <a:latin typeface="Times New Roman" pitchFamily="18" charset="0"/>
              </a:rPr>
              <a:t>….</a:t>
            </a:r>
          </a:p>
          <a:p>
            <a:pPr marL="0" marR="0" indent="0" algn="l" defTabSz="914400" rtl="0" eaLnBrk="0" fontAlgn="base" latinLnBrk="0" hangingPunct="0">
              <a:lnSpc>
                <a:spcPct val="100000"/>
              </a:lnSpc>
              <a:spcBef>
                <a:spcPct val="0"/>
              </a:spcBef>
              <a:spcAft>
                <a:spcPct val="0"/>
              </a:spcAft>
              <a:buClrTx/>
              <a:buSzTx/>
              <a:buFontTx/>
              <a:buNone/>
              <a:tabLst/>
            </a:pPr>
            <a:r>
              <a:rPr kumimoji="0" lang="en-US" sz="2800" b="0" i="0" u="none" strike="noStrike" cap="none" normalizeH="0" baseline="0" dirty="0">
                <a:ln>
                  <a:noFill/>
                </a:ln>
                <a:solidFill>
                  <a:schemeClr val="tx1"/>
                </a:solidFill>
                <a:effectLst/>
                <a:latin typeface="Times New Roman" pitchFamily="18" charset="0"/>
              </a:rPr>
              <a:t>….</a:t>
            </a:r>
          </a:p>
        </p:txBody>
      </p:sp>
      <p:sp>
        <p:nvSpPr>
          <p:cNvPr id="7" name="TextBox 6"/>
          <p:cNvSpPr txBox="1"/>
          <p:nvPr/>
        </p:nvSpPr>
        <p:spPr>
          <a:xfrm>
            <a:off x="2671191" y="4282652"/>
            <a:ext cx="1285929" cy="400110"/>
          </a:xfrm>
          <a:prstGeom prst="rect">
            <a:avLst/>
          </a:prstGeom>
          <a:noFill/>
        </p:spPr>
        <p:txBody>
          <a:bodyPr wrap="none" rtlCol="0">
            <a:spAutoFit/>
          </a:bodyPr>
          <a:lstStyle/>
          <a:p>
            <a:r>
              <a:rPr lang="en-US" sz="2000" dirty="0"/>
              <a:t>Interface 1</a:t>
            </a:r>
          </a:p>
        </p:txBody>
      </p:sp>
      <p:sp>
        <p:nvSpPr>
          <p:cNvPr id="8" name="TextBox 7"/>
          <p:cNvSpPr txBox="1"/>
          <p:nvPr/>
        </p:nvSpPr>
        <p:spPr>
          <a:xfrm>
            <a:off x="2624931" y="5258781"/>
            <a:ext cx="1938791" cy="307777"/>
          </a:xfrm>
          <a:prstGeom prst="rect">
            <a:avLst/>
          </a:prstGeom>
          <a:noFill/>
        </p:spPr>
        <p:txBody>
          <a:bodyPr wrap="square" rtlCol="0">
            <a:spAutoFit/>
          </a:bodyPr>
          <a:lstStyle/>
          <a:p>
            <a:r>
              <a:rPr lang="en-US" sz="1400" dirty="0"/>
              <a:t>implementation</a:t>
            </a:r>
          </a:p>
        </p:txBody>
      </p:sp>
      <p:sp>
        <p:nvSpPr>
          <p:cNvPr id="9" name="Rectangle 8"/>
          <p:cNvSpPr/>
          <p:nvPr/>
        </p:nvSpPr>
        <p:spPr bwMode="auto">
          <a:xfrm>
            <a:off x="5180012" y="4404220"/>
            <a:ext cx="1295400" cy="91580"/>
          </a:xfrm>
          <a:prstGeom prst="rect">
            <a:avLst/>
          </a:prstGeom>
          <a:solidFill>
            <a:srgbClr val="C00000"/>
          </a:solidFill>
          <a:ln>
            <a:headEnd type="none" w="sm" len="sm"/>
            <a:tailEnd type="none" w="sm" len="sm"/>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dirty="0">
              <a:ln>
                <a:noFill/>
              </a:ln>
              <a:solidFill>
                <a:schemeClr val="tx1"/>
              </a:solidFill>
              <a:effectLst/>
              <a:latin typeface="Times New Roman" pitchFamily="18" charset="0"/>
            </a:endParaRPr>
          </a:p>
        </p:txBody>
      </p:sp>
      <p:sp>
        <p:nvSpPr>
          <p:cNvPr id="11" name="Right Arrow 10"/>
          <p:cNvSpPr/>
          <p:nvPr/>
        </p:nvSpPr>
        <p:spPr bwMode="auto">
          <a:xfrm>
            <a:off x="4417564" y="4373778"/>
            <a:ext cx="381000" cy="228600"/>
          </a:xfrm>
          <a:prstGeom prst="rightArrow">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2" name="Cloud 11"/>
          <p:cNvSpPr/>
          <p:nvPr/>
        </p:nvSpPr>
        <p:spPr bwMode="auto">
          <a:xfrm>
            <a:off x="194260" y="4228416"/>
            <a:ext cx="1567548" cy="1005789"/>
          </a:xfrm>
          <a:prstGeom prst="cloud">
            <a:avLst/>
          </a:prstGeom>
          <a:solidFill>
            <a:schemeClr val="accent1"/>
          </a:solidFill>
          <a:ln w="12700" cap="flat" cmpd="sng" algn="ctr">
            <a:solidFill>
              <a:schemeClr val="tx1"/>
            </a:solidFill>
            <a:prstDash val="solid"/>
            <a:round/>
            <a:headEnd type="none" w="sm" len="sm"/>
            <a:tailEnd type="none" w="sm" len="sm"/>
          </a:ln>
          <a:effectLst>
            <a:outerShdw dist="71842" dir="2700000" algn="ctr" rotWithShape="0">
              <a:schemeClr val="bg2"/>
            </a:outerShdw>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800" dirty="0"/>
              <a:t>data structure</a:t>
            </a:r>
            <a:endParaRPr kumimoji="0" lang="en-US" sz="1800" b="0" i="0" u="none" strike="noStrike" cap="none" normalizeH="0" baseline="0" dirty="0">
              <a:ln>
                <a:noFill/>
              </a:ln>
              <a:solidFill>
                <a:schemeClr val="tx1"/>
              </a:solidFill>
              <a:effectLst/>
              <a:latin typeface="Times New Roman" pitchFamily="18" charset="0"/>
            </a:endParaRPr>
          </a:p>
        </p:txBody>
      </p:sp>
      <p:sp>
        <p:nvSpPr>
          <p:cNvPr id="13" name="Right Arrow 12"/>
          <p:cNvSpPr/>
          <p:nvPr/>
        </p:nvSpPr>
        <p:spPr bwMode="auto">
          <a:xfrm>
            <a:off x="1881316" y="4646450"/>
            <a:ext cx="381000" cy="228600"/>
          </a:xfrm>
          <a:prstGeom prst="rightArrow">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4" name="Right Arrow 13"/>
          <p:cNvSpPr/>
          <p:nvPr/>
        </p:nvSpPr>
        <p:spPr bwMode="auto">
          <a:xfrm>
            <a:off x="6953819" y="4398800"/>
            <a:ext cx="381000" cy="228600"/>
          </a:xfrm>
          <a:prstGeom prst="rightArrow">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6" name="Rectangle 15"/>
          <p:cNvSpPr/>
          <p:nvPr/>
        </p:nvSpPr>
        <p:spPr bwMode="auto">
          <a:xfrm>
            <a:off x="7783532" y="4768746"/>
            <a:ext cx="615487" cy="105848"/>
          </a:xfrm>
          <a:prstGeom prst="rect">
            <a:avLst/>
          </a:prstGeom>
          <a:solidFill>
            <a:srgbClr val="C00000"/>
          </a:solidFill>
          <a:ln>
            <a:headEnd type="none" w="sm" len="sm"/>
            <a:tailEnd type="none" w="sm" len="sm"/>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dirty="0">
              <a:ln>
                <a:noFill/>
              </a:ln>
              <a:solidFill>
                <a:schemeClr val="tx1"/>
              </a:solidFill>
              <a:effectLst/>
              <a:latin typeface="Times New Roman" pitchFamily="18" charset="0"/>
            </a:endParaRPr>
          </a:p>
        </p:txBody>
      </p:sp>
      <p:sp>
        <p:nvSpPr>
          <p:cNvPr id="10" name="Rectangle 9">
            <a:extLst>
              <a:ext uri="{FF2B5EF4-FFF2-40B4-BE49-F238E27FC236}">
                <a16:creationId xmlns:a16="http://schemas.microsoft.com/office/drawing/2014/main" id="{3D0620B4-259F-618C-F191-7BFAB2A3C1BD}"/>
              </a:ext>
            </a:extLst>
          </p:cNvPr>
          <p:cNvSpPr/>
          <p:nvPr/>
        </p:nvSpPr>
        <p:spPr bwMode="auto">
          <a:xfrm>
            <a:off x="2643764" y="4707105"/>
            <a:ext cx="1295400" cy="304800"/>
          </a:xfrm>
          <a:prstGeom prst="rect">
            <a:avLst/>
          </a:prstGeom>
          <a:solidFill>
            <a:schemeClr val="bg2"/>
          </a:solidFill>
          <a:ln>
            <a:headEnd type="none" w="sm" len="sm"/>
            <a:tailEnd type="none" w="sm" len="sm"/>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dirty="0">
              <a:ln>
                <a:noFill/>
              </a:ln>
              <a:solidFill>
                <a:schemeClr val="tx1"/>
              </a:solidFill>
              <a:effectLst/>
              <a:latin typeface="Times New Roman" pitchFamily="18" charset="0"/>
            </a:endParaRPr>
          </a:p>
        </p:txBody>
      </p:sp>
      <p:sp>
        <p:nvSpPr>
          <p:cNvPr id="15" name="TextBox 14">
            <a:extLst>
              <a:ext uri="{FF2B5EF4-FFF2-40B4-BE49-F238E27FC236}">
                <a16:creationId xmlns:a16="http://schemas.microsoft.com/office/drawing/2014/main" id="{839F3EBC-CF37-034B-0FB2-7DCC82EA6CBF}"/>
              </a:ext>
            </a:extLst>
          </p:cNvPr>
          <p:cNvSpPr txBox="1"/>
          <p:nvPr/>
        </p:nvSpPr>
        <p:spPr>
          <a:xfrm>
            <a:off x="2673055" y="4646450"/>
            <a:ext cx="1285929" cy="400110"/>
          </a:xfrm>
          <a:prstGeom prst="rect">
            <a:avLst/>
          </a:prstGeom>
          <a:noFill/>
        </p:spPr>
        <p:txBody>
          <a:bodyPr wrap="none" rtlCol="0">
            <a:spAutoFit/>
          </a:bodyPr>
          <a:lstStyle/>
          <a:p>
            <a:r>
              <a:rPr lang="en-US" sz="2000" dirty="0"/>
              <a:t>Interface 2</a:t>
            </a:r>
          </a:p>
        </p:txBody>
      </p:sp>
      <p:sp>
        <p:nvSpPr>
          <p:cNvPr id="17" name="Rectangle 16">
            <a:extLst>
              <a:ext uri="{FF2B5EF4-FFF2-40B4-BE49-F238E27FC236}">
                <a16:creationId xmlns:a16="http://schemas.microsoft.com/office/drawing/2014/main" id="{E493BD77-88B1-4EC8-2F29-C8DD074E0E10}"/>
              </a:ext>
            </a:extLst>
          </p:cNvPr>
          <p:cNvSpPr/>
          <p:nvPr/>
        </p:nvSpPr>
        <p:spPr bwMode="auto">
          <a:xfrm>
            <a:off x="5180012" y="4937278"/>
            <a:ext cx="1295400" cy="304800"/>
          </a:xfrm>
          <a:prstGeom prst="rect">
            <a:avLst/>
          </a:prstGeom>
          <a:noFill/>
          <a:ln>
            <a:prstDash val="dash"/>
            <a:headEnd type="none" w="sm" len="sm"/>
            <a:tailEnd type="none" w="sm" len="sm"/>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dirty="0">
              <a:ln>
                <a:noFill/>
              </a:ln>
              <a:solidFill>
                <a:schemeClr val="tx1"/>
              </a:solidFill>
              <a:effectLst/>
              <a:latin typeface="Times New Roman" pitchFamily="18" charset="0"/>
            </a:endParaRPr>
          </a:p>
        </p:txBody>
      </p:sp>
      <p:sp>
        <p:nvSpPr>
          <p:cNvPr id="22" name="Rectangle 21">
            <a:extLst>
              <a:ext uri="{FF2B5EF4-FFF2-40B4-BE49-F238E27FC236}">
                <a16:creationId xmlns:a16="http://schemas.microsoft.com/office/drawing/2014/main" id="{C208CC22-E06E-63E7-8E91-339B4511AB8A}"/>
              </a:ext>
            </a:extLst>
          </p:cNvPr>
          <p:cNvSpPr/>
          <p:nvPr/>
        </p:nvSpPr>
        <p:spPr bwMode="auto">
          <a:xfrm>
            <a:off x="5180012" y="4941875"/>
            <a:ext cx="1295400" cy="91580"/>
          </a:xfrm>
          <a:prstGeom prst="rect">
            <a:avLst/>
          </a:prstGeom>
          <a:solidFill>
            <a:srgbClr val="C00000"/>
          </a:solidFill>
          <a:ln>
            <a:headEnd type="none" w="sm" len="sm"/>
            <a:tailEnd type="none" w="sm" len="sm"/>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dirty="0">
              <a:ln>
                <a:noFill/>
              </a:ln>
              <a:solidFill>
                <a:schemeClr val="tx1"/>
              </a:solidFill>
              <a:effectLst/>
              <a:latin typeface="Times New Roman" pitchFamily="18" charset="0"/>
            </a:endParaRPr>
          </a:p>
        </p:txBody>
      </p:sp>
      <p:cxnSp>
        <p:nvCxnSpPr>
          <p:cNvPr id="24" name="Connector: Curved 23">
            <a:extLst>
              <a:ext uri="{FF2B5EF4-FFF2-40B4-BE49-F238E27FC236}">
                <a16:creationId xmlns:a16="http://schemas.microsoft.com/office/drawing/2014/main" id="{5A1F9568-41CB-FC93-E789-20B2701C0460}"/>
              </a:ext>
            </a:extLst>
          </p:cNvPr>
          <p:cNvCxnSpPr>
            <a:stCxn id="9" idx="1"/>
            <a:endCxn id="22" idx="1"/>
          </p:cNvCxnSpPr>
          <p:nvPr/>
        </p:nvCxnSpPr>
        <p:spPr bwMode="auto">
          <a:xfrm rot="10800000" flipV="1">
            <a:off x="5180012" y="4450010"/>
            <a:ext cx="12700" cy="639668"/>
          </a:xfrm>
          <a:prstGeom prst="curvedConnector3">
            <a:avLst>
              <a:gd name="adj1" fmla="val 1800000"/>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25" name="Rectangle 24">
            <a:extLst>
              <a:ext uri="{FF2B5EF4-FFF2-40B4-BE49-F238E27FC236}">
                <a16:creationId xmlns:a16="http://schemas.microsoft.com/office/drawing/2014/main" id="{CAA31139-762C-3BFB-50EE-DADF580B68EE}"/>
              </a:ext>
            </a:extLst>
          </p:cNvPr>
          <p:cNvSpPr/>
          <p:nvPr/>
        </p:nvSpPr>
        <p:spPr bwMode="auto">
          <a:xfrm>
            <a:off x="7770812" y="4550273"/>
            <a:ext cx="1078297" cy="96177"/>
          </a:xfrm>
          <a:prstGeom prst="rect">
            <a:avLst/>
          </a:prstGeom>
          <a:noFill/>
          <a:ln>
            <a:prstDash val="dash"/>
            <a:headEnd type="none" w="sm" len="sm"/>
            <a:tailEnd type="none" w="sm" len="sm"/>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dirty="0">
              <a:ln>
                <a:noFill/>
              </a:ln>
              <a:solidFill>
                <a:schemeClr val="tx1"/>
              </a:solidFill>
              <a:effectLst/>
              <a:latin typeface="Times New Roman" pitchFamily="18" charset="0"/>
            </a:endParaRPr>
          </a:p>
        </p:txBody>
      </p:sp>
      <p:sp>
        <p:nvSpPr>
          <p:cNvPr id="26" name="Rectangle 25">
            <a:extLst>
              <a:ext uri="{FF2B5EF4-FFF2-40B4-BE49-F238E27FC236}">
                <a16:creationId xmlns:a16="http://schemas.microsoft.com/office/drawing/2014/main" id="{73F81A12-8B2A-08F8-08D5-B57A7AB59096}"/>
              </a:ext>
            </a:extLst>
          </p:cNvPr>
          <p:cNvSpPr/>
          <p:nvPr/>
        </p:nvSpPr>
        <p:spPr bwMode="auto">
          <a:xfrm>
            <a:off x="7776422" y="4549450"/>
            <a:ext cx="615487" cy="105848"/>
          </a:xfrm>
          <a:prstGeom prst="rect">
            <a:avLst/>
          </a:prstGeom>
          <a:solidFill>
            <a:srgbClr val="C00000"/>
          </a:solidFill>
          <a:ln>
            <a:headEnd type="none" w="sm" len="sm"/>
            <a:tailEnd type="none" w="sm" len="sm"/>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dirty="0">
              <a:ln>
                <a:noFill/>
              </a:ln>
              <a:solidFill>
                <a:schemeClr val="tx1"/>
              </a:solidFill>
              <a:effectLst/>
              <a:latin typeface="Times New Roman" pitchFamily="18" charset="0"/>
            </a:endParaRPr>
          </a:p>
        </p:txBody>
      </p:sp>
      <p:cxnSp>
        <p:nvCxnSpPr>
          <p:cNvPr id="27" name="Connector: Curved 26">
            <a:extLst>
              <a:ext uri="{FF2B5EF4-FFF2-40B4-BE49-F238E27FC236}">
                <a16:creationId xmlns:a16="http://schemas.microsoft.com/office/drawing/2014/main" id="{4E9DCC82-BE4A-3CE1-EBAD-353294948A01}"/>
              </a:ext>
            </a:extLst>
          </p:cNvPr>
          <p:cNvCxnSpPr>
            <a:cxnSpLocks/>
            <a:stCxn id="26" idx="1"/>
            <a:endCxn id="16" idx="1"/>
          </p:cNvCxnSpPr>
          <p:nvPr/>
        </p:nvCxnSpPr>
        <p:spPr bwMode="auto">
          <a:xfrm rot="10800000" flipH="1" flipV="1">
            <a:off x="7776422" y="4602374"/>
            <a:ext cx="7110" cy="219296"/>
          </a:xfrm>
          <a:prstGeom prst="curvedConnector3">
            <a:avLst>
              <a:gd name="adj1" fmla="val -3215190"/>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30" name="Rectangle 29">
            <a:extLst>
              <a:ext uri="{FF2B5EF4-FFF2-40B4-BE49-F238E27FC236}">
                <a16:creationId xmlns:a16="http://schemas.microsoft.com/office/drawing/2014/main" id="{85896FC2-51E4-7E60-C891-C7B275E8663D}"/>
              </a:ext>
            </a:extLst>
          </p:cNvPr>
          <p:cNvSpPr/>
          <p:nvPr/>
        </p:nvSpPr>
        <p:spPr bwMode="auto">
          <a:xfrm>
            <a:off x="7643653" y="5203638"/>
            <a:ext cx="1295400" cy="1447800"/>
          </a:xfrm>
          <a:prstGeom prst="rect">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800" b="0" i="0" u="none" strike="noStrike" cap="none" normalizeH="0" baseline="0" dirty="0">
                <a:ln>
                  <a:noFill/>
                </a:ln>
                <a:solidFill>
                  <a:schemeClr val="tx1"/>
                </a:solidFill>
                <a:effectLst/>
                <a:latin typeface="Times New Roman" pitchFamily="18" charset="0"/>
              </a:rPr>
              <a:t>….</a:t>
            </a:r>
          </a:p>
          <a:p>
            <a:pPr marL="0" marR="0" indent="0" algn="l" defTabSz="914400" rtl="0" eaLnBrk="0" fontAlgn="base" latinLnBrk="0" hangingPunct="0">
              <a:lnSpc>
                <a:spcPct val="100000"/>
              </a:lnSpc>
              <a:spcBef>
                <a:spcPct val="0"/>
              </a:spcBef>
              <a:spcAft>
                <a:spcPct val="0"/>
              </a:spcAft>
              <a:buClrTx/>
              <a:buSzTx/>
              <a:buFontTx/>
              <a:buNone/>
              <a:tabLst/>
            </a:pPr>
            <a:r>
              <a:rPr lang="en-US" dirty="0">
                <a:solidFill>
                  <a:schemeClr val="tx1"/>
                </a:solidFill>
                <a:latin typeface="Times New Roman" pitchFamily="18" charset="0"/>
              </a:rPr>
              <a:t>….</a:t>
            </a:r>
          </a:p>
          <a:p>
            <a:pPr marL="0" marR="0" indent="0" algn="l" defTabSz="914400" rtl="0" eaLnBrk="0" fontAlgn="base" latinLnBrk="0" hangingPunct="0">
              <a:lnSpc>
                <a:spcPct val="100000"/>
              </a:lnSpc>
              <a:spcBef>
                <a:spcPct val="0"/>
              </a:spcBef>
              <a:spcAft>
                <a:spcPct val="0"/>
              </a:spcAft>
              <a:buClrTx/>
              <a:buSzTx/>
              <a:buFontTx/>
              <a:buNone/>
              <a:tabLst/>
            </a:pPr>
            <a:r>
              <a:rPr kumimoji="0" lang="en-US" sz="2800" b="0" i="0" u="none" strike="noStrike" cap="none" normalizeH="0" baseline="0" dirty="0">
                <a:ln>
                  <a:noFill/>
                </a:ln>
                <a:solidFill>
                  <a:schemeClr val="tx1"/>
                </a:solidFill>
                <a:effectLst/>
                <a:latin typeface="Times New Roman" pitchFamily="18" charset="0"/>
              </a:rPr>
              <a:t>….</a:t>
            </a:r>
          </a:p>
        </p:txBody>
      </p:sp>
    </p:spTree>
    <p:extLst>
      <p:ext uri="{BB962C8B-B14F-4D97-AF65-F5344CB8AC3E}">
        <p14:creationId xmlns:p14="http://schemas.microsoft.com/office/powerpoint/2010/main" val="3783986846"/>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a:t>
            </a:r>
          </a:p>
        </p:txBody>
      </p:sp>
      <p:sp>
        <p:nvSpPr>
          <p:cNvPr id="3" name="Content Placeholder 2"/>
          <p:cNvSpPr>
            <a:spLocks noGrp="1"/>
          </p:cNvSpPr>
          <p:nvPr>
            <p:ph idx="1"/>
          </p:nvPr>
        </p:nvSpPr>
        <p:spPr/>
        <p:txBody>
          <a:bodyPr/>
          <a:lstStyle/>
          <a:p>
            <a:r>
              <a:rPr lang="en-US" sz="2800" dirty="0"/>
              <a:t>Study the following lines of code.  </a:t>
            </a:r>
          </a:p>
          <a:p>
            <a:pPr lvl="1"/>
            <a:r>
              <a:rPr lang="en-US" sz="2400" dirty="0"/>
              <a:t>Do they model any Functional Abstraction?</a:t>
            </a:r>
          </a:p>
          <a:p>
            <a:pPr lvl="1"/>
            <a:r>
              <a:rPr lang="en-US" sz="2400" dirty="0"/>
              <a:t>Do they model any Information Hiding? </a:t>
            </a:r>
          </a:p>
          <a:p>
            <a:pPr lvl="1"/>
            <a:r>
              <a:rPr lang="en-US" sz="2400" dirty="0"/>
              <a:t>Does the function encapsulate the details enough? </a:t>
            </a:r>
          </a:p>
          <a:p>
            <a:pPr marL="0" indent="0">
              <a:buNone/>
            </a:pPr>
            <a:endParaRPr lang="en-US" sz="2800" dirty="0"/>
          </a:p>
        </p:txBody>
      </p:sp>
      <p:sp>
        <p:nvSpPr>
          <p:cNvPr id="4" name="Slide Number Placeholder 3"/>
          <p:cNvSpPr>
            <a:spLocks noGrp="1"/>
          </p:cNvSpPr>
          <p:nvPr>
            <p:ph type="sldNum" sz="quarter" idx="12"/>
          </p:nvPr>
        </p:nvSpPr>
        <p:spPr/>
        <p:txBody>
          <a:bodyPr/>
          <a:lstStyle/>
          <a:p>
            <a:pPr>
              <a:defRPr/>
            </a:pPr>
            <a:fld id="{63B8F44C-0EDE-4D7D-9086-BD1CF3CE7AF7}" type="slidenum">
              <a:rPr lang="en-US" smtClean="0"/>
              <a:pPr>
                <a:defRPr/>
              </a:pPr>
              <a:t>24</a:t>
            </a:fld>
            <a:endParaRPr lang="en-US"/>
          </a:p>
        </p:txBody>
      </p:sp>
      <p:sp>
        <p:nvSpPr>
          <p:cNvPr id="5" name="Rectangle 4"/>
          <p:cNvSpPr/>
          <p:nvPr/>
        </p:nvSpPr>
        <p:spPr>
          <a:xfrm>
            <a:off x="227012" y="3505200"/>
            <a:ext cx="9469437" cy="3323987"/>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marL="0" indent="0">
              <a:buNone/>
            </a:pPr>
            <a:r>
              <a:rPr lang="en-US" sz="2400" dirty="0"/>
              <a:t>// </a:t>
            </a:r>
            <a:r>
              <a:rPr lang="en-US" sz="2400" dirty="0" err="1">
                <a:latin typeface="Courier New" panose="02070309020205020404" pitchFamily="49" charset="0"/>
                <a:cs typeface="Courier New" panose="02070309020205020404" pitchFamily="49" charset="0"/>
              </a:rPr>
              <a:t>computePolygonArea</a:t>
            </a:r>
            <a:r>
              <a:rPr lang="en-US" sz="2400" dirty="0"/>
              <a:t> computes the area bounded by the </a:t>
            </a:r>
            <a:r>
              <a:rPr lang="en-US" sz="2400" dirty="0">
                <a:latin typeface="+mj-lt"/>
                <a:cs typeface="Courier New" panose="02070309020205020404" pitchFamily="49" charset="0"/>
              </a:rPr>
              <a:t>consecutive lines connected by the points in </a:t>
            </a:r>
            <a:r>
              <a:rPr lang="en-US" sz="2400" dirty="0" err="1">
                <a:latin typeface="+mj-lt"/>
                <a:cs typeface="Courier New" panose="02070309020205020404" pitchFamily="49" charset="0"/>
              </a:rPr>
              <a:t>pointList</a:t>
            </a:r>
            <a:r>
              <a:rPr lang="en-US" sz="2400" dirty="0">
                <a:latin typeface="+mj-lt"/>
                <a:cs typeface="Courier New" panose="02070309020205020404" pitchFamily="49" charset="0"/>
              </a:rPr>
              <a:t>.</a:t>
            </a:r>
          </a:p>
          <a:p>
            <a:pPr marL="0" indent="0">
              <a:buNone/>
            </a:pPr>
            <a:r>
              <a:rPr lang="en-US" sz="2400" dirty="0">
                <a:latin typeface="Courier New" panose="02070309020205020404" pitchFamily="49" charset="0"/>
                <a:cs typeface="Courier New" panose="02070309020205020404" pitchFamily="49" charset="0"/>
              </a:rPr>
              <a:t>double </a:t>
            </a:r>
            <a:r>
              <a:rPr lang="en-US" sz="2400" dirty="0" err="1">
                <a:latin typeface="Courier New" panose="02070309020205020404" pitchFamily="49" charset="0"/>
                <a:cs typeface="Courier New" panose="02070309020205020404" pitchFamily="49" charset="0"/>
              </a:rPr>
              <a:t>computePolygonArea</a:t>
            </a:r>
            <a:r>
              <a:rPr lang="en-US" sz="2400" dirty="0">
                <a:latin typeface="Courier New" panose="02070309020205020404" pitchFamily="49" charset="0"/>
                <a:cs typeface="Courier New" panose="02070309020205020404" pitchFamily="49" charset="0"/>
              </a:rPr>
              <a:t>(int[] </a:t>
            </a:r>
            <a:r>
              <a:rPr lang="en-US" sz="2400" dirty="0" err="1">
                <a:latin typeface="Courier New" panose="02070309020205020404" pitchFamily="49" charset="0"/>
                <a:cs typeface="Courier New" panose="02070309020205020404" pitchFamily="49" charset="0"/>
              </a:rPr>
              <a:t>pointList</a:t>
            </a:r>
            <a:r>
              <a:rPr lang="en-US" sz="2400" dirty="0">
                <a:latin typeface="Courier New" panose="02070309020205020404" pitchFamily="49" charset="0"/>
                <a:cs typeface="Courier New" panose="02070309020205020404" pitchFamily="49" charset="0"/>
              </a:rPr>
              <a:t>, </a:t>
            </a:r>
          </a:p>
          <a:p>
            <a:pPr marL="0" indent="0">
              <a:buNone/>
            </a:pPr>
            <a:r>
              <a:rPr lang="en-US" sz="2400" dirty="0">
                <a:latin typeface="Courier New" panose="02070309020205020404" pitchFamily="49" charset="0"/>
                <a:cs typeface="Courier New" panose="02070309020205020404" pitchFamily="49" charset="0"/>
              </a:rPr>
              <a:t>                          int   </a:t>
            </a:r>
            <a:r>
              <a:rPr lang="en-US" sz="2400" dirty="0" err="1">
                <a:latin typeface="Courier New" panose="02070309020205020404" pitchFamily="49" charset="0"/>
                <a:cs typeface="Courier New" panose="02070309020205020404" pitchFamily="49" charset="0"/>
              </a:rPr>
              <a:t>polygonType</a:t>
            </a:r>
            <a:r>
              <a:rPr lang="en-US" sz="2400" dirty="0">
                <a:latin typeface="Courier New" panose="02070309020205020404" pitchFamily="49" charset="0"/>
                <a:cs typeface="Courier New" panose="02070309020205020404" pitchFamily="49" charset="0"/>
              </a:rPr>
              <a:t>)</a:t>
            </a:r>
          </a:p>
          <a:p>
            <a:pPr marL="0" indent="0">
              <a:buNone/>
            </a:pPr>
            <a:r>
              <a:rPr lang="en-US" sz="2400" dirty="0">
                <a:latin typeface="Courier New" panose="02070309020205020404" pitchFamily="49" charset="0"/>
                <a:cs typeface="Courier New" panose="02070309020205020404" pitchFamily="49" charset="0"/>
              </a:rPr>
              <a:t>{</a:t>
            </a:r>
          </a:p>
          <a:p>
            <a:pPr marL="0" indent="0">
              <a:buNone/>
            </a:pPr>
            <a:r>
              <a:rPr lang="en-US" sz="2400" dirty="0">
                <a:latin typeface="Courier New" panose="02070309020205020404" pitchFamily="49" charset="0"/>
                <a:cs typeface="Courier New" panose="02070309020205020404" pitchFamily="49" charset="0"/>
              </a:rPr>
              <a:t>    if </a:t>
            </a:r>
            <a:r>
              <a:rPr lang="en-US" sz="2400" dirty="0" err="1">
                <a:latin typeface="Courier New" panose="02070309020205020404" pitchFamily="49" charset="0"/>
                <a:cs typeface="Courier New" panose="02070309020205020404" pitchFamily="49" charset="0"/>
              </a:rPr>
              <a:t>polygonType</a:t>
            </a:r>
            <a:r>
              <a:rPr lang="en-US" sz="2400" dirty="0">
                <a:latin typeface="Courier New" panose="02070309020205020404" pitchFamily="49" charset="0"/>
                <a:cs typeface="Courier New" panose="02070309020205020404" pitchFamily="49" charset="0"/>
              </a:rPr>
              <a:t> = triangle then ...//</a:t>
            </a:r>
            <a:r>
              <a:rPr lang="en-US" sz="2400" dirty="0" err="1">
                <a:latin typeface="Courier New" panose="02070309020205020404" pitchFamily="49" charset="0"/>
                <a:cs typeface="Courier New" panose="02070309020205020404" pitchFamily="49" charset="0"/>
              </a:rPr>
              <a:t>alg</a:t>
            </a:r>
            <a:r>
              <a:rPr lang="en-US" sz="2400" dirty="0">
                <a:latin typeface="Courier New" panose="02070309020205020404" pitchFamily="49" charset="0"/>
                <a:cs typeface="Courier New" panose="02070309020205020404" pitchFamily="49" charset="0"/>
              </a:rPr>
              <a:t> 1</a:t>
            </a:r>
          </a:p>
          <a:p>
            <a:pPr marL="0" indent="0">
              <a:buNone/>
            </a:pPr>
            <a:r>
              <a:rPr lang="en-US" sz="2400" dirty="0">
                <a:latin typeface="Courier New" panose="02070309020205020404" pitchFamily="49" charset="0"/>
                <a:cs typeface="Courier New" panose="02070309020205020404" pitchFamily="49" charset="0"/>
              </a:rPr>
              <a:t>    </a:t>
            </a:r>
            <a:r>
              <a:rPr lang="en-US" sz="2400" dirty="0" err="1">
                <a:latin typeface="Courier New" panose="02070309020205020404" pitchFamily="49" charset="0"/>
                <a:cs typeface="Courier New" panose="02070309020205020404" pitchFamily="49" charset="0"/>
              </a:rPr>
              <a:t>elsif</a:t>
            </a:r>
            <a:r>
              <a:rPr lang="en-US" sz="2400" dirty="0">
                <a:latin typeface="Courier New" panose="02070309020205020404" pitchFamily="49" charset="0"/>
                <a:cs typeface="Courier New" panose="02070309020205020404" pitchFamily="49" charset="0"/>
              </a:rPr>
              <a:t> </a:t>
            </a:r>
            <a:r>
              <a:rPr lang="en-US" sz="2400" dirty="0" err="1">
                <a:latin typeface="Courier New" panose="02070309020205020404" pitchFamily="49" charset="0"/>
                <a:cs typeface="Courier New" panose="02070309020205020404" pitchFamily="49" charset="0"/>
              </a:rPr>
              <a:t>polygonType</a:t>
            </a:r>
            <a:r>
              <a:rPr lang="en-US" sz="2400" dirty="0">
                <a:latin typeface="Courier New" panose="02070309020205020404" pitchFamily="49" charset="0"/>
                <a:cs typeface="Courier New" panose="02070309020205020404" pitchFamily="49" charset="0"/>
              </a:rPr>
              <a:t> = square then ...// </a:t>
            </a:r>
            <a:r>
              <a:rPr lang="en-US" sz="2400" dirty="0" err="1">
                <a:latin typeface="Courier New" panose="02070309020205020404" pitchFamily="49" charset="0"/>
                <a:cs typeface="Courier New" panose="02070309020205020404" pitchFamily="49" charset="0"/>
              </a:rPr>
              <a:t>alg</a:t>
            </a:r>
            <a:r>
              <a:rPr lang="en-US" sz="2400" dirty="0">
                <a:latin typeface="Courier New" panose="02070309020205020404" pitchFamily="49" charset="0"/>
                <a:cs typeface="Courier New" panose="02070309020205020404" pitchFamily="49" charset="0"/>
              </a:rPr>
              <a:t> 2</a:t>
            </a:r>
          </a:p>
          <a:p>
            <a:pPr marL="0" indent="0">
              <a:buNone/>
            </a:pPr>
            <a:r>
              <a:rPr lang="en-US" sz="1800" dirty="0">
                <a:latin typeface="Courier New" panose="02070309020205020404" pitchFamily="49" charset="0"/>
                <a:cs typeface="Courier New" panose="02070309020205020404" pitchFamily="49" charset="0"/>
              </a:rPr>
              <a:t>      …</a:t>
            </a:r>
          </a:p>
          <a:p>
            <a:pPr marL="0" indent="0">
              <a:buNone/>
            </a:pPr>
            <a:r>
              <a:rPr lang="en-US" sz="2400"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2490858792"/>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FEBE66-98D8-44D4-9D29-DD069AA7CCA5}"/>
              </a:ext>
            </a:extLst>
          </p:cNvPr>
          <p:cNvSpPr>
            <a:spLocks noGrp="1"/>
          </p:cNvSpPr>
          <p:nvPr>
            <p:ph type="title"/>
          </p:nvPr>
        </p:nvSpPr>
        <p:spPr/>
        <p:txBody>
          <a:bodyPr/>
          <a:lstStyle/>
          <a:p>
            <a:r>
              <a:rPr lang="en-US" dirty="0"/>
              <a:t>Coupling and Cohesion </a:t>
            </a:r>
            <a:endParaRPr lang="en-HK" dirty="0"/>
          </a:p>
        </p:txBody>
      </p:sp>
      <p:sp>
        <p:nvSpPr>
          <p:cNvPr id="3" name="Content Placeholder 2">
            <a:extLst>
              <a:ext uri="{FF2B5EF4-FFF2-40B4-BE49-F238E27FC236}">
                <a16:creationId xmlns:a16="http://schemas.microsoft.com/office/drawing/2014/main" id="{C0A42CE1-0A79-44CD-A699-A8545B657D0E}"/>
              </a:ext>
            </a:extLst>
          </p:cNvPr>
          <p:cNvSpPr>
            <a:spLocks noGrp="1"/>
          </p:cNvSpPr>
          <p:nvPr>
            <p:ph idx="1"/>
          </p:nvPr>
        </p:nvSpPr>
        <p:spPr/>
        <p:txBody>
          <a:bodyPr/>
          <a:lstStyle/>
          <a:p>
            <a:r>
              <a:rPr lang="en-US" sz="2800" b="1" dirty="0"/>
              <a:t>Coupling</a:t>
            </a:r>
            <a:r>
              <a:rPr lang="en-US" sz="2800" dirty="0"/>
              <a:t> is about </a:t>
            </a:r>
            <a:r>
              <a:rPr lang="en-US" sz="2800" b="1" dirty="0">
                <a:solidFill>
                  <a:srgbClr val="0070C0"/>
                </a:solidFill>
              </a:rPr>
              <a:t>syntactic</a:t>
            </a:r>
            <a:r>
              <a:rPr lang="en-US" sz="2800" dirty="0"/>
              <a:t> dependency. </a:t>
            </a:r>
          </a:p>
          <a:p>
            <a:pPr lvl="1"/>
            <a:r>
              <a:rPr lang="en-US" sz="2400" b="1" dirty="0">
                <a:solidFill>
                  <a:srgbClr val="C00000"/>
                </a:solidFill>
              </a:rPr>
              <a:t>Our aim</a:t>
            </a:r>
            <a:r>
              <a:rPr lang="en-US" sz="2400" dirty="0">
                <a:solidFill>
                  <a:srgbClr val="C00000"/>
                </a:solidFill>
              </a:rPr>
              <a:t>: </a:t>
            </a:r>
            <a:r>
              <a:rPr lang="en-US" sz="2400" dirty="0"/>
              <a:t>minimize coupling in the code listing</a:t>
            </a:r>
          </a:p>
          <a:p>
            <a:endParaRPr lang="en-US" sz="1100" dirty="0"/>
          </a:p>
          <a:p>
            <a:r>
              <a:rPr lang="en-US" sz="2800" b="1" dirty="0"/>
              <a:t>Cohesion</a:t>
            </a:r>
            <a:r>
              <a:rPr lang="en-US" sz="2800" dirty="0"/>
              <a:t> is about the </a:t>
            </a:r>
            <a:r>
              <a:rPr lang="en-US" sz="2800" b="1" dirty="0">
                <a:solidFill>
                  <a:srgbClr val="0070C0"/>
                </a:solidFill>
              </a:rPr>
              <a:t>reasons</a:t>
            </a:r>
            <a:r>
              <a:rPr lang="en-US" sz="2800" dirty="0"/>
              <a:t> to place a set of entities together as a group or split them.  </a:t>
            </a:r>
          </a:p>
          <a:p>
            <a:pPr lvl="1"/>
            <a:r>
              <a:rPr lang="en-US" sz="2400" i="1" dirty="0"/>
              <a:t>We cannot see the dependency on cohesion from the code</a:t>
            </a:r>
          </a:p>
          <a:p>
            <a:pPr lvl="1"/>
            <a:r>
              <a:rPr lang="en-US" sz="2400" b="1" dirty="0">
                <a:solidFill>
                  <a:srgbClr val="C00000"/>
                </a:solidFill>
              </a:rPr>
              <a:t>Our aim</a:t>
            </a:r>
            <a:r>
              <a:rPr lang="en-US" sz="2400" dirty="0">
                <a:solidFill>
                  <a:srgbClr val="C00000"/>
                </a:solidFill>
              </a:rPr>
              <a:t>: </a:t>
            </a:r>
            <a:r>
              <a:rPr lang="en-US" sz="2400" dirty="0"/>
              <a:t>If two entities are related, they should be grouped together and/or used together.</a:t>
            </a:r>
          </a:p>
          <a:p>
            <a:pPr lvl="1"/>
            <a:endParaRPr lang="en-US" sz="1100" dirty="0"/>
          </a:p>
          <a:p>
            <a:r>
              <a:rPr lang="en-HK" sz="2400" b="1" dirty="0">
                <a:solidFill>
                  <a:srgbClr val="C00000"/>
                </a:solidFill>
              </a:rPr>
              <a:t>Consequence</a:t>
            </a:r>
            <a:r>
              <a:rPr lang="en-HK" sz="2400" dirty="0"/>
              <a:t>: Higher cohesion and lower coupling </a:t>
            </a:r>
            <a:r>
              <a:rPr lang="en-HK" sz="2400" i="1" dirty="0"/>
              <a:t>together</a:t>
            </a:r>
            <a:r>
              <a:rPr lang="en-HK" sz="2400" dirty="0"/>
              <a:t> lead to higher quality: maintainability, reusability, and lower complexity</a:t>
            </a:r>
          </a:p>
          <a:p>
            <a:pPr lvl="1"/>
            <a:endParaRPr lang="en-US" sz="2400" dirty="0"/>
          </a:p>
        </p:txBody>
      </p:sp>
      <p:sp>
        <p:nvSpPr>
          <p:cNvPr id="4" name="Slide Number Placeholder 3">
            <a:extLst>
              <a:ext uri="{FF2B5EF4-FFF2-40B4-BE49-F238E27FC236}">
                <a16:creationId xmlns:a16="http://schemas.microsoft.com/office/drawing/2014/main" id="{0322AB75-69FD-494E-AAFF-45ED29626990}"/>
              </a:ext>
            </a:extLst>
          </p:cNvPr>
          <p:cNvSpPr>
            <a:spLocks noGrp="1"/>
          </p:cNvSpPr>
          <p:nvPr>
            <p:ph type="sldNum" sz="quarter" idx="12"/>
          </p:nvPr>
        </p:nvSpPr>
        <p:spPr/>
        <p:txBody>
          <a:bodyPr/>
          <a:lstStyle/>
          <a:p>
            <a:pPr>
              <a:defRPr/>
            </a:pPr>
            <a:fld id="{63B8F44C-0EDE-4D7D-9086-BD1CF3CE7AF7}" type="slidenum">
              <a:rPr lang="en-US" smtClean="0"/>
              <a:pPr>
                <a:defRPr/>
              </a:pPr>
              <a:t>25</a:t>
            </a:fld>
            <a:endParaRPr lang="en-US"/>
          </a:p>
        </p:txBody>
      </p:sp>
    </p:spTree>
    <p:extLst>
      <p:ext uri="{BB962C8B-B14F-4D97-AF65-F5344CB8AC3E}">
        <p14:creationId xmlns:p14="http://schemas.microsoft.com/office/powerpoint/2010/main" val="1224208350"/>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FEBE66-98D8-44D4-9D29-DD069AA7CCA5}"/>
              </a:ext>
            </a:extLst>
          </p:cNvPr>
          <p:cNvSpPr>
            <a:spLocks noGrp="1"/>
          </p:cNvSpPr>
          <p:nvPr>
            <p:ph type="title"/>
          </p:nvPr>
        </p:nvSpPr>
        <p:spPr/>
        <p:txBody>
          <a:bodyPr/>
          <a:lstStyle/>
          <a:p>
            <a:r>
              <a:rPr lang="en-US" dirty="0"/>
              <a:t>Coupling</a:t>
            </a:r>
            <a:endParaRPr lang="en-HK" dirty="0"/>
          </a:p>
        </p:txBody>
      </p:sp>
      <p:sp>
        <p:nvSpPr>
          <p:cNvPr id="3" name="Content Placeholder 2">
            <a:extLst>
              <a:ext uri="{FF2B5EF4-FFF2-40B4-BE49-F238E27FC236}">
                <a16:creationId xmlns:a16="http://schemas.microsoft.com/office/drawing/2014/main" id="{C0A42CE1-0A79-44CD-A699-A8545B657D0E}"/>
              </a:ext>
            </a:extLst>
          </p:cNvPr>
          <p:cNvSpPr>
            <a:spLocks noGrp="1"/>
          </p:cNvSpPr>
          <p:nvPr>
            <p:ph idx="1"/>
          </p:nvPr>
        </p:nvSpPr>
        <p:spPr>
          <a:xfrm>
            <a:off x="74612" y="1634709"/>
            <a:ext cx="9982200" cy="4953000"/>
          </a:xfrm>
        </p:spPr>
        <p:txBody>
          <a:bodyPr/>
          <a:lstStyle/>
          <a:p>
            <a:r>
              <a:rPr lang="en-US" sz="2800" dirty="0"/>
              <a:t>An entity </a:t>
            </a:r>
            <a:r>
              <a:rPr lang="en-US" sz="2800" dirty="0">
                <a:solidFill>
                  <a:srgbClr val="00B0F0"/>
                </a:solidFill>
              </a:rPr>
              <a:t>X</a:t>
            </a:r>
            <a:r>
              <a:rPr lang="en-US" sz="2800" dirty="0"/>
              <a:t> is </a:t>
            </a:r>
            <a:r>
              <a:rPr lang="en-US" sz="2800" b="1" dirty="0"/>
              <a:t>structurally and directly </a:t>
            </a:r>
            <a:r>
              <a:rPr lang="en-US" sz="2800" dirty="0"/>
              <a:t>dependent on another entity </a:t>
            </a:r>
            <a:r>
              <a:rPr lang="en-US" sz="2800" b="1" dirty="0">
                <a:solidFill>
                  <a:srgbClr val="FF0000"/>
                </a:solidFill>
              </a:rPr>
              <a:t>Y</a:t>
            </a:r>
            <a:r>
              <a:rPr lang="en-US" sz="2800" dirty="0"/>
              <a:t> at compile time (when the code is not yet run).</a:t>
            </a:r>
          </a:p>
          <a:p>
            <a:pPr lvl="1"/>
            <a:r>
              <a:rPr lang="en-US" sz="2400" dirty="0"/>
              <a:t>= there is a direct structural dependency from </a:t>
            </a:r>
            <a:r>
              <a:rPr lang="en-US" sz="2400" b="1" dirty="0">
                <a:solidFill>
                  <a:srgbClr val="00B0F0"/>
                </a:solidFill>
              </a:rPr>
              <a:t>X</a:t>
            </a:r>
            <a:r>
              <a:rPr lang="en-US" sz="2400" dirty="0"/>
              <a:t> to </a:t>
            </a:r>
            <a:r>
              <a:rPr lang="en-US" sz="2400" b="1" dirty="0">
                <a:solidFill>
                  <a:srgbClr val="FF0000"/>
                </a:solidFill>
              </a:rPr>
              <a:t>Y</a:t>
            </a:r>
            <a:r>
              <a:rPr lang="en-US" sz="2400" dirty="0"/>
              <a:t>.</a:t>
            </a:r>
          </a:p>
          <a:p>
            <a:pPr lvl="1"/>
            <a:r>
              <a:rPr lang="en-US" sz="2400" dirty="0"/>
              <a:t>Programmers need such dependency info for computational efficiency </a:t>
            </a:r>
          </a:p>
          <a:p>
            <a:pPr lvl="1"/>
            <a:r>
              <a:rPr lang="en-US" sz="2400" dirty="0"/>
              <a:t>Compiler needs it for code optimization</a:t>
            </a:r>
          </a:p>
          <a:p>
            <a:r>
              <a:rPr lang="en-US" sz="2800" dirty="0"/>
              <a:t>We often “hard-code” the dependency in the source code</a:t>
            </a:r>
          </a:p>
          <a:p>
            <a:pPr lvl="2"/>
            <a:r>
              <a:rPr lang="en-US" sz="2000" dirty="0"/>
              <a:t>Component, dataflow, control flow</a:t>
            </a:r>
          </a:p>
        </p:txBody>
      </p:sp>
      <p:sp>
        <p:nvSpPr>
          <p:cNvPr id="4" name="Slide Number Placeholder 3">
            <a:extLst>
              <a:ext uri="{FF2B5EF4-FFF2-40B4-BE49-F238E27FC236}">
                <a16:creationId xmlns:a16="http://schemas.microsoft.com/office/drawing/2014/main" id="{0322AB75-69FD-494E-AAFF-45ED29626990}"/>
              </a:ext>
            </a:extLst>
          </p:cNvPr>
          <p:cNvSpPr>
            <a:spLocks noGrp="1"/>
          </p:cNvSpPr>
          <p:nvPr>
            <p:ph type="sldNum" sz="quarter" idx="12"/>
          </p:nvPr>
        </p:nvSpPr>
        <p:spPr/>
        <p:txBody>
          <a:bodyPr/>
          <a:lstStyle/>
          <a:p>
            <a:pPr>
              <a:defRPr/>
            </a:pPr>
            <a:fld id="{63B8F44C-0EDE-4D7D-9086-BD1CF3CE7AF7}" type="slidenum">
              <a:rPr lang="en-US" smtClean="0"/>
              <a:pPr>
                <a:defRPr/>
              </a:pPr>
              <a:t>26</a:t>
            </a:fld>
            <a:endParaRPr lang="en-US"/>
          </a:p>
        </p:txBody>
      </p:sp>
      <p:sp>
        <p:nvSpPr>
          <p:cNvPr id="6" name="TextBox 5">
            <a:extLst>
              <a:ext uri="{FF2B5EF4-FFF2-40B4-BE49-F238E27FC236}">
                <a16:creationId xmlns:a16="http://schemas.microsoft.com/office/drawing/2014/main" id="{46D47D43-1A5C-4839-A5FB-9F9A7CA0DE0D}"/>
              </a:ext>
            </a:extLst>
          </p:cNvPr>
          <p:cNvSpPr txBox="1"/>
          <p:nvPr/>
        </p:nvSpPr>
        <p:spPr>
          <a:xfrm>
            <a:off x="5332412" y="4800600"/>
            <a:ext cx="3352400" cy="1938992"/>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gn="l" fontAlgn="base"/>
            <a:r>
              <a:rPr lang="en-US" sz="2000" i="0" dirty="0">
                <a:solidFill>
                  <a:schemeClr val="tx1"/>
                </a:solidFill>
                <a:effectLst/>
                <a:latin typeface="+mn-lt"/>
              </a:rPr>
              <a:t>class Parent {</a:t>
            </a:r>
          </a:p>
          <a:p>
            <a:pPr algn="l" fontAlgn="base"/>
            <a:r>
              <a:rPr lang="en-US" sz="2000" i="0" dirty="0">
                <a:solidFill>
                  <a:schemeClr val="tx1"/>
                </a:solidFill>
                <a:effectLst/>
                <a:latin typeface="+mn-lt"/>
              </a:rPr>
              <a:t>  //code for the parent class</a:t>
            </a:r>
          </a:p>
          <a:p>
            <a:pPr algn="l" fontAlgn="base"/>
            <a:r>
              <a:rPr lang="en-US" sz="2000" i="0" dirty="0">
                <a:solidFill>
                  <a:schemeClr val="tx1"/>
                </a:solidFill>
                <a:effectLst/>
                <a:latin typeface="+mn-lt"/>
              </a:rPr>
              <a:t>}</a:t>
            </a:r>
          </a:p>
          <a:p>
            <a:pPr algn="l" fontAlgn="base"/>
            <a:r>
              <a:rPr lang="en-US" sz="2000" i="0" dirty="0">
                <a:solidFill>
                  <a:schemeClr val="tx1"/>
                </a:solidFill>
                <a:effectLst/>
                <a:latin typeface="+mn-lt"/>
              </a:rPr>
              <a:t>class </a:t>
            </a:r>
            <a:r>
              <a:rPr lang="en-US" sz="2000" b="1" dirty="0">
                <a:solidFill>
                  <a:srgbClr val="FF0000"/>
                </a:solidFill>
                <a:latin typeface="+mn-lt"/>
              </a:rPr>
              <a:t>Child</a:t>
            </a:r>
            <a:r>
              <a:rPr lang="en-US" sz="2000" dirty="0">
                <a:solidFill>
                  <a:schemeClr val="tx1"/>
                </a:solidFill>
                <a:latin typeface="+mn-lt"/>
              </a:rPr>
              <a:t> </a:t>
            </a:r>
            <a:r>
              <a:rPr lang="en-US" sz="2000" i="0" dirty="0">
                <a:solidFill>
                  <a:schemeClr val="tx1"/>
                </a:solidFill>
                <a:effectLst/>
                <a:latin typeface="+mn-lt"/>
              </a:rPr>
              <a:t> </a:t>
            </a:r>
            <a:r>
              <a:rPr lang="en-US" sz="2000" b="1" i="0" dirty="0">
                <a:solidFill>
                  <a:srgbClr val="00B0F0"/>
                </a:solidFill>
                <a:effectLst/>
                <a:latin typeface="+mn-lt"/>
              </a:rPr>
              <a:t>extends Parent </a:t>
            </a:r>
            <a:r>
              <a:rPr lang="en-US" sz="2000" i="0" dirty="0">
                <a:solidFill>
                  <a:schemeClr val="tx1"/>
                </a:solidFill>
                <a:effectLst/>
                <a:latin typeface="+mn-lt"/>
              </a:rPr>
              <a:t>{</a:t>
            </a:r>
          </a:p>
          <a:p>
            <a:pPr algn="l" fontAlgn="base"/>
            <a:r>
              <a:rPr lang="en-US" sz="2000" i="0" dirty="0">
                <a:solidFill>
                  <a:schemeClr val="tx1"/>
                </a:solidFill>
                <a:effectLst/>
                <a:latin typeface="+mn-lt"/>
              </a:rPr>
              <a:t>   //code for the child class</a:t>
            </a:r>
          </a:p>
          <a:p>
            <a:pPr algn="l" fontAlgn="base"/>
            <a:r>
              <a:rPr lang="en-US" sz="2000" i="0" dirty="0">
                <a:solidFill>
                  <a:schemeClr val="tx1"/>
                </a:solidFill>
                <a:effectLst/>
                <a:latin typeface="+mn-lt"/>
              </a:rPr>
              <a:t>}</a:t>
            </a:r>
          </a:p>
        </p:txBody>
      </p:sp>
      <p:sp>
        <p:nvSpPr>
          <p:cNvPr id="7" name="TextBox 6">
            <a:extLst>
              <a:ext uri="{FF2B5EF4-FFF2-40B4-BE49-F238E27FC236}">
                <a16:creationId xmlns:a16="http://schemas.microsoft.com/office/drawing/2014/main" id="{7F515A64-655F-4C01-980A-664D28A974B6}"/>
              </a:ext>
            </a:extLst>
          </p:cNvPr>
          <p:cNvSpPr txBox="1"/>
          <p:nvPr/>
        </p:nvSpPr>
        <p:spPr>
          <a:xfrm>
            <a:off x="1622159" y="4800600"/>
            <a:ext cx="3352400" cy="1938992"/>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gn="l" fontAlgn="base"/>
            <a:r>
              <a:rPr lang="en-US" sz="2000" i="0" dirty="0">
                <a:solidFill>
                  <a:schemeClr val="tx1"/>
                </a:solidFill>
                <a:effectLst/>
                <a:latin typeface="+mn-lt"/>
              </a:rPr>
              <a:t>double x1, x2, </a:t>
            </a:r>
            <a:r>
              <a:rPr lang="en-US" sz="2000" dirty="0">
                <a:solidFill>
                  <a:schemeClr val="tx1"/>
                </a:solidFill>
              </a:rPr>
              <a:t>w1, w2;</a:t>
            </a:r>
          </a:p>
          <a:p>
            <a:pPr algn="l" fontAlgn="base"/>
            <a:r>
              <a:rPr lang="en-US" sz="2000" dirty="0">
                <a:solidFill>
                  <a:schemeClr val="tx1"/>
                </a:solidFill>
              </a:rPr>
              <a:t>…</a:t>
            </a:r>
          </a:p>
          <a:p>
            <a:pPr algn="l" fontAlgn="base"/>
            <a:r>
              <a:rPr lang="en-US" sz="2000" dirty="0">
                <a:solidFill>
                  <a:schemeClr val="tx1"/>
                </a:solidFill>
              </a:rPr>
              <a:t>while (</a:t>
            </a:r>
            <a:r>
              <a:rPr lang="en-US" sz="2000" b="1" dirty="0">
                <a:solidFill>
                  <a:srgbClr val="00B0F0"/>
                </a:solidFill>
              </a:rPr>
              <a:t>x1</a:t>
            </a:r>
            <a:r>
              <a:rPr lang="en-US" sz="2000" dirty="0">
                <a:solidFill>
                  <a:schemeClr val="tx1"/>
                </a:solidFill>
              </a:rPr>
              <a:t> &gt; 0.003) {</a:t>
            </a:r>
          </a:p>
          <a:p>
            <a:pPr algn="l" fontAlgn="base"/>
            <a:r>
              <a:rPr lang="en-US" sz="2000" dirty="0">
                <a:solidFill>
                  <a:schemeClr val="tx1"/>
                </a:solidFill>
              </a:rPr>
              <a:t>  </a:t>
            </a:r>
            <a:r>
              <a:rPr lang="en-US" sz="2000" b="1" dirty="0">
                <a:solidFill>
                  <a:srgbClr val="FF0000"/>
                </a:solidFill>
              </a:rPr>
              <a:t>y</a:t>
            </a:r>
            <a:r>
              <a:rPr lang="en-US" sz="2000" dirty="0">
                <a:solidFill>
                  <a:schemeClr val="tx1"/>
                </a:solidFill>
              </a:rPr>
              <a:t> = </a:t>
            </a:r>
            <a:r>
              <a:rPr lang="en-US" sz="2000" b="1" dirty="0">
                <a:solidFill>
                  <a:srgbClr val="00B0F0"/>
                </a:solidFill>
              </a:rPr>
              <a:t>x1</a:t>
            </a:r>
            <a:r>
              <a:rPr lang="en-US" sz="2000" dirty="0">
                <a:solidFill>
                  <a:schemeClr val="tx1"/>
                </a:solidFill>
              </a:rPr>
              <a:t>*</a:t>
            </a:r>
            <a:r>
              <a:rPr lang="en-US" sz="2000" b="1" dirty="0">
                <a:solidFill>
                  <a:srgbClr val="00B0F0"/>
                </a:solidFill>
              </a:rPr>
              <a:t>w1</a:t>
            </a:r>
            <a:r>
              <a:rPr lang="en-US" sz="2000" dirty="0">
                <a:solidFill>
                  <a:schemeClr val="tx1"/>
                </a:solidFill>
              </a:rPr>
              <a:t> + </a:t>
            </a:r>
            <a:r>
              <a:rPr lang="en-US" sz="2000" b="1" dirty="0">
                <a:solidFill>
                  <a:srgbClr val="00B0F0"/>
                </a:solidFill>
              </a:rPr>
              <a:t>x2</a:t>
            </a:r>
            <a:r>
              <a:rPr lang="en-US" sz="2000" dirty="0">
                <a:solidFill>
                  <a:schemeClr val="tx1"/>
                </a:solidFill>
              </a:rPr>
              <a:t>*</a:t>
            </a:r>
            <a:r>
              <a:rPr lang="en-US" sz="2000" b="1" dirty="0">
                <a:solidFill>
                  <a:srgbClr val="00B0F0"/>
                </a:solidFill>
              </a:rPr>
              <a:t>w2</a:t>
            </a:r>
            <a:r>
              <a:rPr lang="en-US" sz="2000" dirty="0">
                <a:solidFill>
                  <a:schemeClr val="tx1"/>
                </a:solidFill>
              </a:rPr>
              <a:t>;</a:t>
            </a:r>
          </a:p>
          <a:p>
            <a:pPr algn="l" fontAlgn="base"/>
            <a:r>
              <a:rPr lang="en-US" sz="2000" dirty="0">
                <a:solidFill>
                  <a:schemeClr val="tx1"/>
                </a:solidFill>
              </a:rPr>
              <a:t>  x1 = x1 – 0.01*y;</a:t>
            </a:r>
          </a:p>
          <a:p>
            <a:pPr algn="l" fontAlgn="base"/>
            <a:r>
              <a:rPr lang="en-US" sz="2000" i="0" dirty="0">
                <a:solidFill>
                  <a:schemeClr val="tx1"/>
                </a:solidFill>
                <a:effectLst/>
                <a:latin typeface="+mn-lt"/>
              </a:rPr>
              <a:t>}</a:t>
            </a:r>
          </a:p>
        </p:txBody>
      </p:sp>
      <p:cxnSp>
        <p:nvCxnSpPr>
          <p:cNvPr id="9" name="Connector: Curved 8">
            <a:extLst>
              <a:ext uri="{FF2B5EF4-FFF2-40B4-BE49-F238E27FC236}">
                <a16:creationId xmlns:a16="http://schemas.microsoft.com/office/drawing/2014/main" id="{BA774705-7323-43F6-BC38-3F144503FEA8}"/>
              </a:ext>
            </a:extLst>
          </p:cNvPr>
          <p:cNvCxnSpPr>
            <a:cxnSpLocks/>
          </p:cNvCxnSpPr>
          <p:nvPr/>
        </p:nvCxnSpPr>
        <p:spPr bwMode="auto">
          <a:xfrm rot="10800000">
            <a:off x="1979612" y="6032500"/>
            <a:ext cx="381000" cy="12700"/>
          </a:xfrm>
          <a:prstGeom prst="curvedConnector3">
            <a:avLst>
              <a:gd name="adj1" fmla="val 53770"/>
            </a:avLst>
          </a:prstGeom>
          <a:ln>
            <a:headEnd type="none" w="sm" len="sm"/>
            <a:tailEnd type="triangle"/>
          </a:ln>
        </p:spPr>
        <p:style>
          <a:lnRef idx="1">
            <a:schemeClr val="dk1"/>
          </a:lnRef>
          <a:fillRef idx="0">
            <a:schemeClr val="dk1"/>
          </a:fillRef>
          <a:effectRef idx="0">
            <a:schemeClr val="dk1"/>
          </a:effectRef>
          <a:fontRef idx="minor">
            <a:schemeClr val="tx1"/>
          </a:fontRef>
        </p:style>
      </p:cxnSp>
      <p:cxnSp>
        <p:nvCxnSpPr>
          <p:cNvPr id="17" name="Connector: Curved 16">
            <a:extLst>
              <a:ext uri="{FF2B5EF4-FFF2-40B4-BE49-F238E27FC236}">
                <a16:creationId xmlns:a16="http://schemas.microsoft.com/office/drawing/2014/main" id="{76AB4DFC-2440-4C2A-9AD7-F387BACA23DB}"/>
              </a:ext>
            </a:extLst>
          </p:cNvPr>
          <p:cNvCxnSpPr>
            <a:cxnSpLocks/>
          </p:cNvCxnSpPr>
          <p:nvPr/>
        </p:nvCxnSpPr>
        <p:spPr bwMode="auto">
          <a:xfrm rot="5400000" flipH="1" flipV="1">
            <a:off x="1827212" y="5791200"/>
            <a:ext cx="152400" cy="12700"/>
          </a:xfrm>
          <a:prstGeom prst="curvedConnector3">
            <a:avLst>
              <a:gd name="adj1" fmla="val 50000"/>
            </a:avLst>
          </a:prstGeom>
          <a:ln>
            <a:headEnd type="none" w="sm" len="sm"/>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415902104"/>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FEBE66-98D8-44D4-9D29-DD069AA7CCA5}"/>
              </a:ext>
            </a:extLst>
          </p:cNvPr>
          <p:cNvSpPr>
            <a:spLocks noGrp="1"/>
          </p:cNvSpPr>
          <p:nvPr>
            <p:ph type="title"/>
          </p:nvPr>
        </p:nvSpPr>
        <p:spPr/>
        <p:txBody>
          <a:bodyPr/>
          <a:lstStyle/>
          <a:p>
            <a:r>
              <a:rPr lang="en-US" dirty="0"/>
              <a:t>Coupling </a:t>
            </a:r>
            <a:endParaRPr lang="en-HK" dirty="0"/>
          </a:p>
        </p:txBody>
      </p:sp>
      <p:sp>
        <p:nvSpPr>
          <p:cNvPr id="3" name="Content Placeholder 2">
            <a:extLst>
              <a:ext uri="{FF2B5EF4-FFF2-40B4-BE49-F238E27FC236}">
                <a16:creationId xmlns:a16="http://schemas.microsoft.com/office/drawing/2014/main" id="{C0A42CE1-0A79-44CD-A699-A8545B657D0E}"/>
              </a:ext>
            </a:extLst>
          </p:cNvPr>
          <p:cNvSpPr>
            <a:spLocks noGrp="1"/>
          </p:cNvSpPr>
          <p:nvPr>
            <p:ph idx="1"/>
          </p:nvPr>
        </p:nvSpPr>
        <p:spPr/>
        <p:txBody>
          <a:bodyPr/>
          <a:lstStyle/>
          <a:p>
            <a:r>
              <a:rPr lang="en-US" sz="2400" dirty="0"/>
              <a:t>Property:</a:t>
            </a:r>
          </a:p>
          <a:p>
            <a:pPr lvl="1"/>
            <a:r>
              <a:rPr lang="en-US" sz="2400" dirty="0"/>
              <a:t>If </a:t>
            </a:r>
            <a:r>
              <a:rPr lang="en-US" sz="2400" b="1" dirty="0">
                <a:solidFill>
                  <a:srgbClr val="00B0F0"/>
                </a:solidFill>
              </a:rPr>
              <a:t>X</a:t>
            </a:r>
            <a:r>
              <a:rPr lang="en-US" sz="2400" dirty="0"/>
              <a:t> is changed (e.g., deleted/changed its datatype), then </a:t>
            </a:r>
            <a:r>
              <a:rPr lang="en-US" sz="2400" b="1" dirty="0">
                <a:solidFill>
                  <a:srgbClr val="C00000"/>
                </a:solidFill>
              </a:rPr>
              <a:t>Y</a:t>
            </a:r>
            <a:r>
              <a:rPr lang="en-US" sz="2400" dirty="0"/>
              <a:t> changes too.</a:t>
            </a:r>
          </a:p>
          <a:p>
            <a:endParaRPr lang="en-US" sz="2400" dirty="0"/>
          </a:p>
          <a:p>
            <a:r>
              <a:rPr lang="en-US" sz="2400" dirty="0"/>
              <a:t>Consequence:</a:t>
            </a:r>
          </a:p>
          <a:p>
            <a:pPr lvl="1"/>
            <a:r>
              <a:rPr lang="en-US" sz="2000" dirty="0"/>
              <a:t>If Y changes (as the result of X), elements (say Z) depend on Y changes too</a:t>
            </a:r>
          </a:p>
          <a:p>
            <a:pPr lvl="1"/>
            <a:r>
              <a:rPr lang="en-US" sz="2000" dirty="0"/>
              <a:t>Z is indirectly dependent on X.</a:t>
            </a:r>
          </a:p>
          <a:p>
            <a:pPr lvl="1"/>
            <a:endParaRPr lang="en-US" sz="2000" dirty="0"/>
          </a:p>
          <a:p>
            <a:pPr lvl="1"/>
            <a:endParaRPr lang="en-US" sz="2000" dirty="0"/>
          </a:p>
          <a:p>
            <a:r>
              <a:rPr lang="en-US" sz="2400" dirty="0"/>
              <a:t>If we can either (1) reduce coupling at the compile time or (2) delay the dependency from compile time to run time (when the code is run), then we make our program have better kinds of coupling. </a:t>
            </a:r>
            <a:endParaRPr lang="en-HK" sz="2400" dirty="0"/>
          </a:p>
        </p:txBody>
      </p:sp>
      <p:sp>
        <p:nvSpPr>
          <p:cNvPr id="4" name="Slide Number Placeholder 3">
            <a:extLst>
              <a:ext uri="{FF2B5EF4-FFF2-40B4-BE49-F238E27FC236}">
                <a16:creationId xmlns:a16="http://schemas.microsoft.com/office/drawing/2014/main" id="{0322AB75-69FD-494E-AAFF-45ED29626990}"/>
              </a:ext>
            </a:extLst>
          </p:cNvPr>
          <p:cNvSpPr>
            <a:spLocks noGrp="1"/>
          </p:cNvSpPr>
          <p:nvPr>
            <p:ph type="sldNum" sz="quarter" idx="12"/>
          </p:nvPr>
        </p:nvSpPr>
        <p:spPr/>
        <p:txBody>
          <a:bodyPr/>
          <a:lstStyle/>
          <a:p>
            <a:pPr>
              <a:defRPr/>
            </a:pPr>
            <a:fld id="{63B8F44C-0EDE-4D7D-9086-BD1CF3CE7AF7}" type="slidenum">
              <a:rPr lang="en-US" smtClean="0"/>
              <a:pPr>
                <a:defRPr/>
              </a:pPr>
              <a:t>27</a:t>
            </a:fld>
            <a:endParaRPr lang="en-US"/>
          </a:p>
        </p:txBody>
      </p:sp>
      <p:grpSp>
        <p:nvGrpSpPr>
          <p:cNvPr id="9" name="Group 8">
            <a:extLst>
              <a:ext uri="{FF2B5EF4-FFF2-40B4-BE49-F238E27FC236}">
                <a16:creationId xmlns:a16="http://schemas.microsoft.com/office/drawing/2014/main" id="{D4D8116E-C8AD-44EC-B812-265F10C1FCE2}"/>
              </a:ext>
            </a:extLst>
          </p:cNvPr>
          <p:cNvGrpSpPr/>
          <p:nvPr/>
        </p:nvGrpSpPr>
        <p:grpSpPr>
          <a:xfrm>
            <a:off x="412750" y="2662535"/>
            <a:ext cx="9602786" cy="1135797"/>
            <a:chOff x="454025" y="3938573"/>
            <a:chExt cx="9602786" cy="1135797"/>
          </a:xfrm>
        </p:grpSpPr>
        <p:sp>
          <p:nvSpPr>
            <p:cNvPr id="5" name="TextBox 4">
              <a:extLst>
                <a:ext uri="{FF2B5EF4-FFF2-40B4-BE49-F238E27FC236}">
                  <a16:creationId xmlns:a16="http://schemas.microsoft.com/office/drawing/2014/main" id="{DF940D40-9A5F-4462-8DF0-83F7E1D0102D}"/>
                </a:ext>
              </a:extLst>
            </p:cNvPr>
            <p:cNvSpPr txBox="1"/>
            <p:nvPr/>
          </p:nvSpPr>
          <p:spPr>
            <a:xfrm>
              <a:off x="454025" y="4214455"/>
              <a:ext cx="4774064" cy="461665"/>
            </a:xfrm>
            <a:prstGeom prst="rect">
              <a:avLst/>
            </a:prstGeom>
            <a:noFill/>
          </p:spPr>
          <p:txBody>
            <a:bodyPr wrap="none" rtlCol="0">
              <a:spAutoFit/>
            </a:bodyPr>
            <a:lstStyle/>
            <a:p>
              <a:r>
                <a:rPr lang="en-US" sz="2400" strike="sngStrike" dirty="0">
                  <a:solidFill>
                    <a:srgbClr val="FF0000"/>
                  </a:solidFill>
                </a:rPr>
                <a:t>double</a:t>
              </a:r>
              <a:r>
                <a:rPr lang="en-US" sz="2400" dirty="0">
                  <a:solidFill>
                    <a:srgbClr val="FF0000"/>
                  </a:solidFill>
                </a:rPr>
                <a:t> int f(</a:t>
              </a:r>
              <a:r>
                <a:rPr lang="en-US" sz="2400" strike="sngStrike" dirty="0">
                  <a:solidFill>
                    <a:srgbClr val="FF0000"/>
                  </a:solidFill>
                </a:rPr>
                <a:t>double</a:t>
              </a:r>
              <a:r>
                <a:rPr lang="en-US" sz="2400" dirty="0">
                  <a:solidFill>
                    <a:srgbClr val="FF0000"/>
                  </a:solidFill>
                </a:rPr>
                <a:t> int x) { return x;}</a:t>
              </a:r>
              <a:endParaRPr lang="en-HK" sz="2400" dirty="0">
                <a:solidFill>
                  <a:srgbClr val="FF0000"/>
                </a:solidFill>
              </a:endParaRPr>
            </a:p>
          </p:txBody>
        </p:sp>
        <p:sp>
          <p:nvSpPr>
            <p:cNvPr id="6" name="TextBox 5">
              <a:extLst>
                <a:ext uri="{FF2B5EF4-FFF2-40B4-BE49-F238E27FC236}">
                  <a16:creationId xmlns:a16="http://schemas.microsoft.com/office/drawing/2014/main" id="{0892C40E-C920-4E3E-9AB3-11CCAC3A48A2}"/>
                </a:ext>
              </a:extLst>
            </p:cNvPr>
            <p:cNvSpPr txBox="1"/>
            <p:nvPr/>
          </p:nvSpPr>
          <p:spPr>
            <a:xfrm>
              <a:off x="5942012" y="4243373"/>
              <a:ext cx="4114799" cy="830997"/>
            </a:xfrm>
            <a:prstGeom prst="rect">
              <a:avLst/>
            </a:prstGeom>
            <a:noFill/>
          </p:spPr>
          <p:txBody>
            <a:bodyPr wrap="square" rtlCol="0">
              <a:spAutoFit/>
            </a:bodyPr>
            <a:lstStyle/>
            <a:p>
              <a:r>
                <a:rPr lang="en-US" sz="2400" dirty="0">
                  <a:solidFill>
                    <a:srgbClr val="FF0000"/>
                  </a:solidFill>
                </a:rPr>
                <a:t>void g(</a:t>
              </a:r>
              <a:r>
                <a:rPr lang="en-US" sz="2400" strike="sngStrike" dirty="0">
                  <a:solidFill>
                    <a:srgbClr val="FF0000"/>
                  </a:solidFill>
                </a:rPr>
                <a:t>double</a:t>
              </a:r>
              <a:r>
                <a:rPr lang="en-US" sz="2400" dirty="0">
                  <a:solidFill>
                    <a:srgbClr val="FF0000"/>
                  </a:solidFill>
                </a:rPr>
                <a:t> int x)</a:t>
              </a:r>
            </a:p>
            <a:p>
              <a:r>
                <a:rPr lang="en-US" sz="2400" dirty="0">
                  <a:solidFill>
                    <a:srgbClr val="FF0000"/>
                  </a:solidFill>
                </a:rPr>
                <a:t>   { </a:t>
              </a:r>
              <a:r>
                <a:rPr lang="en-US" sz="2400" strike="sngStrike" dirty="0">
                  <a:solidFill>
                    <a:srgbClr val="FF0000"/>
                  </a:solidFill>
                </a:rPr>
                <a:t>double</a:t>
              </a:r>
              <a:r>
                <a:rPr lang="en-US" sz="2400" dirty="0">
                  <a:solidFill>
                    <a:srgbClr val="FF0000"/>
                  </a:solidFill>
                </a:rPr>
                <a:t> int x = f(x);}</a:t>
              </a:r>
              <a:endParaRPr lang="en-HK" sz="2400" dirty="0">
                <a:solidFill>
                  <a:srgbClr val="FF0000"/>
                </a:solidFill>
              </a:endParaRPr>
            </a:p>
          </p:txBody>
        </p:sp>
        <p:sp>
          <p:nvSpPr>
            <p:cNvPr id="7" name="Arrow: Right 6">
              <a:extLst>
                <a:ext uri="{FF2B5EF4-FFF2-40B4-BE49-F238E27FC236}">
                  <a16:creationId xmlns:a16="http://schemas.microsoft.com/office/drawing/2014/main" id="{0B964B48-21B7-439B-9A07-298EF647DB54}"/>
                </a:ext>
              </a:extLst>
            </p:cNvPr>
            <p:cNvSpPr/>
            <p:nvPr/>
          </p:nvSpPr>
          <p:spPr bwMode="auto">
            <a:xfrm>
              <a:off x="5351975" y="4376410"/>
              <a:ext cx="533400" cy="195590"/>
            </a:xfrm>
            <a:prstGeom prst="rightArrow">
              <a:avLst/>
            </a:prstGeom>
            <a:ln>
              <a:solidFill>
                <a:srgbClr val="FF0000"/>
              </a:solidFill>
              <a:headEnd type="none" w="sm" len="sm"/>
              <a:tailEnd type="none" w="sm" len="sm"/>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HK" sz="2800" b="0" i="0" u="none" strike="noStrike" cap="none" normalizeH="0" baseline="0">
                <a:ln>
                  <a:noFill/>
                </a:ln>
                <a:solidFill>
                  <a:srgbClr val="FF0000"/>
                </a:solidFill>
                <a:effectLst/>
                <a:latin typeface="Times New Roman" pitchFamily="18" charset="0"/>
              </a:endParaRPr>
            </a:p>
          </p:txBody>
        </p:sp>
        <p:sp>
          <p:nvSpPr>
            <p:cNvPr id="8" name="TextBox 7">
              <a:extLst>
                <a:ext uri="{FF2B5EF4-FFF2-40B4-BE49-F238E27FC236}">
                  <a16:creationId xmlns:a16="http://schemas.microsoft.com/office/drawing/2014/main" id="{25F07D38-0099-4D62-8E93-E532537B6316}"/>
                </a:ext>
              </a:extLst>
            </p:cNvPr>
            <p:cNvSpPr txBox="1"/>
            <p:nvPr/>
          </p:nvSpPr>
          <p:spPr>
            <a:xfrm>
              <a:off x="4799012" y="3938573"/>
              <a:ext cx="1903085" cy="369332"/>
            </a:xfrm>
            <a:prstGeom prst="rect">
              <a:avLst/>
            </a:prstGeom>
            <a:noFill/>
          </p:spPr>
          <p:txBody>
            <a:bodyPr wrap="none" rtlCol="0">
              <a:spAutoFit/>
            </a:bodyPr>
            <a:lstStyle/>
            <a:p>
              <a:r>
                <a:rPr lang="en-US" sz="1800" dirty="0">
                  <a:solidFill>
                    <a:srgbClr val="FF0000"/>
                  </a:solidFill>
                </a:rPr>
                <a:t>propagate to caller</a:t>
              </a:r>
              <a:endParaRPr lang="en-HK" sz="1800" dirty="0">
                <a:solidFill>
                  <a:srgbClr val="FF0000"/>
                </a:solidFill>
              </a:endParaRPr>
            </a:p>
          </p:txBody>
        </p:sp>
      </p:grpSp>
      <p:grpSp>
        <p:nvGrpSpPr>
          <p:cNvPr id="10" name="Group 9">
            <a:extLst>
              <a:ext uri="{FF2B5EF4-FFF2-40B4-BE49-F238E27FC236}">
                <a16:creationId xmlns:a16="http://schemas.microsoft.com/office/drawing/2014/main" id="{D2D93F90-337A-4F3D-B9BA-203FC64FBD15}"/>
              </a:ext>
            </a:extLst>
          </p:cNvPr>
          <p:cNvGrpSpPr/>
          <p:nvPr/>
        </p:nvGrpSpPr>
        <p:grpSpPr>
          <a:xfrm>
            <a:off x="481933" y="4397403"/>
            <a:ext cx="9602786" cy="766465"/>
            <a:chOff x="454025" y="3938573"/>
            <a:chExt cx="9602786" cy="766465"/>
          </a:xfrm>
        </p:grpSpPr>
        <p:sp>
          <p:nvSpPr>
            <p:cNvPr id="11" name="TextBox 10">
              <a:extLst>
                <a:ext uri="{FF2B5EF4-FFF2-40B4-BE49-F238E27FC236}">
                  <a16:creationId xmlns:a16="http://schemas.microsoft.com/office/drawing/2014/main" id="{BB89AF49-C7AC-4723-9D1C-89D08412CFC0}"/>
                </a:ext>
              </a:extLst>
            </p:cNvPr>
            <p:cNvSpPr txBox="1"/>
            <p:nvPr/>
          </p:nvSpPr>
          <p:spPr>
            <a:xfrm>
              <a:off x="454025" y="4214455"/>
              <a:ext cx="4774064" cy="461665"/>
            </a:xfrm>
            <a:prstGeom prst="rect">
              <a:avLst/>
            </a:prstGeom>
            <a:noFill/>
          </p:spPr>
          <p:txBody>
            <a:bodyPr wrap="none" rtlCol="0">
              <a:spAutoFit/>
            </a:bodyPr>
            <a:lstStyle/>
            <a:p>
              <a:r>
                <a:rPr lang="en-US" sz="2400" strike="sngStrike" dirty="0">
                  <a:solidFill>
                    <a:srgbClr val="FF0000"/>
                  </a:solidFill>
                </a:rPr>
                <a:t>double</a:t>
              </a:r>
              <a:r>
                <a:rPr lang="en-US" sz="2400" dirty="0">
                  <a:solidFill>
                    <a:srgbClr val="FF0000"/>
                  </a:solidFill>
                </a:rPr>
                <a:t> int f(</a:t>
              </a:r>
              <a:r>
                <a:rPr lang="en-US" sz="2400" strike="sngStrike" dirty="0">
                  <a:solidFill>
                    <a:srgbClr val="FF0000"/>
                  </a:solidFill>
                </a:rPr>
                <a:t>double</a:t>
              </a:r>
              <a:r>
                <a:rPr lang="en-US" sz="2400" dirty="0">
                  <a:solidFill>
                    <a:srgbClr val="FF0000"/>
                  </a:solidFill>
                </a:rPr>
                <a:t> int x) { return x;}</a:t>
              </a:r>
              <a:endParaRPr lang="en-HK" sz="2400" dirty="0">
                <a:solidFill>
                  <a:srgbClr val="FF0000"/>
                </a:solidFill>
              </a:endParaRPr>
            </a:p>
          </p:txBody>
        </p:sp>
        <p:sp>
          <p:nvSpPr>
            <p:cNvPr id="12" name="TextBox 11">
              <a:extLst>
                <a:ext uri="{FF2B5EF4-FFF2-40B4-BE49-F238E27FC236}">
                  <a16:creationId xmlns:a16="http://schemas.microsoft.com/office/drawing/2014/main" id="{336FAB2B-8AF2-44E4-BD71-B3437827F301}"/>
                </a:ext>
              </a:extLst>
            </p:cNvPr>
            <p:cNvSpPr txBox="1"/>
            <p:nvPr/>
          </p:nvSpPr>
          <p:spPr>
            <a:xfrm>
              <a:off x="5942012" y="4243373"/>
              <a:ext cx="4114799" cy="461665"/>
            </a:xfrm>
            <a:prstGeom prst="rect">
              <a:avLst/>
            </a:prstGeom>
            <a:noFill/>
          </p:spPr>
          <p:txBody>
            <a:bodyPr wrap="square" rtlCol="0">
              <a:spAutoFit/>
            </a:bodyPr>
            <a:lstStyle/>
            <a:p>
              <a:r>
                <a:rPr lang="en-US" sz="2400" dirty="0">
                  <a:solidFill>
                    <a:srgbClr val="FF0000"/>
                  </a:solidFill>
                </a:rPr>
                <a:t>void h(x){g(2</a:t>
              </a:r>
              <a:r>
                <a:rPr lang="en-US" sz="2400" strike="sngStrike" dirty="0">
                  <a:solidFill>
                    <a:srgbClr val="FF0000"/>
                  </a:solidFill>
                </a:rPr>
                <a:t>.3</a:t>
              </a:r>
              <a:r>
                <a:rPr lang="en-US" sz="2400" dirty="0">
                  <a:solidFill>
                    <a:srgbClr val="FF0000"/>
                  </a:solidFill>
                </a:rPr>
                <a:t>);}</a:t>
              </a:r>
              <a:endParaRPr lang="en-HK" sz="2400" dirty="0">
                <a:solidFill>
                  <a:srgbClr val="FF0000"/>
                </a:solidFill>
              </a:endParaRPr>
            </a:p>
          </p:txBody>
        </p:sp>
        <p:sp>
          <p:nvSpPr>
            <p:cNvPr id="13" name="Arrow: Right 12">
              <a:extLst>
                <a:ext uri="{FF2B5EF4-FFF2-40B4-BE49-F238E27FC236}">
                  <a16:creationId xmlns:a16="http://schemas.microsoft.com/office/drawing/2014/main" id="{C2078324-0E03-40D6-B184-CC9FE707E9EE}"/>
                </a:ext>
              </a:extLst>
            </p:cNvPr>
            <p:cNvSpPr/>
            <p:nvPr/>
          </p:nvSpPr>
          <p:spPr bwMode="auto">
            <a:xfrm>
              <a:off x="5105029" y="4376410"/>
              <a:ext cx="209039" cy="195590"/>
            </a:xfrm>
            <a:prstGeom prst="rightArrow">
              <a:avLst/>
            </a:prstGeom>
            <a:ln>
              <a:solidFill>
                <a:srgbClr val="FF0000"/>
              </a:solidFill>
              <a:headEnd type="none" w="sm" len="sm"/>
              <a:tailEnd type="none" w="sm" len="sm"/>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HK" sz="2800" b="0" i="0" u="none" strike="noStrike" cap="none" normalizeH="0" baseline="0">
                <a:ln>
                  <a:noFill/>
                </a:ln>
                <a:solidFill>
                  <a:srgbClr val="FF0000"/>
                </a:solidFill>
                <a:effectLst/>
                <a:latin typeface="Times New Roman" pitchFamily="18" charset="0"/>
              </a:endParaRPr>
            </a:p>
          </p:txBody>
        </p:sp>
        <p:sp>
          <p:nvSpPr>
            <p:cNvPr id="14" name="TextBox 13">
              <a:extLst>
                <a:ext uri="{FF2B5EF4-FFF2-40B4-BE49-F238E27FC236}">
                  <a16:creationId xmlns:a16="http://schemas.microsoft.com/office/drawing/2014/main" id="{931F968E-F18E-4C47-98C2-777A2F5FFD35}"/>
                </a:ext>
              </a:extLst>
            </p:cNvPr>
            <p:cNvSpPr txBox="1"/>
            <p:nvPr/>
          </p:nvSpPr>
          <p:spPr>
            <a:xfrm>
              <a:off x="4799012" y="3938573"/>
              <a:ext cx="2512226" cy="369332"/>
            </a:xfrm>
            <a:prstGeom prst="rect">
              <a:avLst/>
            </a:prstGeom>
            <a:noFill/>
          </p:spPr>
          <p:txBody>
            <a:bodyPr wrap="none" rtlCol="0">
              <a:spAutoFit/>
            </a:bodyPr>
            <a:lstStyle/>
            <a:p>
              <a:r>
                <a:rPr lang="en-US" sz="1800" dirty="0">
                  <a:solidFill>
                    <a:srgbClr val="FF0000"/>
                  </a:solidFill>
                </a:rPr>
                <a:t>propagate and propagate </a:t>
              </a:r>
              <a:endParaRPr lang="en-HK" sz="1800" dirty="0">
                <a:solidFill>
                  <a:srgbClr val="FF0000"/>
                </a:solidFill>
              </a:endParaRPr>
            </a:p>
          </p:txBody>
        </p:sp>
      </p:grpSp>
      <p:sp>
        <p:nvSpPr>
          <p:cNvPr id="15" name="Arrow: Right 14">
            <a:extLst>
              <a:ext uri="{FF2B5EF4-FFF2-40B4-BE49-F238E27FC236}">
                <a16:creationId xmlns:a16="http://schemas.microsoft.com/office/drawing/2014/main" id="{35F37FB0-FA31-4CA4-9B7F-B4025C1ED41F}"/>
              </a:ext>
            </a:extLst>
          </p:cNvPr>
          <p:cNvSpPr/>
          <p:nvPr/>
        </p:nvSpPr>
        <p:spPr bwMode="auto">
          <a:xfrm>
            <a:off x="5461668" y="4780636"/>
            <a:ext cx="209039" cy="195590"/>
          </a:xfrm>
          <a:prstGeom prst="rightArrow">
            <a:avLst/>
          </a:prstGeom>
          <a:ln>
            <a:solidFill>
              <a:srgbClr val="FF0000"/>
            </a:solidFill>
            <a:headEnd type="none" w="sm" len="sm"/>
            <a:tailEnd type="none" w="sm" len="sm"/>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HK" sz="2800" b="0" i="0" u="none" strike="noStrike" cap="none" normalizeH="0" baseline="0">
              <a:ln>
                <a:noFill/>
              </a:ln>
              <a:solidFill>
                <a:srgbClr val="FF0000"/>
              </a:solidFill>
              <a:effectLst/>
              <a:latin typeface="Times New Roman" pitchFamily="18" charset="0"/>
            </a:endParaRPr>
          </a:p>
        </p:txBody>
      </p:sp>
      <p:sp>
        <p:nvSpPr>
          <p:cNvPr id="16" name="TextBox 15">
            <a:extLst>
              <a:ext uri="{FF2B5EF4-FFF2-40B4-BE49-F238E27FC236}">
                <a16:creationId xmlns:a16="http://schemas.microsoft.com/office/drawing/2014/main" id="{0B493C5E-D292-4750-B3DD-5D841EF40B76}"/>
              </a:ext>
            </a:extLst>
          </p:cNvPr>
          <p:cNvSpPr txBox="1"/>
          <p:nvPr/>
        </p:nvSpPr>
        <p:spPr>
          <a:xfrm>
            <a:off x="5011457" y="4493711"/>
            <a:ext cx="543739" cy="523220"/>
          </a:xfrm>
          <a:prstGeom prst="rect">
            <a:avLst/>
          </a:prstGeom>
          <a:noFill/>
        </p:spPr>
        <p:txBody>
          <a:bodyPr wrap="none" rtlCol="0">
            <a:spAutoFit/>
          </a:bodyPr>
          <a:lstStyle/>
          <a:p>
            <a:r>
              <a:rPr lang="en-US" dirty="0">
                <a:solidFill>
                  <a:srgbClr val="FF0000"/>
                </a:solidFill>
              </a:rPr>
              <a:t>…</a:t>
            </a:r>
            <a:endParaRPr lang="en-HK" dirty="0">
              <a:solidFill>
                <a:srgbClr val="FF0000"/>
              </a:solidFill>
            </a:endParaRPr>
          </a:p>
        </p:txBody>
      </p:sp>
    </p:spTree>
    <p:extLst>
      <p:ext uri="{BB962C8B-B14F-4D97-AF65-F5344CB8AC3E}">
        <p14:creationId xmlns:p14="http://schemas.microsoft.com/office/powerpoint/2010/main" val="2549434913"/>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showMasterPhAnim="0">
  <p:cSld>
    <p:bg>
      <p:bgPr>
        <a:no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E267D2-83FE-4322-8CDF-72A4443BBA4F}"/>
              </a:ext>
            </a:extLst>
          </p:cNvPr>
          <p:cNvSpPr>
            <a:spLocks noGrp="1"/>
          </p:cNvSpPr>
          <p:nvPr>
            <p:ph type="title"/>
          </p:nvPr>
        </p:nvSpPr>
        <p:spPr/>
        <p:txBody>
          <a:bodyPr/>
          <a:lstStyle/>
          <a:p>
            <a:r>
              <a:rPr lang="en-US" dirty="0"/>
              <a:t>Coupling</a:t>
            </a:r>
            <a:endParaRPr lang="en-HK" dirty="0"/>
          </a:p>
        </p:txBody>
      </p:sp>
      <p:sp>
        <p:nvSpPr>
          <p:cNvPr id="3" name="Content Placeholder 2">
            <a:extLst>
              <a:ext uri="{FF2B5EF4-FFF2-40B4-BE49-F238E27FC236}">
                <a16:creationId xmlns:a16="http://schemas.microsoft.com/office/drawing/2014/main" id="{990119C6-3367-4480-B6DF-35928AF1CC0E}"/>
              </a:ext>
            </a:extLst>
          </p:cNvPr>
          <p:cNvSpPr>
            <a:spLocks noGrp="1"/>
          </p:cNvSpPr>
          <p:nvPr>
            <p:ph idx="1"/>
          </p:nvPr>
        </p:nvSpPr>
        <p:spPr/>
        <p:txBody>
          <a:bodyPr/>
          <a:lstStyle/>
          <a:p>
            <a:r>
              <a:rPr lang="en-HK" sz="2800" dirty="0"/>
              <a:t>Six basic types of coupling</a:t>
            </a:r>
          </a:p>
          <a:p>
            <a:pPr lvl="1"/>
            <a:r>
              <a:rPr lang="en-HK" sz="2400" dirty="0"/>
              <a:t>Content  </a:t>
            </a:r>
            <a:r>
              <a:rPr lang="en-HK" sz="2000" dirty="0"/>
              <a:t>(directly use a part of code)</a:t>
            </a:r>
          </a:p>
          <a:p>
            <a:pPr lvl="1"/>
            <a:r>
              <a:rPr lang="en-HK" sz="2400" dirty="0"/>
              <a:t>Common </a:t>
            </a:r>
            <a:r>
              <a:rPr lang="en-HK" sz="2000" dirty="0"/>
              <a:t>(global variable)</a:t>
            </a:r>
          </a:p>
          <a:p>
            <a:pPr lvl="1"/>
            <a:r>
              <a:rPr lang="en-HK" sz="2400" dirty="0"/>
              <a:t>External </a:t>
            </a:r>
            <a:r>
              <a:rPr lang="en-HK" sz="2000" dirty="0"/>
              <a:t>(interface protocol, file)</a:t>
            </a:r>
          </a:p>
          <a:p>
            <a:pPr lvl="1"/>
            <a:r>
              <a:rPr lang="en-HK" sz="2400" dirty="0"/>
              <a:t>Control </a:t>
            </a:r>
            <a:r>
              <a:rPr lang="en-HK" sz="2000" dirty="0"/>
              <a:t>(control flow, workflow pipeline)</a:t>
            </a:r>
          </a:p>
          <a:p>
            <a:pPr lvl="1"/>
            <a:r>
              <a:rPr lang="en-HK" sz="2400" dirty="0"/>
              <a:t>Stamp </a:t>
            </a:r>
            <a:r>
              <a:rPr lang="en-HK" sz="2000" dirty="0"/>
              <a:t>(a part of a data structure)</a:t>
            </a:r>
          </a:p>
          <a:p>
            <a:pPr lvl="1"/>
            <a:r>
              <a:rPr lang="en-HK" sz="2400" dirty="0"/>
              <a:t>Data </a:t>
            </a:r>
            <a:r>
              <a:rPr lang="en-HK" sz="2000" dirty="0"/>
              <a:t>(the whole data structure)</a:t>
            </a:r>
          </a:p>
        </p:txBody>
      </p:sp>
      <p:sp>
        <p:nvSpPr>
          <p:cNvPr id="4" name="Slide Number Placeholder 3">
            <a:extLst>
              <a:ext uri="{FF2B5EF4-FFF2-40B4-BE49-F238E27FC236}">
                <a16:creationId xmlns:a16="http://schemas.microsoft.com/office/drawing/2014/main" id="{E74671BE-3FA4-4D12-8984-B234042EBECF}"/>
              </a:ext>
            </a:extLst>
          </p:cNvPr>
          <p:cNvSpPr>
            <a:spLocks noGrp="1"/>
          </p:cNvSpPr>
          <p:nvPr>
            <p:ph type="sldNum" sz="quarter" idx="12"/>
          </p:nvPr>
        </p:nvSpPr>
        <p:spPr/>
        <p:txBody>
          <a:bodyPr/>
          <a:lstStyle/>
          <a:p>
            <a:pPr>
              <a:defRPr/>
            </a:pPr>
            <a:fld id="{63B8F44C-0EDE-4D7D-9086-BD1CF3CE7AF7}" type="slidenum">
              <a:rPr lang="en-US" smtClean="0"/>
              <a:pPr>
                <a:defRPr/>
              </a:pPr>
              <a:t>28</a:t>
            </a:fld>
            <a:endParaRPr lang="en-US"/>
          </a:p>
        </p:txBody>
      </p:sp>
      <p:pic>
        <p:nvPicPr>
          <p:cNvPr id="1028" name="Picture 4">
            <a:extLst>
              <a:ext uri="{FF2B5EF4-FFF2-40B4-BE49-F238E27FC236}">
                <a16:creationId xmlns:a16="http://schemas.microsoft.com/office/drawing/2014/main" id="{507F9B7F-6485-4053-8AF9-A9AF7349821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46812" y="3657600"/>
            <a:ext cx="2641600" cy="1981200"/>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a:extLst>
              <a:ext uri="{FF2B5EF4-FFF2-40B4-BE49-F238E27FC236}">
                <a16:creationId xmlns:a16="http://schemas.microsoft.com/office/drawing/2014/main" id="{E1C485D3-EEDA-4AB2-830C-4CF79D3C4B58}"/>
              </a:ext>
            </a:extLst>
          </p:cNvPr>
          <p:cNvCxnSpPr/>
          <p:nvPr/>
        </p:nvCxnSpPr>
        <p:spPr bwMode="auto">
          <a:xfrm>
            <a:off x="6551612" y="5867400"/>
            <a:ext cx="2133600" cy="0"/>
          </a:xfrm>
          <a:prstGeom prst="straightConnector1">
            <a:avLst/>
          </a:prstGeom>
          <a:ln>
            <a:headEnd type="none" w="sm" len="sm"/>
            <a:tailEnd type="triangle"/>
          </a:ln>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2E1C2CC4-BD5C-4E58-81DC-1B02583D38E5}"/>
              </a:ext>
            </a:extLst>
          </p:cNvPr>
          <p:cNvSpPr txBox="1"/>
          <p:nvPr/>
        </p:nvSpPr>
        <p:spPr>
          <a:xfrm>
            <a:off x="5468064" y="5605790"/>
            <a:ext cx="1042273" cy="523220"/>
          </a:xfrm>
          <a:prstGeom prst="rect">
            <a:avLst/>
          </a:prstGeom>
          <a:noFill/>
        </p:spPr>
        <p:txBody>
          <a:bodyPr wrap="none" rtlCol="0">
            <a:spAutoFit/>
          </a:bodyPr>
          <a:lstStyle/>
          <a:p>
            <a:r>
              <a:rPr lang="en-US" dirty="0"/>
              <a:t>worse</a:t>
            </a:r>
            <a:endParaRPr lang="en-HK" dirty="0"/>
          </a:p>
        </p:txBody>
      </p:sp>
      <p:sp>
        <p:nvSpPr>
          <p:cNvPr id="10" name="TextBox 9">
            <a:extLst>
              <a:ext uri="{FF2B5EF4-FFF2-40B4-BE49-F238E27FC236}">
                <a16:creationId xmlns:a16="http://schemas.microsoft.com/office/drawing/2014/main" id="{C771B01A-2FAA-4730-B335-8BB08CBEA8FC}"/>
              </a:ext>
            </a:extLst>
          </p:cNvPr>
          <p:cNvSpPr txBox="1"/>
          <p:nvPr/>
        </p:nvSpPr>
        <p:spPr>
          <a:xfrm>
            <a:off x="8747124" y="5605790"/>
            <a:ext cx="1000595" cy="523220"/>
          </a:xfrm>
          <a:prstGeom prst="rect">
            <a:avLst/>
          </a:prstGeom>
          <a:noFill/>
        </p:spPr>
        <p:txBody>
          <a:bodyPr wrap="none" rtlCol="0">
            <a:spAutoFit/>
          </a:bodyPr>
          <a:lstStyle/>
          <a:p>
            <a:r>
              <a:rPr lang="en-US" dirty="0"/>
              <a:t>better</a:t>
            </a:r>
            <a:endParaRPr lang="en-HK" dirty="0"/>
          </a:p>
        </p:txBody>
      </p:sp>
    </p:spTree>
    <p:extLst>
      <p:ext uri="{BB962C8B-B14F-4D97-AF65-F5344CB8AC3E}">
        <p14:creationId xmlns:p14="http://schemas.microsoft.com/office/powerpoint/2010/main" val="3119124152"/>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5B24C6-6279-47F5-BEB3-A12FD171F6EB}"/>
              </a:ext>
            </a:extLst>
          </p:cNvPr>
          <p:cNvSpPr>
            <a:spLocks noGrp="1"/>
          </p:cNvSpPr>
          <p:nvPr>
            <p:ph type="title"/>
          </p:nvPr>
        </p:nvSpPr>
        <p:spPr/>
        <p:txBody>
          <a:bodyPr/>
          <a:lstStyle/>
          <a:p>
            <a:r>
              <a:rPr lang="en-US" dirty="0"/>
              <a:t>e.g., External Coupling</a:t>
            </a:r>
            <a:endParaRPr lang="en-HK" dirty="0"/>
          </a:p>
        </p:txBody>
      </p:sp>
      <p:sp>
        <p:nvSpPr>
          <p:cNvPr id="4" name="Slide Number Placeholder 3">
            <a:extLst>
              <a:ext uri="{FF2B5EF4-FFF2-40B4-BE49-F238E27FC236}">
                <a16:creationId xmlns:a16="http://schemas.microsoft.com/office/drawing/2014/main" id="{6B95D2BB-66CD-4ECB-91CE-2B99E554D1AF}"/>
              </a:ext>
            </a:extLst>
          </p:cNvPr>
          <p:cNvSpPr>
            <a:spLocks noGrp="1"/>
          </p:cNvSpPr>
          <p:nvPr>
            <p:ph type="sldNum" sz="quarter" idx="12"/>
          </p:nvPr>
        </p:nvSpPr>
        <p:spPr/>
        <p:txBody>
          <a:bodyPr/>
          <a:lstStyle/>
          <a:p>
            <a:pPr>
              <a:defRPr/>
            </a:pPr>
            <a:fld id="{63B8F44C-0EDE-4D7D-9086-BD1CF3CE7AF7}" type="slidenum">
              <a:rPr lang="en-US" smtClean="0"/>
              <a:pPr>
                <a:defRPr/>
              </a:pPr>
              <a:t>29</a:t>
            </a:fld>
            <a:endParaRPr lang="en-US"/>
          </a:p>
        </p:txBody>
      </p:sp>
      <p:sp>
        <p:nvSpPr>
          <p:cNvPr id="5" name="Rectangle 4">
            <a:extLst>
              <a:ext uri="{FF2B5EF4-FFF2-40B4-BE49-F238E27FC236}">
                <a16:creationId xmlns:a16="http://schemas.microsoft.com/office/drawing/2014/main" id="{CAC662E4-669C-409A-A243-182CB3105C01}"/>
              </a:ext>
            </a:extLst>
          </p:cNvPr>
          <p:cNvSpPr/>
          <p:nvPr/>
        </p:nvSpPr>
        <p:spPr bwMode="auto">
          <a:xfrm>
            <a:off x="162845" y="1447800"/>
            <a:ext cx="4559967" cy="4419600"/>
          </a:xfrm>
          <a:prstGeom prst="rect">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sz="2400" dirty="0">
                <a:solidFill>
                  <a:schemeClr val="tx1"/>
                </a:solidFill>
                <a:latin typeface="Courier New" panose="02070309020205020404" pitchFamily="49" charset="0"/>
                <a:cs typeface="Courier New" panose="02070309020205020404" pitchFamily="49" charset="0"/>
              </a:rPr>
              <a:t>f(file X){</a:t>
            </a:r>
          </a:p>
          <a:p>
            <a:pPr marL="0" marR="0" indent="0" algn="l" defTabSz="914400" rtl="0" eaLnBrk="0" fontAlgn="base" latinLnBrk="0" hangingPunct="0">
              <a:lnSpc>
                <a:spcPct val="100000"/>
              </a:lnSpc>
              <a:spcBef>
                <a:spcPct val="0"/>
              </a:spcBef>
              <a:spcAft>
                <a:spcPct val="0"/>
              </a:spcAft>
              <a:buClrTx/>
              <a:buSzTx/>
              <a:buFontTx/>
              <a:buNone/>
              <a:tabLst/>
            </a:pPr>
            <a:r>
              <a:rPr lang="en-US" sz="2400" dirty="0">
                <a:solidFill>
                  <a:schemeClr val="tx1"/>
                </a:solidFill>
                <a:latin typeface="Courier New" panose="02070309020205020404" pitchFamily="49" charset="0"/>
                <a:cs typeface="Courier New" panose="02070309020205020404" pitchFamily="49" charset="0"/>
              </a:rPr>
              <a:t>    read y from file X</a:t>
            </a:r>
          </a:p>
          <a:p>
            <a:pPr marL="0" marR="0" indent="0" algn="l"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a:t>
            </a:r>
          </a:p>
          <a:p>
            <a:pPr marL="0" marR="0" indent="0" algn="l" defTabSz="914400" rtl="0" eaLnBrk="0" fontAlgn="base" latinLnBrk="0" hangingPunct="0">
              <a:lnSpc>
                <a:spcPct val="100000"/>
              </a:lnSpc>
              <a:spcBef>
                <a:spcPct val="0"/>
              </a:spcBef>
              <a:spcAft>
                <a:spcPct val="0"/>
              </a:spcAft>
              <a:buClrTx/>
              <a:buSzTx/>
              <a:buFontTx/>
              <a:buNone/>
              <a:tabLst/>
            </a:pPr>
            <a:endParaRPr lang="en-US" sz="2400" dirty="0">
              <a:solidFill>
                <a:schemeClr val="tx1"/>
              </a:solidFill>
              <a:latin typeface="Courier New" panose="02070309020205020404" pitchFamily="49" charset="0"/>
              <a:cs typeface="Courier New" panose="02070309020205020404" pitchFamily="49" charset="0"/>
            </a:endParaRPr>
          </a:p>
          <a:p>
            <a:pPr marL="0" marR="0" indent="0" algn="l"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g(file X, data z){</a:t>
            </a:r>
          </a:p>
          <a:p>
            <a:pPr marL="0" marR="0" indent="0" algn="l" defTabSz="914400" rtl="0" eaLnBrk="0" fontAlgn="base" latinLnBrk="0" hangingPunct="0">
              <a:lnSpc>
                <a:spcPct val="100000"/>
              </a:lnSpc>
              <a:spcBef>
                <a:spcPct val="0"/>
              </a:spcBef>
              <a:spcAft>
                <a:spcPct val="0"/>
              </a:spcAft>
              <a:buClrTx/>
              <a:buSzTx/>
              <a:buFontTx/>
              <a:buNone/>
              <a:tabLst/>
            </a:pPr>
            <a:r>
              <a:rPr lang="en-US" sz="2400" dirty="0">
                <a:solidFill>
                  <a:schemeClr val="tx1"/>
                </a:solidFill>
                <a:latin typeface="Courier New" panose="02070309020205020404" pitchFamily="49" charset="0"/>
                <a:cs typeface="Courier New" panose="02070309020205020404" pitchFamily="49" charset="0"/>
              </a:rPr>
              <a:t>     read y from file X</a:t>
            </a:r>
          </a:p>
          <a:p>
            <a:pPr marL="0" marR="0" indent="0" algn="l"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     </a:t>
            </a:r>
            <a:r>
              <a:rPr lang="en-US" sz="2400" dirty="0">
                <a:solidFill>
                  <a:schemeClr val="tx1"/>
                </a:solidFill>
                <a:latin typeface="Courier New" panose="02070309020205020404" pitchFamily="49" charset="0"/>
                <a:cs typeface="Courier New" panose="02070309020205020404" pitchFamily="49" charset="0"/>
              </a:rPr>
              <a:t>y = y + z;</a:t>
            </a:r>
          </a:p>
          <a:p>
            <a:pPr marL="0" marR="0" indent="0" algn="l"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     </a:t>
            </a:r>
            <a:r>
              <a:rPr lang="en-US" sz="1800" dirty="0">
                <a:solidFill>
                  <a:schemeClr val="tx1"/>
                </a:solidFill>
                <a:latin typeface="Courier New" panose="02070309020205020404" pitchFamily="49" charset="0"/>
                <a:cs typeface="Courier New" panose="02070309020205020404" pitchFamily="49" charset="0"/>
              </a:rPr>
              <a:t>replace y by z in file X</a:t>
            </a:r>
            <a:endParaRPr kumimoji="0" lang="en-US" sz="18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endParaRPr>
          </a:p>
          <a:p>
            <a:pPr marL="0" marR="0" indent="0" algn="l" defTabSz="914400" rtl="0" eaLnBrk="0" fontAlgn="base" latinLnBrk="0" hangingPunct="0">
              <a:lnSpc>
                <a:spcPct val="100000"/>
              </a:lnSpc>
              <a:spcBef>
                <a:spcPct val="0"/>
              </a:spcBef>
              <a:spcAft>
                <a:spcPct val="0"/>
              </a:spcAft>
              <a:buClrTx/>
              <a:buSzTx/>
              <a:buFontTx/>
              <a:buNone/>
              <a:tabLst/>
            </a:pPr>
            <a:r>
              <a:rPr lang="en-US" sz="2400" dirty="0">
                <a:solidFill>
                  <a:schemeClr val="tx1"/>
                </a:solidFill>
                <a:latin typeface="Courier New" panose="02070309020205020404" pitchFamily="49" charset="0"/>
                <a:cs typeface="Courier New" panose="02070309020205020404" pitchFamily="49" charset="0"/>
              </a:rPr>
              <a:t>}</a:t>
            </a:r>
            <a:endParaRPr kumimoji="0" lang="en-HK" sz="24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endParaRPr>
          </a:p>
        </p:txBody>
      </p:sp>
      <p:sp>
        <p:nvSpPr>
          <p:cNvPr id="6" name="Rectangle 5">
            <a:extLst>
              <a:ext uri="{FF2B5EF4-FFF2-40B4-BE49-F238E27FC236}">
                <a16:creationId xmlns:a16="http://schemas.microsoft.com/office/drawing/2014/main" id="{CD62831A-B17C-4E84-A883-92EC69661EBB}"/>
              </a:ext>
            </a:extLst>
          </p:cNvPr>
          <p:cNvSpPr/>
          <p:nvPr/>
        </p:nvSpPr>
        <p:spPr bwMode="auto">
          <a:xfrm>
            <a:off x="5503862" y="2667000"/>
            <a:ext cx="381000" cy="533400"/>
          </a:xfrm>
          <a:prstGeom prst="rect">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800" b="0" i="0" u="none" strike="noStrike" cap="none" normalizeH="0" baseline="0" dirty="0">
                <a:ln>
                  <a:noFill/>
                </a:ln>
                <a:solidFill>
                  <a:schemeClr val="tx1"/>
                </a:solidFill>
                <a:effectLst/>
                <a:latin typeface="Times New Roman" pitchFamily="18" charset="0"/>
              </a:rPr>
              <a:t>f</a:t>
            </a:r>
            <a:endParaRPr kumimoji="0" lang="en-HK" sz="2800" b="0" i="0" u="none" strike="noStrike" cap="none" normalizeH="0" baseline="0" dirty="0">
              <a:ln>
                <a:noFill/>
              </a:ln>
              <a:solidFill>
                <a:schemeClr val="tx1"/>
              </a:solidFill>
              <a:effectLst/>
              <a:latin typeface="Times New Roman" pitchFamily="18" charset="0"/>
            </a:endParaRPr>
          </a:p>
        </p:txBody>
      </p:sp>
      <p:sp>
        <p:nvSpPr>
          <p:cNvPr id="7" name="Rectangle 6">
            <a:extLst>
              <a:ext uri="{FF2B5EF4-FFF2-40B4-BE49-F238E27FC236}">
                <a16:creationId xmlns:a16="http://schemas.microsoft.com/office/drawing/2014/main" id="{08D274C0-7259-4E3D-BC3E-65460913FF61}"/>
              </a:ext>
            </a:extLst>
          </p:cNvPr>
          <p:cNvSpPr/>
          <p:nvPr/>
        </p:nvSpPr>
        <p:spPr bwMode="auto">
          <a:xfrm>
            <a:off x="5484812" y="1822450"/>
            <a:ext cx="381000" cy="533400"/>
          </a:xfrm>
          <a:prstGeom prst="rect">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800" b="0" i="0" u="none" strike="noStrike" cap="none" normalizeH="0" baseline="0" dirty="0">
                <a:ln>
                  <a:noFill/>
                </a:ln>
                <a:solidFill>
                  <a:schemeClr val="tx1"/>
                </a:solidFill>
                <a:effectLst/>
                <a:latin typeface="Times New Roman" pitchFamily="18" charset="0"/>
              </a:rPr>
              <a:t>g</a:t>
            </a:r>
            <a:endParaRPr kumimoji="0" lang="en-HK" sz="2800" b="0" i="0" u="none" strike="noStrike" cap="none" normalizeH="0" baseline="0" dirty="0">
              <a:ln>
                <a:noFill/>
              </a:ln>
              <a:solidFill>
                <a:schemeClr val="tx1"/>
              </a:solidFill>
              <a:effectLst/>
              <a:latin typeface="Times New Roman" pitchFamily="18" charset="0"/>
            </a:endParaRPr>
          </a:p>
        </p:txBody>
      </p:sp>
      <p:sp>
        <p:nvSpPr>
          <p:cNvPr id="8" name="Rectangle 7">
            <a:extLst>
              <a:ext uri="{FF2B5EF4-FFF2-40B4-BE49-F238E27FC236}">
                <a16:creationId xmlns:a16="http://schemas.microsoft.com/office/drawing/2014/main" id="{9C49D3F3-66A7-47A8-8379-BE0B77653E44}"/>
              </a:ext>
            </a:extLst>
          </p:cNvPr>
          <p:cNvSpPr/>
          <p:nvPr/>
        </p:nvSpPr>
        <p:spPr bwMode="auto">
          <a:xfrm>
            <a:off x="6094412" y="2343150"/>
            <a:ext cx="381000" cy="400050"/>
          </a:xfrm>
          <a:custGeom>
            <a:avLst/>
            <a:gdLst>
              <a:gd name="connsiteX0" fmla="*/ 0 w 381000"/>
              <a:gd name="connsiteY0" fmla="*/ 0 h 400050"/>
              <a:gd name="connsiteX1" fmla="*/ 381000 w 381000"/>
              <a:gd name="connsiteY1" fmla="*/ 0 h 400050"/>
              <a:gd name="connsiteX2" fmla="*/ 381000 w 381000"/>
              <a:gd name="connsiteY2" fmla="*/ 400050 h 400050"/>
              <a:gd name="connsiteX3" fmla="*/ 0 w 381000"/>
              <a:gd name="connsiteY3" fmla="*/ 400050 h 400050"/>
              <a:gd name="connsiteX4" fmla="*/ 0 w 381000"/>
              <a:gd name="connsiteY4" fmla="*/ 0 h 400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0" h="400050" fill="none" extrusionOk="0">
                <a:moveTo>
                  <a:pt x="0" y="0"/>
                </a:moveTo>
                <a:cubicBezTo>
                  <a:pt x="77457" y="-20133"/>
                  <a:pt x="246737" y="9889"/>
                  <a:pt x="381000" y="0"/>
                </a:cubicBezTo>
                <a:cubicBezTo>
                  <a:pt x="391879" y="136673"/>
                  <a:pt x="359697" y="208478"/>
                  <a:pt x="381000" y="400050"/>
                </a:cubicBezTo>
                <a:cubicBezTo>
                  <a:pt x="259868" y="425623"/>
                  <a:pt x="166167" y="369501"/>
                  <a:pt x="0" y="400050"/>
                </a:cubicBezTo>
                <a:cubicBezTo>
                  <a:pt x="-5498" y="310029"/>
                  <a:pt x="43808" y="156023"/>
                  <a:pt x="0" y="0"/>
                </a:cubicBezTo>
                <a:close/>
              </a:path>
              <a:path w="381000" h="400050" stroke="0" extrusionOk="0">
                <a:moveTo>
                  <a:pt x="0" y="0"/>
                </a:moveTo>
                <a:cubicBezTo>
                  <a:pt x="115129" y="-35653"/>
                  <a:pt x="262954" y="25907"/>
                  <a:pt x="381000" y="0"/>
                </a:cubicBezTo>
                <a:cubicBezTo>
                  <a:pt x="407167" y="116833"/>
                  <a:pt x="336910" y="230598"/>
                  <a:pt x="381000" y="400050"/>
                </a:cubicBezTo>
                <a:cubicBezTo>
                  <a:pt x="207274" y="416489"/>
                  <a:pt x="130680" y="387730"/>
                  <a:pt x="0" y="400050"/>
                </a:cubicBezTo>
                <a:cubicBezTo>
                  <a:pt x="-28597" y="296359"/>
                  <a:pt x="5293" y="121313"/>
                  <a:pt x="0" y="0"/>
                </a:cubicBezTo>
                <a:close/>
              </a:path>
            </a:pathLst>
          </a:custGeom>
          <a:ln>
            <a:prstDash val="sysDash"/>
            <a:headEnd type="none" w="sm" len="sm"/>
            <a:tailEnd type="none" w="sm" len="sm"/>
            <a:extLst>
              <a:ext uri="{C807C97D-BFC1-408E-A445-0C87EB9F89A2}">
                <ask:lineSketchStyleProps xmlns:ask="http://schemas.microsoft.com/office/drawing/2018/sketchyshapes" sd="1219033472">
                  <a:prstGeom prst="rect">
                    <a:avLst/>
                  </a:prstGeom>
                  <ask:type>
                    <ask:lineSketchScribble/>
                  </ask:type>
                </ask:lineSketchStyleProps>
              </a:ext>
            </a:extLst>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800" b="0" i="0" u="none" strike="noStrike" cap="none" normalizeH="0" baseline="0" dirty="0">
                <a:ln>
                  <a:noFill/>
                </a:ln>
                <a:solidFill>
                  <a:schemeClr val="tx1"/>
                </a:solidFill>
                <a:effectLst/>
                <a:latin typeface="Times New Roman" pitchFamily="18" charset="0"/>
              </a:rPr>
              <a:t>X</a:t>
            </a:r>
            <a:endParaRPr kumimoji="0" lang="en-HK" sz="2800" b="0" i="0" u="none" strike="noStrike" cap="none" normalizeH="0" baseline="0" dirty="0">
              <a:ln>
                <a:noFill/>
              </a:ln>
              <a:solidFill>
                <a:schemeClr val="tx1"/>
              </a:solidFill>
              <a:effectLst/>
              <a:latin typeface="Times New Roman" pitchFamily="18" charset="0"/>
            </a:endParaRPr>
          </a:p>
        </p:txBody>
      </p:sp>
      <p:cxnSp>
        <p:nvCxnSpPr>
          <p:cNvPr id="10" name="Straight Arrow Connector 9">
            <a:extLst>
              <a:ext uri="{FF2B5EF4-FFF2-40B4-BE49-F238E27FC236}">
                <a16:creationId xmlns:a16="http://schemas.microsoft.com/office/drawing/2014/main" id="{C1655DE6-8D2B-421D-8230-B4F7232E8621}"/>
              </a:ext>
            </a:extLst>
          </p:cNvPr>
          <p:cNvCxnSpPr>
            <a:cxnSpLocks/>
            <a:stCxn id="7" idx="3"/>
            <a:endCxn id="8" idx="0"/>
          </p:cNvCxnSpPr>
          <p:nvPr/>
        </p:nvCxnSpPr>
        <p:spPr bwMode="auto">
          <a:xfrm>
            <a:off x="5865812" y="2089150"/>
            <a:ext cx="419100" cy="254000"/>
          </a:xfrm>
          <a:prstGeom prst="straightConnector1">
            <a:avLst/>
          </a:prstGeom>
          <a:ln>
            <a:headEnd type="triangle" w="med" len="med"/>
            <a:tailEnd type="triangle" w="med" len="med"/>
          </a:ln>
        </p:spPr>
        <p:style>
          <a:lnRef idx="1">
            <a:schemeClr val="dk1"/>
          </a:lnRef>
          <a:fillRef idx="0">
            <a:schemeClr val="dk1"/>
          </a:fillRef>
          <a:effectRef idx="0">
            <a:schemeClr val="dk1"/>
          </a:effectRef>
          <a:fontRef idx="minor">
            <a:schemeClr val="tx1"/>
          </a:fontRef>
        </p:style>
      </p:cxnSp>
      <p:cxnSp>
        <p:nvCxnSpPr>
          <p:cNvPr id="14" name="Straight Arrow Connector 13">
            <a:extLst>
              <a:ext uri="{FF2B5EF4-FFF2-40B4-BE49-F238E27FC236}">
                <a16:creationId xmlns:a16="http://schemas.microsoft.com/office/drawing/2014/main" id="{FDA17751-BD4C-415F-B1B2-627A3D1EAD94}"/>
              </a:ext>
            </a:extLst>
          </p:cNvPr>
          <p:cNvCxnSpPr>
            <a:cxnSpLocks/>
            <a:stCxn id="6" idx="3"/>
            <a:endCxn id="8" idx="2"/>
          </p:cNvCxnSpPr>
          <p:nvPr/>
        </p:nvCxnSpPr>
        <p:spPr bwMode="auto">
          <a:xfrm flipV="1">
            <a:off x="5884862" y="2743200"/>
            <a:ext cx="400050" cy="190500"/>
          </a:xfrm>
          <a:prstGeom prst="straightConnector1">
            <a:avLst/>
          </a:prstGeom>
          <a:ln>
            <a:headEnd type="none" w="sm" len="sm"/>
            <a:tailEnd type="triangle"/>
          </a:ln>
        </p:spPr>
        <p:style>
          <a:lnRef idx="1">
            <a:schemeClr val="dk1"/>
          </a:lnRef>
          <a:fillRef idx="0">
            <a:schemeClr val="dk1"/>
          </a:fillRef>
          <a:effectRef idx="0">
            <a:schemeClr val="dk1"/>
          </a:effectRef>
          <a:fontRef idx="minor">
            <a:schemeClr val="tx1"/>
          </a:fontRef>
        </p:style>
      </p:cxnSp>
      <p:sp>
        <p:nvSpPr>
          <p:cNvPr id="22" name="Arrow: Right 21">
            <a:extLst>
              <a:ext uri="{FF2B5EF4-FFF2-40B4-BE49-F238E27FC236}">
                <a16:creationId xmlns:a16="http://schemas.microsoft.com/office/drawing/2014/main" id="{276084B9-5BA2-407C-9B60-15829C0A0069}"/>
              </a:ext>
            </a:extLst>
          </p:cNvPr>
          <p:cNvSpPr/>
          <p:nvPr/>
        </p:nvSpPr>
        <p:spPr bwMode="auto">
          <a:xfrm rot="5400000">
            <a:off x="5374083" y="3797300"/>
            <a:ext cx="685800" cy="533400"/>
          </a:xfrm>
          <a:prstGeom prst="rightArrow">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HK" sz="2800" b="0" i="0" u="none" strike="noStrike" cap="none" normalizeH="0" baseline="0">
              <a:ln>
                <a:noFill/>
              </a:ln>
              <a:solidFill>
                <a:schemeClr val="tx1"/>
              </a:solidFill>
              <a:effectLst/>
              <a:latin typeface="Times New Roman" pitchFamily="18" charset="0"/>
            </a:endParaRPr>
          </a:p>
        </p:txBody>
      </p:sp>
      <p:sp>
        <p:nvSpPr>
          <p:cNvPr id="23" name="Rectangle 22">
            <a:extLst>
              <a:ext uri="{FF2B5EF4-FFF2-40B4-BE49-F238E27FC236}">
                <a16:creationId xmlns:a16="http://schemas.microsoft.com/office/drawing/2014/main" id="{A78067D1-CA9F-41F4-BA65-8C2944A9D181}"/>
              </a:ext>
            </a:extLst>
          </p:cNvPr>
          <p:cNvSpPr/>
          <p:nvPr/>
        </p:nvSpPr>
        <p:spPr bwMode="auto">
          <a:xfrm>
            <a:off x="5457824" y="4991100"/>
            <a:ext cx="560388" cy="533400"/>
          </a:xfrm>
          <a:prstGeom prst="rect">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800" b="0" i="0" u="none" strike="noStrike" cap="none" normalizeH="0" baseline="0" dirty="0">
                <a:ln>
                  <a:noFill/>
                </a:ln>
                <a:solidFill>
                  <a:schemeClr val="tx1"/>
                </a:solidFill>
                <a:effectLst/>
                <a:latin typeface="Times New Roman" pitchFamily="18" charset="0"/>
              </a:rPr>
              <a:t>g’</a:t>
            </a:r>
            <a:endParaRPr kumimoji="0" lang="en-HK" sz="2800" b="0" i="0" u="none" strike="noStrike" cap="none" normalizeH="0" baseline="0" dirty="0">
              <a:ln>
                <a:noFill/>
              </a:ln>
              <a:solidFill>
                <a:schemeClr val="tx1"/>
              </a:solidFill>
              <a:effectLst/>
              <a:latin typeface="Times New Roman" pitchFamily="18" charset="0"/>
            </a:endParaRPr>
          </a:p>
        </p:txBody>
      </p:sp>
      <p:sp>
        <p:nvSpPr>
          <p:cNvPr id="24" name="Rectangle 23">
            <a:extLst>
              <a:ext uri="{FF2B5EF4-FFF2-40B4-BE49-F238E27FC236}">
                <a16:creationId xmlns:a16="http://schemas.microsoft.com/office/drawing/2014/main" id="{3C49FAE8-56D7-4049-8181-80A8A55D6B9F}"/>
              </a:ext>
            </a:extLst>
          </p:cNvPr>
          <p:cNvSpPr/>
          <p:nvPr/>
        </p:nvSpPr>
        <p:spPr bwMode="auto">
          <a:xfrm>
            <a:off x="5457824" y="6007101"/>
            <a:ext cx="560388" cy="533400"/>
          </a:xfrm>
          <a:prstGeom prst="rect">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800" b="0" i="0" u="none" strike="noStrike" cap="none" normalizeH="0" baseline="0" dirty="0">
                <a:ln>
                  <a:noFill/>
                </a:ln>
                <a:solidFill>
                  <a:schemeClr val="tx1"/>
                </a:solidFill>
                <a:effectLst/>
                <a:latin typeface="Times New Roman" pitchFamily="18" charset="0"/>
              </a:rPr>
              <a:t>f’</a:t>
            </a:r>
            <a:endParaRPr kumimoji="0" lang="en-HK" sz="2800" b="0" i="0" u="none" strike="noStrike" cap="none" normalizeH="0" baseline="0" dirty="0">
              <a:ln>
                <a:noFill/>
              </a:ln>
              <a:solidFill>
                <a:schemeClr val="tx1"/>
              </a:solidFill>
              <a:effectLst/>
              <a:latin typeface="Times New Roman" pitchFamily="18" charset="0"/>
            </a:endParaRPr>
          </a:p>
        </p:txBody>
      </p:sp>
      <p:sp>
        <p:nvSpPr>
          <p:cNvPr id="25" name="Rectangle 24">
            <a:extLst>
              <a:ext uri="{FF2B5EF4-FFF2-40B4-BE49-F238E27FC236}">
                <a16:creationId xmlns:a16="http://schemas.microsoft.com/office/drawing/2014/main" id="{32908927-379B-46E2-8091-AB0A1E44059C}"/>
              </a:ext>
            </a:extLst>
          </p:cNvPr>
          <p:cNvSpPr/>
          <p:nvPr/>
        </p:nvSpPr>
        <p:spPr bwMode="auto">
          <a:xfrm>
            <a:off x="6434136" y="5524500"/>
            <a:ext cx="560388" cy="533400"/>
          </a:xfrm>
          <a:prstGeom prst="rect">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dirty="0">
                <a:solidFill>
                  <a:schemeClr val="tx1"/>
                </a:solidFill>
                <a:latin typeface="Times New Roman" pitchFamily="18" charset="0"/>
              </a:rPr>
              <a:t>u</a:t>
            </a:r>
            <a:r>
              <a:rPr kumimoji="0" lang="en-US" sz="2800" b="0" i="0" u="none" strike="noStrike" cap="none" normalizeH="0" baseline="0" dirty="0">
                <a:ln>
                  <a:noFill/>
                </a:ln>
                <a:solidFill>
                  <a:schemeClr val="tx1"/>
                </a:solidFill>
                <a:effectLst/>
                <a:latin typeface="Times New Roman" pitchFamily="18" charset="0"/>
              </a:rPr>
              <a:t>’</a:t>
            </a:r>
            <a:endParaRPr kumimoji="0" lang="en-HK" sz="2800" b="0" i="0" u="none" strike="noStrike" cap="none" normalizeH="0" baseline="0" dirty="0">
              <a:ln>
                <a:noFill/>
              </a:ln>
              <a:solidFill>
                <a:schemeClr val="tx1"/>
              </a:solidFill>
              <a:effectLst/>
              <a:latin typeface="Times New Roman" pitchFamily="18" charset="0"/>
            </a:endParaRPr>
          </a:p>
        </p:txBody>
      </p:sp>
      <p:cxnSp>
        <p:nvCxnSpPr>
          <p:cNvPr id="26" name="Straight Arrow Connector 25">
            <a:extLst>
              <a:ext uri="{FF2B5EF4-FFF2-40B4-BE49-F238E27FC236}">
                <a16:creationId xmlns:a16="http://schemas.microsoft.com/office/drawing/2014/main" id="{EDFD4031-9CC1-4647-9FFB-40F2D327FAFC}"/>
              </a:ext>
            </a:extLst>
          </p:cNvPr>
          <p:cNvCxnSpPr>
            <a:cxnSpLocks/>
          </p:cNvCxnSpPr>
          <p:nvPr/>
        </p:nvCxnSpPr>
        <p:spPr bwMode="auto">
          <a:xfrm flipV="1">
            <a:off x="6034086" y="6083301"/>
            <a:ext cx="400050" cy="190500"/>
          </a:xfrm>
          <a:prstGeom prst="straightConnector1">
            <a:avLst/>
          </a:prstGeom>
          <a:ln>
            <a:headEnd type="none" w="sm" len="sm"/>
            <a:tailEnd type="triangle"/>
          </a:ln>
        </p:spPr>
        <p:style>
          <a:lnRef idx="1">
            <a:schemeClr val="dk1"/>
          </a:lnRef>
          <a:fillRef idx="0">
            <a:schemeClr val="dk1"/>
          </a:fillRef>
          <a:effectRef idx="0">
            <a:schemeClr val="dk1"/>
          </a:effectRef>
          <a:fontRef idx="minor">
            <a:schemeClr val="tx1"/>
          </a:fontRef>
        </p:style>
      </p:cxnSp>
      <p:cxnSp>
        <p:nvCxnSpPr>
          <p:cNvPr id="27" name="Straight Arrow Connector 26">
            <a:extLst>
              <a:ext uri="{FF2B5EF4-FFF2-40B4-BE49-F238E27FC236}">
                <a16:creationId xmlns:a16="http://schemas.microsoft.com/office/drawing/2014/main" id="{E1FBB0B4-89EA-4F43-94DA-2B3D5E3DAB0A}"/>
              </a:ext>
            </a:extLst>
          </p:cNvPr>
          <p:cNvCxnSpPr>
            <a:cxnSpLocks/>
          </p:cNvCxnSpPr>
          <p:nvPr/>
        </p:nvCxnSpPr>
        <p:spPr bwMode="auto">
          <a:xfrm>
            <a:off x="6040435" y="5175250"/>
            <a:ext cx="393701" cy="349250"/>
          </a:xfrm>
          <a:prstGeom prst="straightConnector1">
            <a:avLst/>
          </a:prstGeom>
          <a:ln>
            <a:headEnd type="triangle" w="med" len="med"/>
            <a:tailEnd type="triangle" w="med" len="med"/>
          </a:ln>
        </p:spPr>
        <p:style>
          <a:lnRef idx="1">
            <a:schemeClr val="dk1"/>
          </a:lnRef>
          <a:fillRef idx="0">
            <a:schemeClr val="dk1"/>
          </a:fillRef>
          <a:effectRef idx="0">
            <a:schemeClr val="dk1"/>
          </a:effectRef>
          <a:fontRef idx="minor">
            <a:schemeClr val="tx1"/>
          </a:fontRef>
        </p:style>
      </p:cxnSp>
      <p:sp>
        <p:nvSpPr>
          <p:cNvPr id="30" name="Rectangle 29">
            <a:extLst>
              <a:ext uri="{FF2B5EF4-FFF2-40B4-BE49-F238E27FC236}">
                <a16:creationId xmlns:a16="http://schemas.microsoft.com/office/drawing/2014/main" id="{BB0906F2-0B56-496B-AD33-7D10F1242E1E}"/>
              </a:ext>
            </a:extLst>
          </p:cNvPr>
          <p:cNvSpPr/>
          <p:nvPr/>
        </p:nvSpPr>
        <p:spPr bwMode="auto">
          <a:xfrm>
            <a:off x="7770812" y="5645149"/>
            <a:ext cx="457200" cy="457199"/>
          </a:xfrm>
          <a:custGeom>
            <a:avLst/>
            <a:gdLst>
              <a:gd name="connsiteX0" fmla="*/ 0 w 457200"/>
              <a:gd name="connsiteY0" fmla="*/ 0 h 457199"/>
              <a:gd name="connsiteX1" fmla="*/ 457200 w 457200"/>
              <a:gd name="connsiteY1" fmla="*/ 0 h 457199"/>
              <a:gd name="connsiteX2" fmla="*/ 457200 w 457200"/>
              <a:gd name="connsiteY2" fmla="*/ 457199 h 457199"/>
              <a:gd name="connsiteX3" fmla="*/ 0 w 457200"/>
              <a:gd name="connsiteY3" fmla="*/ 457199 h 457199"/>
              <a:gd name="connsiteX4" fmla="*/ 0 w 457200"/>
              <a:gd name="connsiteY4" fmla="*/ 0 h 4571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0" h="457199" fill="none" extrusionOk="0">
                <a:moveTo>
                  <a:pt x="0" y="0"/>
                </a:moveTo>
                <a:cubicBezTo>
                  <a:pt x="186455" y="-38421"/>
                  <a:pt x="289144" y="46465"/>
                  <a:pt x="457200" y="0"/>
                </a:cubicBezTo>
                <a:cubicBezTo>
                  <a:pt x="492634" y="99933"/>
                  <a:pt x="419694" y="308291"/>
                  <a:pt x="457200" y="457199"/>
                </a:cubicBezTo>
                <a:cubicBezTo>
                  <a:pt x="247296" y="482772"/>
                  <a:pt x="200522" y="408362"/>
                  <a:pt x="0" y="457199"/>
                </a:cubicBezTo>
                <a:cubicBezTo>
                  <a:pt x="-45413" y="300111"/>
                  <a:pt x="43981" y="127940"/>
                  <a:pt x="0" y="0"/>
                </a:cubicBezTo>
                <a:close/>
              </a:path>
              <a:path w="457200" h="457199" stroke="0" extrusionOk="0">
                <a:moveTo>
                  <a:pt x="0" y="0"/>
                </a:moveTo>
                <a:cubicBezTo>
                  <a:pt x="223629" y="-44797"/>
                  <a:pt x="349134" y="44195"/>
                  <a:pt x="457200" y="0"/>
                </a:cubicBezTo>
                <a:cubicBezTo>
                  <a:pt x="477011" y="172888"/>
                  <a:pt x="444052" y="334587"/>
                  <a:pt x="457200" y="457199"/>
                </a:cubicBezTo>
                <a:cubicBezTo>
                  <a:pt x="266789" y="510214"/>
                  <a:pt x="100184" y="408303"/>
                  <a:pt x="0" y="457199"/>
                </a:cubicBezTo>
                <a:cubicBezTo>
                  <a:pt x="-53630" y="230651"/>
                  <a:pt x="18554" y="173488"/>
                  <a:pt x="0" y="0"/>
                </a:cubicBezTo>
                <a:close/>
              </a:path>
            </a:pathLst>
          </a:custGeom>
          <a:ln>
            <a:prstDash val="sysDash"/>
            <a:headEnd type="none" w="sm" len="sm"/>
            <a:tailEnd type="none" w="sm" len="sm"/>
            <a:extLst>
              <a:ext uri="{C807C97D-BFC1-408E-A445-0C87EB9F89A2}">
                <ask:lineSketchStyleProps xmlns:ask="http://schemas.microsoft.com/office/drawing/2018/sketchyshapes" sd="1219033472">
                  <a:prstGeom prst="rect">
                    <a:avLst/>
                  </a:prstGeom>
                  <ask:type>
                    <ask:lineSketchScribble/>
                  </ask:type>
                </ask:lineSketchStyleProps>
              </a:ext>
            </a:extLst>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800" b="0" i="0" u="none" strike="noStrike" cap="none" normalizeH="0" baseline="0" dirty="0">
                <a:ln>
                  <a:noFill/>
                </a:ln>
                <a:solidFill>
                  <a:schemeClr val="tx1"/>
                </a:solidFill>
                <a:effectLst/>
                <a:latin typeface="Times New Roman" pitchFamily="18" charset="0"/>
              </a:rPr>
              <a:t>X</a:t>
            </a:r>
            <a:endParaRPr kumimoji="0" lang="en-HK" sz="2800" b="0" i="0" u="none" strike="noStrike" cap="none" normalizeH="0" baseline="0" dirty="0">
              <a:ln>
                <a:noFill/>
              </a:ln>
              <a:solidFill>
                <a:schemeClr val="tx1"/>
              </a:solidFill>
              <a:effectLst/>
              <a:latin typeface="Times New Roman" pitchFamily="18" charset="0"/>
            </a:endParaRPr>
          </a:p>
        </p:txBody>
      </p:sp>
      <p:cxnSp>
        <p:nvCxnSpPr>
          <p:cNvPr id="31" name="Straight Arrow Connector 30">
            <a:extLst>
              <a:ext uri="{FF2B5EF4-FFF2-40B4-BE49-F238E27FC236}">
                <a16:creationId xmlns:a16="http://schemas.microsoft.com/office/drawing/2014/main" id="{9175D03D-AA0B-4F86-B28B-7139A6284B18}"/>
              </a:ext>
            </a:extLst>
          </p:cNvPr>
          <p:cNvCxnSpPr>
            <a:cxnSpLocks/>
            <a:stCxn id="25" idx="3"/>
            <a:endCxn id="30" idx="1"/>
          </p:cNvCxnSpPr>
          <p:nvPr/>
        </p:nvCxnSpPr>
        <p:spPr bwMode="auto">
          <a:xfrm>
            <a:off x="6994524" y="5791200"/>
            <a:ext cx="776288" cy="82549"/>
          </a:xfrm>
          <a:prstGeom prst="straightConnector1">
            <a:avLst/>
          </a:prstGeom>
          <a:ln>
            <a:headEnd type="triangle" w="med" len="med"/>
            <a:tailEnd type="triangle" w="med" len="med"/>
          </a:ln>
        </p:spPr>
        <p:style>
          <a:lnRef idx="1">
            <a:schemeClr val="dk1"/>
          </a:lnRef>
          <a:fillRef idx="0">
            <a:schemeClr val="dk1"/>
          </a:fillRef>
          <a:effectRef idx="0">
            <a:schemeClr val="dk1"/>
          </a:effectRef>
          <a:fontRef idx="minor">
            <a:schemeClr val="tx1"/>
          </a:fontRef>
        </p:style>
      </p:cxnSp>
      <p:sp>
        <p:nvSpPr>
          <p:cNvPr id="34" name="TextBox 33">
            <a:extLst>
              <a:ext uri="{FF2B5EF4-FFF2-40B4-BE49-F238E27FC236}">
                <a16:creationId xmlns:a16="http://schemas.microsoft.com/office/drawing/2014/main" id="{9ECDB50E-FB4A-4A9E-BAEC-812350C1E4E1}"/>
              </a:ext>
            </a:extLst>
          </p:cNvPr>
          <p:cNvSpPr txBox="1"/>
          <p:nvPr/>
        </p:nvSpPr>
        <p:spPr>
          <a:xfrm>
            <a:off x="5180014" y="1295212"/>
            <a:ext cx="1200970" cy="523220"/>
          </a:xfrm>
          <a:prstGeom prst="rect">
            <a:avLst/>
          </a:prstGeom>
          <a:noFill/>
        </p:spPr>
        <p:txBody>
          <a:bodyPr wrap="none" rtlCol="0">
            <a:spAutoFit/>
          </a:bodyPr>
          <a:lstStyle/>
          <a:p>
            <a:r>
              <a:rPr lang="en-US" dirty="0"/>
              <a:t>current</a:t>
            </a:r>
            <a:endParaRPr lang="en-HK" dirty="0"/>
          </a:p>
        </p:txBody>
      </p:sp>
      <p:sp>
        <p:nvSpPr>
          <p:cNvPr id="35" name="TextBox 34">
            <a:extLst>
              <a:ext uri="{FF2B5EF4-FFF2-40B4-BE49-F238E27FC236}">
                <a16:creationId xmlns:a16="http://schemas.microsoft.com/office/drawing/2014/main" id="{801F5900-E37A-42B9-9C86-DE8EC31FC95E}"/>
              </a:ext>
            </a:extLst>
          </p:cNvPr>
          <p:cNvSpPr txBox="1"/>
          <p:nvPr/>
        </p:nvSpPr>
        <p:spPr>
          <a:xfrm>
            <a:off x="6151854" y="3041551"/>
            <a:ext cx="3762084" cy="1938992"/>
          </a:xfrm>
          <a:prstGeom prst="rect">
            <a:avLst/>
          </a:prstGeom>
          <a:noFill/>
        </p:spPr>
        <p:txBody>
          <a:bodyPr wrap="square" rtlCol="0">
            <a:spAutoFit/>
          </a:bodyPr>
          <a:lstStyle/>
          <a:p>
            <a:r>
              <a:rPr lang="en-US" sz="2400" dirty="0"/>
              <a:t>Suppose </a:t>
            </a:r>
            <a:r>
              <a:rPr lang="en-US" sz="2400" i="1" dirty="0"/>
              <a:t>g</a:t>
            </a:r>
            <a:r>
              <a:rPr lang="en-US" sz="2400" dirty="0"/>
              <a:t> and </a:t>
            </a:r>
            <a:r>
              <a:rPr lang="en-US" sz="2400" i="1" dirty="0"/>
              <a:t>f </a:t>
            </a:r>
            <a:r>
              <a:rPr lang="en-US" sz="2400" dirty="0"/>
              <a:t>are changed so that they pass their needs to a new entity </a:t>
            </a:r>
            <a:r>
              <a:rPr lang="en-US" sz="2400" i="1" dirty="0"/>
              <a:t>u</a:t>
            </a:r>
            <a:r>
              <a:rPr lang="en-US" sz="2400" dirty="0"/>
              <a:t> to access X. Then, the external coupling in the application is reduced.</a:t>
            </a:r>
            <a:endParaRPr lang="en-HK" sz="2400" dirty="0"/>
          </a:p>
        </p:txBody>
      </p:sp>
      <p:sp>
        <p:nvSpPr>
          <p:cNvPr id="36" name="TextBox 35">
            <a:extLst>
              <a:ext uri="{FF2B5EF4-FFF2-40B4-BE49-F238E27FC236}">
                <a16:creationId xmlns:a16="http://schemas.microsoft.com/office/drawing/2014/main" id="{604CD362-1FF7-4EA0-860F-A4ACF6477C58}"/>
              </a:ext>
            </a:extLst>
          </p:cNvPr>
          <p:cNvSpPr txBox="1"/>
          <p:nvPr/>
        </p:nvSpPr>
        <p:spPr>
          <a:xfrm>
            <a:off x="162845" y="5892801"/>
            <a:ext cx="5252117" cy="830997"/>
          </a:xfrm>
          <a:prstGeom prst="rect">
            <a:avLst/>
          </a:prstGeom>
          <a:noFill/>
        </p:spPr>
        <p:txBody>
          <a:bodyPr wrap="square" rtlCol="0">
            <a:spAutoFit/>
          </a:bodyPr>
          <a:lstStyle/>
          <a:p>
            <a:r>
              <a:rPr lang="en-US" sz="2400" dirty="0"/>
              <a:t>We can see from this example that program structure is important.</a:t>
            </a:r>
            <a:endParaRPr lang="en-HK" sz="2400" dirty="0"/>
          </a:p>
        </p:txBody>
      </p:sp>
      <p:cxnSp>
        <p:nvCxnSpPr>
          <p:cNvPr id="38" name="Straight Arrow Connector 37">
            <a:extLst>
              <a:ext uri="{FF2B5EF4-FFF2-40B4-BE49-F238E27FC236}">
                <a16:creationId xmlns:a16="http://schemas.microsoft.com/office/drawing/2014/main" id="{F959B41D-B5ED-45CB-814C-7599F8E4A1FD}"/>
              </a:ext>
            </a:extLst>
          </p:cNvPr>
          <p:cNvCxnSpPr/>
          <p:nvPr/>
        </p:nvCxnSpPr>
        <p:spPr bwMode="auto">
          <a:xfrm flipV="1">
            <a:off x="4722812" y="1818432"/>
            <a:ext cx="457202" cy="162768"/>
          </a:xfrm>
          <a:prstGeom prst="straightConnector1">
            <a:avLst/>
          </a:prstGeom>
          <a:ln>
            <a:headEnd type="none" w="sm" len="sm"/>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73558403"/>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 </a:t>
            </a:r>
          </a:p>
        </p:txBody>
      </p:sp>
      <p:sp>
        <p:nvSpPr>
          <p:cNvPr id="3" name="Content Placeholder 2"/>
          <p:cNvSpPr>
            <a:spLocks noGrp="1"/>
          </p:cNvSpPr>
          <p:nvPr>
            <p:ph idx="1"/>
          </p:nvPr>
        </p:nvSpPr>
        <p:spPr>
          <a:xfrm>
            <a:off x="412749" y="1676400"/>
            <a:ext cx="9490075" cy="4953000"/>
          </a:xfrm>
        </p:spPr>
        <p:txBody>
          <a:bodyPr/>
          <a:lstStyle/>
          <a:p>
            <a:r>
              <a:rPr lang="en-US" sz="2800" dirty="0"/>
              <a:t>Basic Low-Level Design Principles at Code Level  </a:t>
            </a:r>
          </a:p>
          <a:p>
            <a:r>
              <a:rPr lang="en-US" sz="2800" dirty="0"/>
              <a:t>Code Smells</a:t>
            </a:r>
          </a:p>
          <a:p>
            <a:r>
              <a:rPr lang="en-US" sz="2800" dirty="0"/>
              <a:t>Code Refactoring</a:t>
            </a:r>
          </a:p>
          <a:p>
            <a:pPr marL="0" indent="0">
              <a:buNone/>
            </a:pPr>
            <a:endParaRPr lang="en-US" dirty="0"/>
          </a:p>
          <a:p>
            <a:endParaRPr lang="en-US" sz="2800" dirty="0"/>
          </a:p>
        </p:txBody>
      </p:sp>
      <p:sp>
        <p:nvSpPr>
          <p:cNvPr id="4" name="Slide Number Placeholder 3"/>
          <p:cNvSpPr>
            <a:spLocks noGrp="1"/>
          </p:cNvSpPr>
          <p:nvPr>
            <p:ph type="sldNum" sz="quarter" idx="12"/>
          </p:nvPr>
        </p:nvSpPr>
        <p:spPr/>
        <p:txBody>
          <a:bodyPr/>
          <a:lstStyle/>
          <a:p>
            <a:pPr>
              <a:defRPr/>
            </a:pPr>
            <a:fld id="{63B8F44C-0EDE-4D7D-9086-BD1CF3CE7AF7}" type="slidenum">
              <a:rPr lang="en-US" smtClean="0"/>
              <a:pPr>
                <a:defRPr/>
              </a:pPr>
              <a:t>3</a:t>
            </a:fld>
            <a:endParaRPr lang="en-US"/>
          </a:p>
        </p:txBody>
      </p:sp>
    </p:spTree>
    <p:extLst>
      <p:ext uri="{BB962C8B-B14F-4D97-AF65-F5344CB8AC3E}">
        <p14:creationId xmlns:p14="http://schemas.microsoft.com/office/powerpoint/2010/main" val="229598515"/>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FEBE66-98D8-44D4-9D29-DD069AA7CCA5}"/>
              </a:ext>
            </a:extLst>
          </p:cNvPr>
          <p:cNvSpPr>
            <a:spLocks noGrp="1"/>
          </p:cNvSpPr>
          <p:nvPr>
            <p:ph type="title"/>
          </p:nvPr>
        </p:nvSpPr>
        <p:spPr/>
        <p:txBody>
          <a:bodyPr/>
          <a:lstStyle/>
          <a:p>
            <a:r>
              <a:rPr lang="en-US" dirty="0"/>
              <a:t>Cohesion </a:t>
            </a:r>
            <a:endParaRPr lang="en-HK" dirty="0"/>
          </a:p>
        </p:txBody>
      </p:sp>
      <p:sp>
        <p:nvSpPr>
          <p:cNvPr id="3" name="Content Placeholder 2">
            <a:extLst>
              <a:ext uri="{FF2B5EF4-FFF2-40B4-BE49-F238E27FC236}">
                <a16:creationId xmlns:a16="http://schemas.microsoft.com/office/drawing/2014/main" id="{C0A42CE1-0A79-44CD-A699-A8545B657D0E}"/>
              </a:ext>
            </a:extLst>
          </p:cNvPr>
          <p:cNvSpPr>
            <a:spLocks noGrp="1"/>
          </p:cNvSpPr>
          <p:nvPr>
            <p:ph idx="1"/>
          </p:nvPr>
        </p:nvSpPr>
        <p:spPr>
          <a:xfrm>
            <a:off x="412750" y="1676400"/>
            <a:ext cx="9263062" cy="4953000"/>
          </a:xfrm>
        </p:spPr>
        <p:txBody>
          <a:bodyPr/>
          <a:lstStyle/>
          <a:p>
            <a:r>
              <a:rPr lang="en-US" dirty="0"/>
              <a:t>7 types of cohesion</a:t>
            </a:r>
            <a:endParaRPr lang="en-US" sz="2000" dirty="0"/>
          </a:p>
          <a:p>
            <a:pPr lvl="1"/>
            <a:r>
              <a:rPr lang="en-HK" sz="2400" dirty="0"/>
              <a:t>Coincidental </a:t>
            </a:r>
            <a:r>
              <a:rPr lang="en-US" sz="2000" dirty="0"/>
              <a:t>(grouped without a reason)</a:t>
            </a:r>
          </a:p>
          <a:p>
            <a:pPr lvl="1"/>
            <a:r>
              <a:rPr lang="en-US" sz="2400" dirty="0"/>
              <a:t>Logical </a:t>
            </a:r>
            <a:r>
              <a:rPr lang="en-US" sz="2000" dirty="0"/>
              <a:t>(grouped because “we” treat them as one category)</a:t>
            </a:r>
          </a:p>
          <a:p>
            <a:pPr lvl="1"/>
            <a:r>
              <a:rPr lang="en-US" sz="2400" dirty="0"/>
              <a:t>Temporal </a:t>
            </a:r>
            <a:r>
              <a:rPr lang="en-US" sz="2000" dirty="0"/>
              <a:t>(A part of each entity in the group is processed similarly)</a:t>
            </a:r>
          </a:p>
          <a:p>
            <a:pPr lvl="1"/>
            <a:r>
              <a:rPr lang="en-US" sz="2400" dirty="0"/>
              <a:t>Procedural </a:t>
            </a:r>
            <a:r>
              <a:rPr lang="en-US" sz="2000" dirty="0"/>
              <a:t>(A group of functions, when composed, represent different sequences of control of abstraction (e.g., a file))</a:t>
            </a:r>
          </a:p>
          <a:p>
            <a:pPr lvl="1"/>
            <a:r>
              <a:rPr lang="en-US" sz="2400" dirty="0"/>
              <a:t>Communicational </a:t>
            </a:r>
            <a:r>
              <a:rPr lang="en-US" sz="2000" dirty="0"/>
              <a:t>(grouped because of operating on the same data)</a:t>
            </a:r>
          </a:p>
          <a:p>
            <a:pPr lvl="1"/>
            <a:r>
              <a:rPr lang="en-US" sz="2400" dirty="0"/>
              <a:t>Sequential </a:t>
            </a:r>
            <a:r>
              <a:rPr lang="en-US" sz="2000" dirty="0"/>
              <a:t>(the input of one depends on the output of another)</a:t>
            </a:r>
          </a:p>
          <a:p>
            <a:pPr lvl="1"/>
            <a:r>
              <a:rPr lang="en-US" sz="2400" dirty="0"/>
              <a:t>Functional </a:t>
            </a:r>
            <a:r>
              <a:rPr lang="en-US" sz="2000" dirty="0"/>
              <a:t>(to perform different aspects of a well-defined task)</a:t>
            </a:r>
          </a:p>
          <a:p>
            <a:pPr lvl="1"/>
            <a:endParaRPr lang="en-US" sz="2400" dirty="0"/>
          </a:p>
        </p:txBody>
      </p:sp>
      <p:sp>
        <p:nvSpPr>
          <p:cNvPr id="4" name="Slide Number Placeholder 3">
            <a:extLst>
              <a:ext uri="{FF2B5EF4-FFF2-40B4-BE49-F238E27FC236}">
                <a16:creationId xmlns:a16="http://schemas.microsoft.com/office/drawing/2014/main" id="{0322AB75-69FD-494E-AAFF-45ED29626990}"/>
              </a:ext>
            </a:extLst>
          </p:cNvPr>
          <p:cNvSpPr>
            <a:spLocks noGrp="1"/>
          </p:cNvSpPr>
          <p:nvPr>
            <p:ph type="sldNum" sz="quarter" idx="12"/>
          </p:nvPr>
        </p:nvSpPr>
        <p:spPr/>
        <p:txBody>
          <a:bodyPr/>
          <a:lstStyle/>
          <a:p>
            <a:pPr>
              <a:defRPr/>
            </a:pPr>
            <a:fld id="{63B8F44C-0EDE-4D7D-9086-BD1CF3CE7AF7}" type="slidenum">
              <a:rPr lang="en-US" smtClean="0"/>
              <a:pPr>
                <a:defRPr/>
              </a:pPr>
              <a:t>30</a:t>
            </a:fld>
            <a:endParaRPr lang="en-US" dirty="0"/>
          </a:p>
        </p:txBody>
      </p:sp>
      <p:sp>
        <p:nvSpPr>
          <p:cNvPr id="5" name="TextBox 4">
            <a:extLst>
              <a:ext uri="{FF2B5EF4-FFF2-40B4-BE49-F238E27FC236}">
                <a16:creationId xmlns:a16="http://schemas.microsoft.com/office/drawing/2014/main" id="{3B74012B-E88A-4825-9EC9-F36556CCA263}"/>
              </a:ext>
            </a:extLst>
          </p:cNvPr>
          <p:cNvSpPr txBox="1"/>
          <p:nvPr/>
        </p:nvSpPr>
        <p:spPr>
          <a:xfrm>
            <a:off x="-46273" y="5896630"/>
            <a:ext cx="1000595" cy="523220"/>
          </a:xfrm>
          <a:prstGeom prst="rect">
            <a:avLst/>
          </a:prstGeom>
          <a:noFill/>
        </p:spPr>
        <p:txBody>
          <a:bodyPr wrap="none" rtlCol="0">
            <a:spAutoFit/>
          </a:bodyPr>
          <a:lstStyle/>
          <a:p>
            <a:r>
              <a:rPr lang="en-US" dirty="0"/>
              <a:t>better</a:t>
            </a:r>
            <a:endParaRPr lang="en-HK" dirty="0"/>
          </a:p>
        </p:txBody>
      </p:sp>
      <p:sp>
        <p:nvSpPr>
          <p:cNvPr id="6" name="TextBox 5">
            <a:extLst>
              <a:ext uri="{FF2B5EF4-FFF2-40B4-BE49-F238E27FC236}">
                <a16:creationId xmlns:a16="http://schemas.microsoft.com/office/drawing/2014/main" id="{3BCB4F83-7235-44A7-AAA3-E8265AB352A0}"/>
              </a:ext>
            </a:extLst>
          </p:cNvPr>
          <p:cNvSpPr txBox="1"/>
          <p:nvPr/>
        </p:nvSpPr>
        <p:spPr>
          <a:xfrm>
            <a:off x="30162" y="2514600"/>
            <a:ext cx="1042273" cy="523220"/>
          </a:xfrm>
          <a:prstGeom prst="rect">
            <a:avLst/>
          </a:prstGeom>
          <a:noFill/>
        </p:spPr>
        <p:txBody>
          <a:bodyPr wrap="none" rtlCol="0">
            <a:spAutoFit/>
          </a:bodyPr>
          <a:lstStyle/>
          <a:p>
            <a:r>
              <a:rPr lang="en-US" dirty="0"/>
              <a:t>worse</a:t>
            </a:r>
            <a:endParaRPr lang="en-HK" dirty="0"/>
          </a:p>
        </p:txBody>
      </p:sp>
      <p:cxnSp>
        <p:nvCxnSpPr>
          <p:cNvPr id="8" name="Straight Arrow Connector 7">
            <a:extLst>
              <a:ext uri="{FF2B5EF4-FFF2-40B4-BE49-F238E27FC236}">
                <a16:creationId xmlns:a16="http://schemas.microsoft.com/office/drawing/2014/main" id="{D2380C86-F67B-4F1E-B69A-E53AC53170A3}"/>
              </a:ext>
            </a:extLst>
          </p:cNvPr>
          <p:cNvCxnSpPr/>
          <p:nvPr/>
        </p:nvCxnSpPr>
        <p:spPr bwMode="auto">
          <a:xfrm>
            <a:off x="531812" y="3048000"/>
            <a:ext cx="0" cy="2971800"/>
          </a:xfrm>
          <a:prstGeom prst="straightConnector1">
            <a:avLst/>
          </a:prstGeom>
          <a:ln>
            <a:headEnd type="none" w="sm" len="sm"/>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568403679"/>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31A0EB-89C0-4AA0-9F7C-108287060871}"/>
              </a:ext>
            </a:extLst>
          </p:cNvPr>
          <p:cNvSpPr>
            <a:spLocks noGrp="1"/>
          </p:cNvSpPr>
          <p:nvPr>
            <p:ph type="title"/>
          </p:nvPr>
        </p:nvSpPr>
        <p:spPr/>
        <p:txBody>
          <a:bodyPr/>
          <a:lstStyle/>
          <a:p>
            <a:r>
              <a:rPr lang="en-US" dirty="0"/>
              <a:t>A bubble sorting program </a:t>
            </a:r>
            <a:endParaRPr lang="en-HK" dirty="0"/>
          </a:p>
        </p:txBody>
      </p:sp>
      <p:sp>
        <p:nvSpPr>
          <p:cNvPr id="4" name="Slide Number Placeholder 3">
            <a:extLst>
              <a:ext uri="{FF2B5EF4-FFF2-40B4-BE49-F238E27FC236}">
                <a16:creationId xmlns:a16="http://schemas.microsoft.com/office/drawing/2014/main" id="{3C0DC7DF-77CF-45EB-B94F-0A10C59E6E19}"/>
              </a:ext>
            </a:extLst>
          </p:cNvPr>
          <p:cNvSpPr>
            <a:spLocks noGrp="1"/>
          </p:cNvSpPr>
          <p:nvPr>
            <p:ph type="sldNum" sz="quarter" idx="12"/>
          </p:nvPr>
        </p:nvSpPr>
        <p:spPr/>
        <p:txBody>
          <a:bodyPr/>
          <a:lstStyle/>
          <a:p>
            <a:pPr>
              <a:defRPr/>
            </a:pPr>
            <a:fld id="{63B8F44C-0EDE-4D7D-9086-BD1CF3CE7AF7}" type="slidenum">
              <a:rPr lang="en-US" smtClean="0"/>
              <a:pPr>
                <a:defRPr/>
              </a:pPr>
              <a:t>31</a:t>
            </a:fld>
            <a:endParaRPr lang="en-US"/>
          </a:p>
        </p:txBody>
      </p:sp>
      <p:sp>
        <p:nvSpPr>
          <p:cNvPr id="5" name="TextBox 4">
            <a:extLst>
              <a:ext uri="{FF2B5EF4-FFF2-40B4-BE49-F238E27FC236}">
                <a16:creationId xmlns:a16="http://schemas.microsoft.com/office/drawing/2014/main" id="{C889D64B-7734-47F0-A27D-DE3EBF426EB9}"/>
              </a:ext>
            </a:extLst>
          </p:cNvPr>
          <p:cNvSpPr txBox="1"/>
          <p:nvPr/>
        </p:nvSpPr>
        <p:spPr>
          <a:xfrm>
            <a:off x="150812" y="1365250"/>
            <a:ext cx="6477000" cy="5262979"/>
          </a:xfrm>
          <a:prstGeom prst="rect">
            <a:avLst/>
          </a:prstGeom>
          <a:noFill/>
        </p:spPr>
        <p:txBody>
          <a:bodyPr wrap="square" rtlCol="0">
            <a:spAutoFit/>
          </a:bodyPr>
          <a:lstStyle/>
          <a:p>
            <a:r>
              <a:rPr lang="en-US" sz="2400" dirty="0"/>
              <a:t>class A {</a:t>
            </a:r>
          </a:p>
          <a:p>
            <a:r>
              <a:rPr lang="en-US" sz="2400" dirty="0"/>
              <a:t>  greater(x, y) { return (x&gt;y);}</a:t>
            </a:r>
          </a:p>
          <a:p>
            <a:r>
              <a:rPr lang="en-US" sz="2400" dirty="0"/>
              <a:t>  swap(array Z, </a:t>
            </a:r>
            <a:r>
              <a:rPr lang="en-US" sz="2400" dirty="0" err="1"/>
              <a:t>i</a:t>
            </a:r>
            <a:r>
              <a:rPr lang="en-US" sz="2400" dirty="0"/>
              <a:t>, j) { k = z[</a:t>
            </a:r>
            <a:r>
              <a:rPr lang="en-US" sz="2400" dirty="0" err="1"/>
              <a:t>i</a:t>
            </a:r>
            <a:r>
              <a:rPr lang="en-US" sz="2400" dirty="0"/>
              <a:t>]; z[</a:t>
            </a:r>
            <a:r>
              <a:rPr lang="en-US" sz="2400" dirty="0" err="1"/>
              <a:t>i</a:t>
            </a:r>
            <a:r>
              <a:rPr lang="en-US" sz="2400" dirty="0"/>
              <a:t>] = z[j]; z[j] =k;}</a:t>
            </a:r>
          </a:p>
          <a:p>
            <a:r>
              <a:rPr lang="en-US" sz="2400" dirty="0"/>
              <a:t>}</a:t>
            </a:r>
          </a:p>
          <a:p>
            <a:endParaRPr lang="en-US" sz="2400" dirty="0"/>
          </a:p>
          <a:p>
            <a:r>
              <a:rPr lang="en-US" sz="2400" dirty="0"/>
              <a:t>class B {</a:t>
            </a:r>
          </a:p>
          <a:p>
            <a:pPr lvl="1"/>
            <a:r>
              <a:rPr lang="en-US" sz="2400" dirty="0"/>
              <a:t>sort(array Z, n){ </a:t>
            </a:r>
          </a:p>
          <a:p>
            <a:pPr lvl="1"/>
            <a:r>
              <a:rPr lang="en-US" sz="2400" dirty="0"/>
              <a:t>    A </a:t>
            </a:r>
            <a:r>
              <a:rPr lang="en-US" sz="2400" dirty="0" err="1"/>
              <a:t>a</a:t>
            </a:r>
            <a:r>
              <a:rPr lang="en-US" sz="2400" dirty="0"/>
              <a:t>;</a:t>
            </a:r>
          </a:p>
          <a:p>
            <a:pPr lvl="1"/>
            <a:r>
              <a:rPr lang="en-US" sz="2400" dirty="0"/>
              <a:t>    loop i=1…n  do  </a:t>
            </a:r>
          </a:p>
          <a:p>
            <a:pPr lvl="2"/>
            <a:r>
              <a:rPr lang="en-US" sz="2400" dirty="0"/>
              <a:t>loop j=1…n  do  </a:t>
            </a:r>
          </a:p>
          <a:p>
            <a:pPr lvl="1"/>
            <a:r>
              <a:rPr lang="en-US" sz="2400" dirty="0"/>
              <a:t>          if </a:t>
            </a:r>
            <a:r>
              <a:rPr lang="en-US" sz="2400" dirty="0" err="1"/>
              <a:t>a.greater</a:t>
            </a:r>
            <a:r>
              <a:rPr lang="en-US" sz="2400" dirty="0"/>
              <a:t>(Z[</a:t>
            </a:r>
            <a:r>
              <a:rPr lang="en-US" sz="2400" dirty="0" err="1"/>
              <a:t>i</a:t>
            </a:r>
            <a:r>
              <a:rPr lang="en-US" sz="2400" dirty="0"/>
              <a:t>], Z[j]) </a:t>
            </a:r>
          </a:p>
          <a:p>
            <a:pPr lvl="1"/>
            <a:r>
              <a:rPr lang="en-US" sz="2400" dirty="0"/>
              <a:t>          then </a:t>
            </a:r>
            <a:r>
              <a:rPr lang="en-US" sz="2400" dirty="0" err="1"/>
              <a:t>a.swap</a:t>
            </a:r>
            <a:r>
              <a:rPr lang="en-US" sz="2400" dirty="0"/>
              <a:t>(Z, </a:t>
            </a:r>
            <a:r>
              <a:rPr lang="en-US" sz="2400" dirty="0" err="1"/>
              <a:t>i</a:t>
            </a:r>
            <a:r>
              <a:rPr lang="en-US" sz="2400" dirty="0"/>
              <a:t>, j);</a:t>
            </a:r>
          </a:p>
          <a:p>
            <a:r>
              <a:rPr lang="en-US" sz="2400" dirty="0"/>
              <a:t>      }</a:t>
            </a:r>
          </a:p>
          <a:p>
            <a:r>
              <a:rPr lang="en-US" sz="2400" dirty="0"/>
              <a:t>}</a:t>
            </a:r>
          </a:p>
        </p:txBody>
      </p:sp>
      <p:sp>
        <p:nvSpPr>
          <p:cNvPr id="6" name="Right Brace 5">
            <a:extLst>
              <a:ext uri="{FF2B5EF4-FFF2-40B4-BE49-F238E27FC236}">
                <a16:creationId xmlns:a16="http://schemas.microsoft.com/office/drawing/2014/main" id="{1984EE2D-C023-4CB8-B46A-6D6E4F2C912C}"/>
              </a:ext>
            </a:extLst>
          </p:cNvPr>
          <p:cNvSpPr/>
          <p:nvPr/>
        </p:nvSpPr>
        <p:spPr bwMode="auto">
          <a:xfrm>
            <a:off x="7085012" y="1600200"/>
            <a:ext cx="533400" cy="990600"/>
          </a:xfrm>
          <a:prstGeom prst="rightBrace">
            <a:avLst/>
          </a:prstGeom>
          <a:ln>
            <a:headEnd type="none" w="sm" len="sm"/>
            <a:tailEnd type="none" w="sm" len="sm"/>
          </a:ln>
        </p:spPr>
        <p:style>
          <a:lnRef idx="1">
            <a:schemeClr val="dk1"/>
          </a:lnRef>
          <a:fillRef idx="0">
            <a:schemeClr val="dk1"/>
          </a:fillRef>
          <a:effectRef idx="0">
            <a:schemeClr val="dk1"/>
          </a:effectRef>
          <a:fontRef idx="minor">
            <a:schemeClr val="tx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HK" sz="2800" b="0" i="0" u="none" strike="noStrike" cap="none" normalizeH="0" baseline="0">
              <a:ln>
                <a:noFill/>
              </a:ln>
              <a:solidFill>
                <a:schemeClr val="tx1"/>
              </a:solidFill>
              <a:effectLst/>
              <a:latin typeface="Times New Roman" pitchFamily="18" charset="0"/>
            </a:endParaRPr>
          </a:p>
        </p:txBody>
      </p:sp>
      <p:sp>
        <p:nvSpPr>
          <p:cNvPr id="7" name="TextBox 6">
            <a:extLst>
              <a:ext uri="{FF2B5EF4-FFF2-40B4-BE49-F238E27FC236}">
                <a16:creationId xmlns:a16="http://schemas.microsoft.com/office/drawing/2014/main" id="{45E5C527-1E27-4E4D-B85C-22878B429956}"/>
              </a:ext>
            </a:extLst>
          </p:cNvPr>
          <p:cNvSpPr txBox="1"/>
          <p:nvPr/>
        </p:nvSpPr>
        <p:spPr>
          <a:xfrm>
            <a:off x="7847012" y="1524000"/>
            <a:ext cx="1752600" cy="1815882"/>
          </a:xfrm>
          <a:prstGeom prst="rect">
            <a:avLst/>
          </a:prstGeom>
          <a:noFill/>
        </p:spPr>
        <p:txBody>
          <a:bodyPr wrap="square" rtlCol="0">
            <a:spAutoFit/>
          </a:bodyPr>
          <a:lstStyle/>
          <a:p>
            <a:r>
              <a:rPr lang="en-US" i="1" dirty="0">
                <a:solidFill>
                  <a:srgbClr val="0070C0"/>
                </a:solidFill>
              </a:rPr>
              <a:t>procedural cohesion </a:t>
            </a:r>
            <a:r>
              <a:rPr lang="en-US" dirty="0">
                <a:solidFill>
                  <a:srgbClr val="0070C0"/>
                </a:solidFill>
              </a:rPr>
              <a:t>within class A</a:t>
            </a:r>
            <a:endParaRPr lang="en-HK" dirty="0">
              <a:solidFill>
                <a:srgbClr val="0070C0"/>
              </a:solidFill>
            </a:endParaRPr>
          </a:p>
        </p:txBody>
      </p:sp>
      <p:sp>
        <p:nvSpPr>
          <p:cNvPr id="12" name="Right Brace 11">
            <a:extLst>
              <a:ext uri="{FF2B5EF4-FFF2-40B4-BE49-F238E27FC236}">
                <a16:creationId xmlns:a16="http://schemas.microsoft.com/office/drawing/2014/main" id="{AEE64E3A-3531-405A-9A0F-FEC49252CCB3}"/>
              </a:ext>
            </a:extLst>
          </p:cNvPr>
          <p:cNvSpPr/>
          <p:nvPr/>
        </p:nvSpPr>
        <p:spPr bwMode="auto">
          <a:xfrm>
            <a:off x="4397375" y="4997450"/>
            <a:ext cx="533400" cy="990600"/>
          </a:xfrm>
          <a:prstGeom prst="rightBrace">
            <a:avLst/>
          </a:prstGeom>
          <a:ln>
            <a:headEnd type="none" w="sm" len="sm"/>
            <a:tailEnd type="none" w="sm" len="sm"/>
          </a:ln>
        </p:spPr>
        <p:style>
          <a:lnRef idx="1">
            <a:schemeClr val="dk1"/>
          </a:lnRef>
          <a:fillRef idx="0">
            <a:schemeClr val="dk1"/>
          </a:fillRef>
          <a:effectRef idx="0">
            <a:schemeClr val="dk1"/>
          </a:effectRef>
          <a:fontRef idx="minor">
            <a:schemeClr val="tx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HK" sz="2800" b="0" i="0" u="none" strike="noStrike" cap="none" normalizeH="0" baseline="0">
              <a:ln>
                <a:noFill/>
              </a:ln>
              <a:solidFill>
                <a:schemeClr val="tx1"/>
              </a:solidFill>
              <a:effectLst/>
              <a:latin typeface="Times New Roman" pitchFamily="18" charset="0"/>
            </a:endParaRPr>
          </a:p>
        </p:txBody>
      </p:sp>
      <p:sp>
        <p:nvSpPr>
          <p:cNvPr id="13" name="TextBox 12">
            <a:extLst>
              <a:ext uri="{FF2B5EF4-FFF2-40B4-BE49-F238E27FC236}">
                <a16:creationId xmlns:a16="http://schemas.microsoft.com/office/drawing/2014/main" id="{6E64938C-F17D-4ECF-9619-0ABDBC19C680}"/>
              </a:ext>
            </a:extLst>
          </p:cNvPr>
          <p:cNvSpPr txBox="1"/>
          <p:nvPr/>
        </p:nvSpPr>
        <p:spPr>
          <a:xfrm>
            <a:off x="4951412" y="4495800"/>
            <a:ext cx="1752600" cy="1815882"/>
          </a:xfrm>
          <a:prstGeom prst="rect">
            <a:avLst/>
          </a:prstGeom>
          <a:noFill/>
        </p:spPr>
        <p:txBody>
          <a:bodyPr wrap="square" rtlCol="0">
            <a:spAutoFit/>
          </a:bodyPr>
          <a:lstStyle/>
          <a:p>
            <a:r>
              <a:rPr lang="en-US" i="1" dirty="0">
                <a:solidFill>
                  <a:srgbClr val="0070C0"/>
                </a:solidFill>
              </a:rPr>
              <a:t>functional cohesion </a:t>
            </a:r>
            <a:r>
              <a:rPr lang="en-US" dirty="0">
                <a:solidFill>
                  <a:srgbClr val="0070C0"/>
                </a:solidFill>
              </a:rPr>
              <a:t>within class B</a:t>
            </a:r>
            <a:endParaRPr lang="en-HK" dirty="0">
              <a:solidFill>
                <a:srgbClr val="0070C0"/>
              </a:solidFill>
            </a:endParaRPr>
          </a:p>
        </p:txBody>
      </p:sp>
      <p:cxnSp>
        <p:nvCxnSpPr>
          <p:cNvPr id="8" name="Connector: Curved 7">
            <a:extLst>
              <a:ext uri="{FF2B5EF4-FFF2-40B4-BE49-F238E27FC236}">
                <a16:creationId xmlns:a16="http://schemas.microsoft.com/office/drawing/2014/main" id="{8A2B8C17-A88A-0DEB-EF8D-A3E9173A2072}"/>
              </a:ext>
            </a:extLst>
          </p:cNvPr>
          <p:cNvCxnSpPr/>
          <p:nvPr/>
        </p:nvCxnSpPr>
        <p:spPr bwMode="auto">
          <a:xfrm rot="16200000" flipV="1">
            <a:off x="-687388" y="3200400"/>
            <a:ext cx="3124200" cy="990600"/>
          </a:xfrm>
          <a:prstGeom prst="curvedConnector3">
            <a:avLst>
              <a:gd name="adj1" fmla="val 8252"/>
            </a:avLst>
          </a:prstGeom>
          <a:ln>
            <a:prstDash val="dash"/>
            <a:headEnd type="triangle"/>
            <a:tailEnd type="triangle"/>
          </a:ln>
        </p:spPr>
        <p:style>
          <a:lnRef idx="1">
            <a:schemeClr val="dk1"/>
          </a:lnRef>
          <a:fillRef idx="0">
            <a:schemeClr val="dk1"/>
          </a:fillRef>
          <a:effectRef idx="0">
            <a:schemeClr val="dk1"/>
          </a:effectRef>
          <a:fontRef idx="minor">
            <a:schemeClr val="tx1"/>
          </a:fontRef>
        </p:style>
      </p:cxnSp>
      <p:sp>
        <p:nvSpPr>
          <p:cNvPr id="10" name="TextBox 9">
            <a:extLst>
              <a:ext uri="{FF2B5EF4-FFF2-40B4-BE49-F238E27FC236}">
                <a16:creationId xmlns:a16="http://schemas.microsoft.com/office/drawing/2014/main" id="{5A565CC4-2668-1A35-A43A-03EC28689EE9}"/>
              </a:ext>
            </a:extLst>
          </p:cNvPr>
          <p:cNvSpPr txBox="1"/>
          <p:nvPr/>
        </p:nvSpPr>
        <p:spPr>
          <a:xfrm>
            <a:off x="450229" y="2743200"/>
            <a:ext cx="5802038" cy="461665"/>
          </a:xfrm>
          <a:prstGeom prst="rect">
            <a:avLst/>
          </a:prstGeom>
          <a:noFill/>
        </p:spPr>
        <p:txBody>
          <a:bodyPr wrap="none" rtlCol="0">
            <a:spAutoFit/>
          </a:bodyPr>
          <a:lstStyle/>
          <a:p>
            <a:r>
              <a:rPr lang="en-US" sz="2400" i="1" dirty="0">
                <a:solidFill>
                  <a:srgbClr val="0070C0"/>
                </a:solidFill>
              </a:rPr>
              <a:t>control coupling </a:t>
            </a:r>
            <a:r>
              <a:rPr lang="en-US" sz="2400" dirty="0">
                <a:solidFill>
                  <a:srgbClr val="0070C0"/>
                </a:solidFill>
              </a:rPr>
              <a:t>from </a:t>
            </a:r>
            <a:r>
              <a:rPr lang="en-US" sz="2400" dirty="0" err="1">
                <a:solidFill>
                  <a:srgbClr val="0070C0"/>
                </a:solidFill>
              </a:rPr>
              <a:t>B.sort</a:t>
            </a:r>
            <a:r>
              <a:rPr lang="en-US" sz="2400" dirty="0">
                <a:solidFill>
                  <a:srgbClr val="0070C0"/>
                </a:solidFill>
              </a:rPr>
              <a:t>(.) to </a:t>
            </a:r>
            <a:r>
              <a:rPr lang="en-US" sz="2400" dirty="0" err="1">
                <a:solidFill>
                  <a:srgbClr val="0070C0"/>
                </a:solidFill>
              </a:rPr>
              <a:t>A.greater</a:t>
            </a:r>
            <a:r>
              <a:rPr lang="en-US" sz="2400" dirty="0">
                <a:solidFill>
                  <a:srgbClr val="0070C0"/>
                </a:solidFill>
              </a:rPr>
              <a:t>(.)</a:t>
            </a:r>
            <a:endParaRPr lang="en-HK" sz="2400" i="1" dirty="0">
              <a:solidFill>
                <a:srgbClr val="0070C0"/>
              </a:solidFill>
            </a:endParaRPr>
          </a:p>
        </p:txBody>
      </p:sp>
      <p:sp>
        <p:nvSpPr>
          <p:cNvPr id="11" name="TextBox 10">
            <a:extLst>
              <a:ext uri="{FF2B5EF4-FFF2-40B4-BE49-F238E27FC236}">
                <a16:creationId xmlns:a16="http://schemas.microsoft.com/office/drawing/2014/main" id="{FA51D00F-A10C-686F-EE7B-76FF81516504}"/>
              </a:ext>
            </a:extLst>
          </p:cNvPr>
          <p:cNvSpPr txBox="1"/>
          <p:nvPr/>
        </p:nvSpPr>
        <p:spPr>
          <a:xfrm>
            <a:off x="2892460" y="3895606"/>
            <a:ext cx="3499356" cy="461665"/>
          </a:xfrm>
          <a:prstGeom prst="rect">
            <a:avLst/>
          </a:prstGeom>
          <a:noFill/>
        </p:spPr>
        <p:txBody>
          <a:bodyPr wrap="none" rtlCol="0">
            <a:spAutoFit/>
          </a:bodyPr>
          <a:lstStyle/>
          <a:p>
            <a:r>
              <a:rPr lang="en-US" sz="2400" i="1" dirty="0">
                <a:solidFill>
                  <a:srgbClr val="0070C0"/>
                </a:solidFill>
              </a:rPr>
              <a:t>data coupling </a:t>
            </a:r>
            <a:r>
              <a:rPr lang="en-US" sz="2400" dirty="0">
                <a:solidFill>
                  <a:srgbClr val="0070C0"/>
                </a:solidFill>
              </a:rPr>
              <a:t>from B to A </a:t>
            </a:r>
            <a:endParaRPr lang="en-HK" sz="2400" i="1" dirty="0">
              <a:solidFill>
                <a:srgbClr val="0070C0"/>
              </a:solidFill>
            </a:endParaRPr>
          </a:p>
        </p:txBody>
      </p:sp>
      <p:cxnSp>
        <p:nvCxnSpPr>
          <p:cNvPr id="14" name="Connector: Curved 13">
            <a:extLst>
              <a:ext uri="{FF2B5EF4-FFF2-40B4-BE49-F238E27FC236}">
                <a16:creationId xmlns:a16="http://schemas.microsoft.com/office/drawing/2014/main" id="{1411AAE6-42CE-6D9B-9844-CC740B1C6EA3}"/>
              </a:ext>
            </a:extLst>
          </p:cNvPr>
          <p:cNvCxnSpPr>
            <a:cxnSpLocks/>
            <a:stCxn id="11" idx="1"/>
          </p:cNvCxnSpPr>
          <p:nvPr/>
        </p:nvCxnSpPr>
        <p:spPr bwMode="auto">
          <a:xfrm rot="10800000" flipV="1">
            <a:off x="1522412" y="4126438"/>
            <a:ext cx="1370048" cy="64561"/>
          </a:xfrm>
          <a:prstGeom prst="curvedConnector3">
            <a:avLst>
              <a:gd name="adj1" fmla="val 50000"/>
            </a:avLst>
          </a:prstGeom>
          <a:ln>
            <a:prstDash val="dash"/>
            <a:headEnd type="none" w="med" len="med"/>
            <a:tailEnd type="triangle" w="med" len="med"/>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785098348"/>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SOLID in Object-Orientation</a:t>
            </a:r>
          </a:p>
        </p:txBody>
      </p:sp>
      <p:sp>
        <p:nvSpPr>
          <p:cNvPr id="3" name="Content Placeholder 2"/>
          <p:cNvSpPr>
            <a:spLocks noGrp="1"/>
          </p:cNvSpPr>
          <p:nvPr>
            <p:ph idx="1"/>
          </p:nvPr>
        </p:nvSpPr>
        <p:spPr/>
        <p:txBody>
          <a:bodyPr/>
          <a:lstStyle/>
          <a:p>
            <a:r>
              <a:rPr lang="en-US" sz="2400" dirty="0"/>
              <a:t>Abstraction, Information Hiding, and Encapsulation are fundamental. </a:t>
            </a:r>
          </a:p>
          <a:p>
            <a:r>
              <a:rPr lang="en-US" sz="2400" dirty="0"/>
              <a:t>There are also many other more pragmatic guidelines to help developers to organize their code better. One of the most popular ones is categorized as SOLID:</a:t>
            </a:r>
          </a:p>
          <a:p>
            <a:pPr lvl="1"/>
            <a:r>
              <a:rPr lang="en-US" sz="2400" dirty="0"/>
              <a:t>S - Single-responsibility principle</a:t>
            </a:r>
          </a:p>
          <a:p>
            <a:pPr lvl="1"/>
            <a:r>
              <a:rPr lang="en-US" sz="2400" dirty="0"/>
              <a:t>O - Open-closed principle</a:t>
            </a:r>
          </a:p>
          <a:p>
            <a:pPr lvl="1"/>
            <a:r>
              <a:rPr lang="en-US" sz="2400" dirty="0"/>
              <a:t>L - </a:t>
            </a:r>
            <a:r>
              <a:rPr lang="en-US" sz="2400" dirty="0" err="1"/>
              <a:t>Liskov</a:t>
            </a:r>
            <a:r>
              <a:rPr lang="en-US" sz="2400" dirty="0"/>
              <a:t> substitution principle</a:t>
            </a:r>
          </a:p>
          <a:p>
            <a:pPr lvl="1"/>
            <a:r>
              <a:rPr lang="en-US" sz="2400" dirty="0"/>
              <a:t>I - Interface segregation principle</a:t>
            </a:r>
          </a:p>
          <a:p>
            <a:pPr lvl="1"/>
            <a:r>
              <a:rPr lang="en-US" sz="2400" dirty="0"/>
              <a:t>D - Dependency Inversion Principle</a:t>
            </a:r>
          </a:p>
        </p:txBody>
      </p:sp>
      <p:sp>
        <p:nvSpPr>
          <p:cNvPr id="4" name="Slide Number Placeholder 3"/>
          <p:cNvSpPr>
            <a:spLocks noGrp="1"/>
          </p:cNvSpPr>
          <p:nvPr>
            <p:ph type="sldNum" sz="quarter" idx="12"/>
          </p:nvPr>
        </p:nvSpPr>
        <p:spPr/>
        <p:txBody>
          <a:bodyPr/>
          <a:lstStyle/>
          <a:p>
            <a:pPr>
              <a:defRPr/>
            </a:pPr>
            <a:fld id="{63B8F44C-0EDE-4D7D-9086-BD1CF3CE7AF7}" type="slidenum">
              <a:rPr lang="en-US" smtClean="0"/>
              <a:pPr>
                <a:defRPr/>
              </a:pPr>
              <a:t>32</a:t>
            </a:fld>
            <a:endParaRPr lang="en-US"/>
          </a:p>
        </p:txBody>
      </p:sp>
    </p:spTree>
    <p:extLst>
      <p:ext uri="{BB962C8B-B14F-4D97-AF65-F5344CB8AC3E}">
        <p14:creationId xmlns:p14="http://schemas.microsoft.com/office/powerpoint/2010/main" val="2286880883"/>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title"/>
          </p:nvPr>
        </p:nvSpPr>
        <p:spPr>
          <a:xfrm>
            <a:off x="303212" y="266700"/>
            <a:ext cx="9796462" cy="1104900"/>
          </a:xfrm>
        </p:spPr>
        <p:txBody>
          <a:bodyPr/>
          <a:lstStyle/>
          <a:p>
            <a:r>
              <a:rPr lang="en-US" sz="3200" i="1" dirty="0"/>
              <a:t>SOLID</a:t>
            </a:r>
            <a:br>
              <a:rPr lang="en-US" dirty="0"/>
            </a:br>
            <a:r>
              <a:rPr lang="en-US" dirty="0"/>
              <a:t>S - Single-responsibility principle (SRP)</a:t>
            </a:r>
          </a:p>
        </p:txBody>
      </p:sp>
      <p:sp>
        <p:nvSpPr>
          <p:cNvPr id="3" name="Content Placeholder 2"/>
          <p:cNvSpPr>
            <a:spLocks noGrp="1"/>
          </p:cNvSpPr>
          <p:nvPr>
            <p:ph idx="1"/>
          </p:nvPr>
        </p:nvSpPr>
        <p:spPr>
          <a:xfrm>
            <a:off x="412750" y="1676400"/>
            <a:ext cx="9339262" cy="4953000"/>
          </a:xfrm>
        </p:spPr>
        <p:txBody>
          <a:bodyPr/>
          <a:lstStyle/>
          <a:p>
            <a:r>
              <a:rPr lang="en-US" sz="2400" dirty="0"/>
              <a:t>A responsibility as </a:t>
            </a:r>
            <a:r>
              <a:rPr lang="en-US" sz="2400" i="1" dirty="0"/>
              <a:t>a </a:t>
            </a:r>
            <a:r>
              <a:rPr lang="en-US" sz="2400" b="1" i="1" dirty="0"/>
              <a:t>logical</a:t>
            </a:r>
            <a:r>
              <a:rPr lang="en-US" sz="2400" b="1" dirty="0"/>
              <a:t> </a:t>
            </a:r>
            <a:r>
              <a:rPr lang="en-US" sz="2400" b="1" i="1" dirty="0"/>
              <a:t>reason </a:t>
            </a:r>
            <a:r>
              <a:rPr lang="en-US" sz="2400" dirty="0"/>
              <a:t>to change the code.</a:t>
            </a:r>
          </a:p>
          <a:p>
            <a:pPr lvl="1"/>
            <a:r>
              <a:rPr lang="en-US" sz="2000" dirty="0"/>
              <a:t>It is an abstract concept. </a:t>
            </a:r>
          </a:p>
          <a:p>
            <a:r>
              <a:rPr lang="en-US" sz="2400" dirty="0"/>
              <a:t>The principle states that a class should have one and only one reason to be rewritten.</a:t>
            </a:r>
          </a:p>
          <a:p>
            <a:pPr lvl="1"/>
            <a:r>
              <a:rPr lang="en-US" sz="2000" dirty="0"/>
              <a:t>A responsibility is not the assigned functionality of the class.</a:t>
            </a:r>
          </a:p>
          <a:p>
            <a:r>
              <a:rPr lang="en-US" sz="2400" dirty="0"/>
              <a:t>It is a derived concept of maintaining good abstraction. </a:t>
            </a:r>
          </a:p>
        </p:txBody>
      </p:sp>
      <p:sp>
        <p:nvSpPr>
          <p:cNvPr id="4" name="Slide Number Placeholder 3"/>
          <p:cNvSpPr>
            <a:spLocks noGrp="1"/>
          </p:cNvSpPr>
          <p:nvPr>
            <p:ph type="sldNum" sz="quarter" idx="12"/>
          </p:nvPr>
        </p:nvSpPr>
        <p:spPr>
          <a:xfrm>
            <a:off x="7427913" y="6477000"/>
            <a:ext cx="2062162" cy="457200"/>
          </a:xfrm>
        </p:spPr>
        <p:txBody>
          <a:bodyPr/>
          <a:lstStyle/>
          <a:p>
            <a:pPr>
              <a:defRPr/>
            </a:pPr>
            <a:fld id="{63B8F44C-0EDE-4D7D-9086-BD1CF3CE7AF7}" type="slidenum">
              <a:rPr lang="en-US" smtClean="0"/>
              <a:pPr>
                <a:defRPr/>
              </a:pPr>
              <a:t>33</a:t>
            </a:fld>
            <a:endParaRPr lang="en-US"/>
          </a:p>
        </p:txBody>
      </p:sp>
      <p:sp>
        <p:nvSpPr>
          <p:cNvPr id="5" name="TextBox 4">
            <a:extLst>
              <a:ext uri="{FF2B5EF4-FFF2-40B4-BE49-F238E27FC236}">
                <a16:creationId xmlns:a16="http://schemas.microsoft.com/office/drawing/2014/main" id="{9EBB1FBF-30BE-4D88-B22C-0C1C62C5998D}"/>
              </a:ext>
            </a:extLst>
          </p:cNvPr>
          <p:cNvSpPr txBox="1"/>
          <p:nvPr/>
        </p:nvSpPr>
        <p:spPr>
          <a:xfrm>
            <a:off x="255208" y="4417777"/>
            <a:ext cx="9263063" cy="2308324"/>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2400" dirty="0"/>
              <a:t>E.g., a class </a:t>
            </a:r>
            <a:r>
              <a:rPr lang="en-US" sz="2400" dirty="0" err="1"/>
              <a:t>SortedList</a:t>
            </a:r>
            <a:r>
              <a:rPr lang="en-US" sz="2400" dirty="0"/>
              <a:t> takes up the “logical” responsibility of “modeling a sorted sequence.” Anything related to changing how a sorted sequence is modeled, it should be done within </a:t>
            </a:r>
            <a:r>
              <a:rPr lang="en-US" sz="2400" dirty="0" err="1"/>
              <a:t>SortedList</a:t>
            </a:r>
            <a:r>
              <a:rPr lang="en-US" sz="2400" dirty="0"/>
              <a:t>.</a:t>
            </a:r>
          </a:p>
          <a:p>
            <a:endParaRPr lang="en-US" sz="2400" dirty="0"/>
          </a:p>
          <a:p>
            <a:r>
              <a:rPr lang="en-US" sz="2400" dirty="0"/>
              <a:t>If SRP is respected, then the responsibility means delivering the functional purpose of the class.</a:t>
            </a:r>
          </a:p>
        </p:txBody>
      </p:sp>
    </p:spTree>
    <p:extLst>
      <p:ext uri="{BB962C8B-B14F-4D97-AF65-F5344CB8AC3E}">
        <p14:creationId xmlns:p14="http://schemas.microsoft.com/office/powerpoint/2010/main" val="73574109"/>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i="1" dirty="0"/>
              <a:t>SOLID</a:t>
            </a:r>
            <a:br>
              <a:rPr lang="en-US" dirty="0"/>
            </a:br>
            <a:r>
              <a:rPr lang="en-US" dirty="0"/>
              <a:t>Example of SRP</a:t>
            </a:r>
          </a:p>
        </p:txBody>
      </p:sp>
      <p:sp>
        <p:nvSpPr>
          <p:cNvPr id="4" name="Slide Number Placeholder 3"/>
          <p:cNvSpPr>
            <a:spLocks noGrp="1"/>
          </p:cNvSpPr>
          <p:nvPr>
            <p:ph type="sldNum" sz="quarter" idx="12"/>
          </p:nvPr>
        </p:nvSpPr>
        <p:spPr/>
        <p:txBody>
          <a:bodyPr/>
          <a:lstStyle/>
          <a:p>
            <a:pPr>
              <a:defRPr/>
            </a:pPr>
            <a:fld id="{63B8F44C-0EDE-4D7D-9086-BD1CF3CE7AF7}" type="slidenum">
              <a:rPr lang="en-US" smtClean="0"/>
              <a:pPr>
                <a:defRPr/>
              </a:pPr>
              <a:t>34</a:t>
            </a:fld>
            <a:endParaRPr lang="en-US"/>
          </a:p>
        </p:txBody>
      </p:sp>
      <p:sp>
        <p:nvSpPr>
          <p:cNvPr id="6" name="Rectangle 1"/>
          <p:cNvSpPr>
            <a:spLocks noChangeArrowheads="1"/>
          </p:cNvSpPr>
          <p:nvPr/>
        </p:nvSpPr>
        <p:spPr bwMode="auto">
          <a:xfrm>
            <a:off x="545782" y="1561961"/>
            <a:ext cx="4596130" cy="2862322"/>
          </a:xfrm>
          <a:prstGeom prst="rect">
            <a:avLst/>
          </a:prstGeom>
          <a:ln/>
        </p:spPr>
        <p:style>
          <a:lnRef idx="2">
            <a:schemeClr val="dk1"/>
          </a:lnRef>
          <a:fillRef idx="1">
            <a:schemeClr val="lt1"/>
          </a:fillRef>
          <a:effectRef idx="0">
            <a:schemeClr val="dk1"/>
          </a:effectRef>
          <a:fontRef idx="minor">
            <a:schemeClr val="dk1"/>
          </a:fontRef>
        </p:style>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public class Stack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800" dirty="0">
                <a:solidFill>
                  <a:srgbClr val="000000"/>
                </a:solidFill>
                <a:latin typeface="Courier New" panose="02070309020205020404" pitchFamily="49" charset="0"/>
                <a:cs typeface="Courier New" panose="02070309020205020404" pitchFamily="49" charset="0"/>
              </a:rPr>
              <a:t>    private </a:t>
            </a:r>
            <a:r>
              <a:rPr lang="en-US" altLang="en-US" sz="1800" dirty="0" err="1">
                <a:solidFill>
                  <a:srgbClr val="000000"/>
                </a:solidFill>
                <a:latin typeface="Courier New" panose="02070309020205020404" pitchFamily="49" charset="0"/>
                <a:cs typeface="Courier New" panose="02070309020205020404" pitchFamily="49" charset="0"/>
              </a:rPr>
              <a:t>int</a:t>
            </a:r>
            <a:r>
              <a:rPr lang="en-US" altLang="en-US" sz="1800" dirty="0">
                <a:solidFill>
                  <a:srgbClr val="000000"/>
                </a:solidFill>
                <a:latin typeface="Courier New" panose="02070309020205020404" pitchFamily="49" charset="0"/>
                <a:cs typeface="Courier New" panose="02070309020205020404" pitchFamily="49" charset="0"/>
              </a:rPr>
              <a:t>[] a;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80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private</a:t>
            </a:r>
            <a:r>
              <a:rPr kumimoji="0" lang="en-US" altLang="en-US" sz="1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8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int</a:t>
            </a:r>
            <a:r>
              <a:rPr kumimoji="0" lang="en-US" altLang="en-US" sz="1800" b="0" i="0" u="none" strike="noStrike" cap="none" normalizeH="0" dirty="0">
                <a:ln>
                  <a:noFill/>
                </a:ln>
                <a:solidFill>
                  <a:srgbClr val="000000"/>
                </a:solidFill>
                <a:effectLst/>
                <a:latin typeface="Courier New" panose="02070309020205020404" pitchFamily="49" charset="0"/>
                <a:cs typeface="Courier New" panose="02070309020205020404" pitchFamily="49" charset="0"/>
              </a:rPr>
              <a:t>   size;</a:t>
            </a:r>
            <a:endParaRPr kumimoji="0" lang="en-US" altLang="en-US" sz="1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800" dirty="0">
                <a:solidFill>
                  <a:srgbClr val="000000"/>
                </a:solidFill>
                <a:latin typeface="Courier New" panose="02070309020205020404" pitchFamily="49" charset="0"/>
                <a:cs typeface="Courier New" panose="02070309020205020404" pitchFamily="49" charset="0"/>
              </a:rPr>
              <a:t>    Stack(){…}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800" dirty="0">
                <a:solidFill>
                  <a:srgbClr val="000000"/>
                </a:solidFill>
                <a:latin typeface="Courier New" panose="02070309020205020404" pitchFamily="49" charset="0"/>
                <a:cs typeface="Courier New" panose="02070309020205020404" pitchFamily="49" charset="0"/>
              </a:rPr>
              <a:t>    public </a:t>
            </a:r>
            <a:r>
              <a:rPr lang="en-US" altLang="en-US" sz="1800" dirty="0" err="1">
                <a:solidFill>
                  <a:srgbClr val="000000"/>
                </a:solidFill>
                <a:latin typeface="Courier New" panose="02070309020205020404" pitchFamily="49" charset="0"/>
                <a:cs typeface="Courier New" panose="02070309020205020404" pitchFamily="49" charset="0"/>
              </a:rPr>
              <a:t>boolean</a:t>
            </a:r>
            <a:r>
              <a:rPr lang="en-US" altLang="en-US" sz="1800" dirty="0">
                <a:solidFill>
                  <a:srgbClr val="000000"/>
                </a:solidFill>
                <a:latin typeface="Courier New" panose="02070309020205020404" pitchFamily="49" charset="0"/>
                <a:cs typeface="Courier New" panose="02070309020205020404" pitchFamily="49" charset="0"/>
              </a:rPr>
              <a:t> </a:t>
            </a:r>
            <a:r>
              <a:rPr lang="en-US" altLang="en-US" sz="1800" dirty="0" err="1">
                <a:solidFill>
                  <a:srgbClr val="000000"/>
                </a:solidFill>
                <a:latin typeface="Courier New" panose="02070309020205020404" pitchFamily="49" charset="0"/>
                <a:cs typeface="Courier New" panose="02070309020205020404" pitchFamily="49" charset="0"/>
              </a:rPr>
              <a:t>isEmpty</a:t>
            </a:r>
            <a:r>
              <a:rPr lang="en-US" altLang="en-US" sz="1800" dirty="0">
                <a:solidFill>
                  <a:srgbClr val="000000"/>
                </a:solidFill>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800" dirty="0">
                <a:solidFill>
                  <a:srgbClr val="000000"/>
                </a:solidFill>
                <a:latin typeface="Courier New" panose="02070309020205020404" pitchFamily="49" charset="0"/>
                <a:cs typeface="Courier New" panose="02070309020205020404" pitchFamily="49" charset="0"/>
              </a:rPr>
              <a:t>    private length() </a:t>
            </a:r>
            <a:r>
              <a:rPr lang="en-US" altLang="en-US" sz="1800" dirty="0" err="1">
                <a:solidFill>
                  <a:srgbClr val="000000"/>
                </a:solidFill>
                <a:latin typeface="Courier New" panose="02070309020205020404" pitchFamily="49" charset="0"/>
                <a:cs typeface="Courier New" panose="02070309020205020404" pitchFamily="49" charset="0"/>
              </a:rPr>
              <a:t>int</a:t>
            </a:r>
            <a:r>
              <a:rPr lang="en-US" altLang="en-US" sz="1800" dirty="0">
                <a:solidFill>
                  <a:srgbClr val="000000"/>
                </a:solidFill>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public</a:t>
            </a:r>
            <a:r>
              <a:rPr kumimoji="0" lang="en-US" altLang="en-US" sz="1800" b="0" i="0" u="none" strike="noStrike" cap="none" normalizeH="0" dirty="0">
                <a:ln>
                  <a:noFill/>
                </a:ln>
                <a:solidFill>
                  <a:srgbClr val="000000"/>
                </a:solidFill>
                <a:effectLst/>
                <a:latin typeface="Courier New" panose="02070309020205020404" pitchFamily="49" charset="0"/>
                <a:cs typeface="Courier New" panose="02070309020205020404" pitchFamily="49" charset="0"/>
              </a:rPr>
              <a:t> void push(</a:t>
            </a:r>
            <a:r>
              <a:rPr kumimoji="0" lang="en-US" altLang="en-US" sz="1800" b="0" i="0" u="none" strike="noStrike" cap="none" normalizeH="0" dirty="0" err="1">
                <a:ln>
                  <a:noFill/>
                </a:ln>
                <a:solidFill>
                  <a:srgbClr val="000000"/>
                </a:solidFill>
                <a:effectLst/>
                <a:latin typeface="Courier New" panose="02070309020205020404" pitchFamily="49" charset="0"/>
                <a:cs typeface="Courier New" panose="02070309020205020404" pitchFamily="49" charset="0"/>
              </a:rPr>
              <a:t>int</a:t>
            </a:r>
            <a:r>
              <a:rPr kumimoji="0" lang="en-US" altLang="en-US" sz="1800" b="0" i="0" u="none" strike="noStrike" cap="none" normalizeH="0" dirty="0">
                <a:ln>
                  <a:noFill/>
                </a:ln>
                <a:solidFill>
                  <a:srgbClr val="000000"/>
                </a:solidFill>
                <a:effectLst/>
                <a:latin typeface="Courier New" panose="02070309020205020404" pitchFamily="49" charset="0"/>
                <a:cs typeface="Courier New" panose="02070309020205020404" pitchFamily="49" charset="0"/>
              </a:rPr>
              <a:t> x){…}</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800" baseline="0" dirty="0">
                <a:solidFill>
                  <a:srgbClr val="000000"/>
                </a:solidFill>
                <a:latin typeface="Courier New" panose="02070309020205020404" pitchFamily="49" charset="0"/>
                <a:cs typeface="Courier New" panose="02070309020205020404" pitchFamily="49" charset="0"/>
              </a:rPr>
              <a:t>    public</a:t>
            </a:r>
            <a:r>
              <a:rPr lang="en-US" altLang="en-US" sz="1800" dirty="0">
                <a:solidFill>
                  <a:srgbClr val="000000"/>
                </a:solidFill>
                <a:latin typeface="Courier New" panose="02070309020205020404" pitchFamily="49" charset="0"/>
                <a:cs typeface="Courier New" panose="02070309020205020404" pitchFamily="49" charset="0"/>
              </a:rPr>
              <a:t> </a:t>
            </a:r>
            <a:r>
              <a:rPr lang="en-US" altLang="en-US" sz="1800" dirty="0" err="1">
                <a:solidFill>
                  <a:srgbClr val="000000"/>
                </a:solidFill>
                <a:latin typeface="Courier New" panose="02070309020205020404" pitchFamily="49" charset="0"/>
                <a:cs typeface="Courier New" panose="02070309020205020404" pitchFamily="49" charset="0"/>
              </a:rPr>
              <a:t>int</a:t>
            </a:r>
            <a:r>
              <a:rPr lang="en-US" altLang="en-US" sz="1800" dirty="0">
                <a:solidFill>
                  <a:srgbClr val="000000"/>
                </a:solidFill>
                <a:latin typeface="Courier New" panose="02070309020205020404" pitchFamily="49" charset="0"/>
                <a:cs typeface="Courier New" panose="02070309020205020404" pitchFamily="49" charset="0"/>
              </a:rPr>
              <a:t> pop(){…}</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endParaRPr kumimoji="0" lang="en-US" altLang="en-US" sz="18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800" dirty="0">
                <a:latin typeface="Courier New" panose="02070309020205020404" pitchFamily="49" charset="0"/>
                <a:cs typeface="Courier New" panose="02070309020205020404" pitchFamily="49" charset="0"/>
              </a:rPr>
              <a:t>}</a:t>
            </a:r>
            <a:endParaRPr kumimoji="0" lang="en-US" altLang="en-US" sz="18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endParaRPr>
          </a:p>
        </p:txBody>
      </p:sp>
      <p:sp>
        <p:nvSpPr>
          <p:cNvPr id="7" name="TextBox 6"/>
          <p:cNvSpPr txBox="1"/>
          <p:nvPr/>
        </p:nvSpPr>
        <p:spPr>
          <a:xfrm>
            <a:off x="523939" y="4582656"/>
            <a:ext cx="9371013" cy="2308324"/>
          </a:xfrm>
          <a:prstGeom prst="rect">
            <a:avLst/>
          </a:prstGeom>
          <a:noFill/>
        </p:spPr>
        <p:txBody>
          <a:bodyPr wrap="square" rtlCol="0">
            <a:spAutoFit/>
          </a:bodyPr>
          <a:lstStyle/>
          <a:p>
            <a:r>
              <a:rPr lang="en-US" sz="2400" dirty="0"/>
              <a:t>Why do we want to change the code in the class </a:t>
            </a:r>
            <a:r>
              <a:rPr lang="en-US" sz="2400" dirty="0">
                <a:latin typeface="Courier New" panose="02070309020205020404" pitchFamily="49" charset="0"/>
                <a:cs typeface="Courier New" panose="02070309020205020404" pitchFamily="49" charset="0"/>
              </a:rPr>
              <a:t>Stack</a:t>
            </a:r>
            <a:r>
              <a:rPr lang="en-US" sz="2400" dirty="0"/>
              <a:t>?</a:t>
            </a:r>
          </a:p>
          <a:p>
            <a:pPr marL="457200" indent="-457200">
              <a:buFontTx/>
              <a:buChar char="-"/>
            </a:pPr>
            <a:r>
              <a:rPr lang="en-US" sz="2400" dirty="0"/>
              <a:t>Implement a faster algorithm for the same purpose?</a:t>
            </a:r>
          </a:p>
          <a:p>
            <a:pPr marL="457200" indent="-457200">
              <a:buFontTx/>
              <a:buChar char="-"/>
            </a:pPr>
            <a:r>
              <a:rPr lang="en-US" sz="2400" dirty="0"/>
              <a:t>Fix bugs in the existing code?</a:t>
            </a:r>
          </a:p>
          <a:p>
            <a:pPr marL="457200" indent="-457200">
              <a:buFontTx/>
              <a:buChar char="-"/>
            </a:pPr>
            <a:r>
              <a:rPr lang="en-US" sz="2400" dirty="0"/>
              <a:t>Change to use another data structure/framework instead of </a:t>
            </a:r>
            <a:r>
              <a:rPr lang="en-US" sz="2400" dirty="0" err="1">
                <a:latin typeface="Courier New" panose="02070309020205020404" pitchFamily="49" charset="0"/>
                <a:cs typeface="Courier New" panose="02070309020205020404" pitchFamily="49" charset="0"/>
              </a:rPr>
              <a:t>int</a:t>
            </a:r>
            <a:r>
              <a:rPr lang="en-US" sz="2400" dirty="0">
                <a:latin typeface="Courier New" panose="02070309020205020404" pitchFamily="49" charset="0"/>
                <a:cs typeface="Courier New" panose="02070309020205020404" pitchFamily="49" charset="0"/>
              </a:rPr>
              <a:t>[]?</a:t>
            </a:r>
          </a:p>
          <a:p>
            <a:pPr marL="457200" indent="-457200">
              <a:buFontTx/>
              <a:buChar char="-"/>
            </a:pPr>
            <a:r>
              <a:rPr lang="en-US" sz="2400" dirty="0">
                <a:latin typeface="+mn-lt"/>
                <a:cs typeface="Courier New" panose="02070309020205020404" pitchFamily="49" charset="0"/>
              </a:rPr>
              <a:t>Implement missing requirements required to model </a:t>
            </a:r>
            <a:r>
              <a:rPr lang="en-US" sz="2400" dirty="0">
                <a:latin typeface="Courier New" panose="02070309020205020404" pitchFamily="49" charset="0"/>
                <a:cs typeface="Courier New" panose="02070309020205020404" pitchFamily="49" charset="0"/>
              </a:rPr>
              <a:t>Stack?</a:t>
            </a:r>
          </a:p>
          <a:p>
            <a:pPr marL="457200" indent="-457200">
              <a:buFontTx/>
              <a:buChar char="-"/>
            </a:pPr>
            <a:r>
              <a:rPr lang="en-US" sz="2400" dirty="0">
                <a:latin typeface="Courier New" panose="02070309020205020404" pitchFamily="49" charset="0"/>
                <a:cs typeface="Courier New" panose="02070309020205020404" pitchFamily="49" charset="0"/>
              </a:rPr>
              <a:t>…</a:t>
            </a:r>
            <a:endParaRPr lang="en-US" sz="2400" dirty="0">
              <a:latin typeface="+mn-lt"/>
              <a:cs typeface="Courier New" panose="02070309020205020404" pitchFamily="49" charset="0"/>
            </a:endParaRPr>
          </a:p>
        </p:txBody>
      </p:sp>
      <p:sp>
        <p:nvSpPr>
          <p:cNvPr id="8" name="TextBox 7"/>
          <p:cNvSpPr txBox="1"/>
          <p:nvPr/>
        </p:nvSpPr>
        <p:spPr>
          <a:xfrm>
            <a:off x="5713412" y="2116512"/>
            <a:ext cx="3812381" cy="193899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2400" dirty="0"/>
              <a:t>These changes serve as the reasons to maintain the </a:t>
            </a:r>
            <a:r>
              <a:rPr lang="en-US" sz="2400" dirty="0">
                <a:latin typeface="Courier New" panose="02070309020205020404" pitchFamily="49" charset="0"/>
                <a:cs typeface="Courier New" panose="02070309020205020404" pitchFamily="49" charset="0"/>
              </a:rPr>
              <a:t>Stack</a:t>
            </a:r>
            <a:r>
              <a:rPr lang="en-US" sz="2400" dirty="0"/>
              <a:t> class so that the class continues to behave like a first-in-last-out data type.</a:t>
            </a:r>
          </a:p>
        </p:txBody>
      </p:sp>
      <p:cxnSp>
        <p:nvCxnSpPr>
          <p:cNvPr id="10" name="Straight Arrow Connector 9"/>
          <p:cNvCxnSpPr>
            <a:cxnSpLocks/>
            <a:stCxn id="8" idx="2"/>
          </p:cNvCxnSpPr>
          <p:nvPr/>
        </p:nvCxnSpPr>
        <p:spPr bwMode="auto">
          <a:xfrm flipH="1">
            <a:off x="7008812" y="4055504"/>
            <a:ext cx="610791" cy="668896"/>
          </a:xfrm>
          <a:prstGeom prst="straightConnector1">
            <a:avLst/>
          </a:prstGeom>
          <a:ln>
            <a:headEnd type="none" w="sm" len="sm"/>
            <a:tailEnd type="triangle"/>
          </a:ln>
        </p:spPr>
        <p:style>
          <a:lnRef idx="1">
            <a:schemeClr val="dk1"/>
          </a:lnRef>
          <a:fillRef idx="0">
            <a:schemeClr val="dk1"/>
          </a:fillRef>
          <a:effectRef idx="0">
            <a:schemeClr val="dk1"/>
          </a:effectRef>
          <a:fontRef idx="minor">
            <a:schemeClr val="tx1"/>
          </a:fontRef>
        </p:style>
      </p:cxnSp>
      <p:sp>
        <p:nvSpPr>
          <p:cNvPr id="3" name="TextBox 2">
            <a:extLst>
              <a:ext uri="{FF2B5EF4-FFF2-40B4-BE49-F238E27FC236}">
                <a16:creationId xmlns:a16="http://schemas.microsoft.com/office/drawing/2014/main" id="{E7D87B90-16BE-2EB4-BEAD-AED05AC9C855}"/>
              </a:ext>
            </a:extLst>
          </p:cNvPr>
          <p:cNvSpPr txBox="1"/>
          <p:nvPr/>
        </p:nvSpPr>
        <p:spPr>
          <a:xfrm>
            <a:off x="5127942" y="131353"/>
            <a:ext cx="4574381" cy="1015663"/>
          </a:xfrm>
          <a:prstGeom prst="rect">
            <a:avLst/>
          </a:prstGeom>
          <a:noFill/>
        </p:spPr>
        <p:txBody>
          <a:bodyPr wrap="square" rtlCol="0">
            <a:spAutoFit/>
          </a:bodyPr>
          <a:lstStyle/>
          <a:p>
            <a:r>
              <a:rPr lang="en-US" sz="2000" dirty="0"/>
              <a:t>Note that the keywords private/public are shown to follow the Java syntax only. They do not mean anything related to SRP.</a:t>
            </a:r>
            <a:endParaRPr lang="en-HK" sz="2000" dirty="0"/>
          </a:p>
        </p:txBody>
      </p:sp>
    </p:spTree>
    <p:extLst>
      <p:ext uri="{BB962C8B-B14F-4D97-AF65-F5344CB8AC3E}">
        <p14:creationId xmlns:p14="http://schemas.microsoft.com/office/powerpoint/2010/main" val="180113266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title"/>
          </p:nvPr>
        </p:nvSpPr>
        <p:spPr>
          <a:xfrm>
            <a:off x="303212" y="266700"/>
            <a:ext cx="9796462" cy="1104900"/>
          </a:xfrm>
        </p:spPr>
        <p:txBody>
          <a:bodyPr/>
          <a:lstStyle/>
          <a:p>
            <a:pPr lvl="1"/>
            <a:r>
              <a:rPr lang="en-US" sz="3200" i="1" dirty="0"/>
              <a:t>SOLID</a:t>
            </a:r>
            <a:br>
              <a:rPr lang="en-US" dirty="0"/>
            </a:br>
            <a:r>
              <a:rPr lang="en-US" dirty="0"/>
              <a:t>O - Open-closed principle (OCP)</a:t>
            </a:r>
          </a:p>
        </p:txBody>
      </p:sp>
      <p:sp>
        <p:nvSpPr>
          <p:cNvPr id="3" name="Content Placeholder 2"/>
          <p:cNvSpPr>
            <a:spLocks noGrp="1"/>
          </p:cNvSpPr>
          <p:nvPr>
            <p:ph idx="1"/>
          </p:nvPr>
        </p:nvSpPr>
        <p:spPr>
          <a:xfrm>
            <a:off x="412750" y="1676400"/>
            <a:ext cx="8729662" cy="4953000"/>
          </a:xfrm>
        </p:spPr>
        <p:txBody>
          <a:bodyPr/>
          <a:lstStyle/>
          <a:p>
            <a:r>
              <a:rPr lang="en-US" sz="2800" dirty="0"/>
              <a:t>Open-closed principle requires a code pattern to meet two conditions:</a:t>
            </a:r>
          </a:p>
          <a:p>
            <a:pPr lvl="1"/>
            <a:r>
              <a:rPr lang="en-US" sz="2400" dirty="0"/>
              <a:t>Open for extension, </a:t>
            </a:r>
            <a:r>
              <a:rPr lang="en-US" sz="2400" b="1" dirty="0"/>
              <a:t>and </a:t>
            </a:r>
            <a:r>
              <a:rPr lang="en-US" sz="2400" dirty="0"/>
              <a:t>Close for modification </a:t>
            </a:r>
          </a:p>
          <a:p>
            <a:r>
              <a:rPr lang="en-US" sz="2400" dirty="0"/>
              <a:t>The basic rule of OCP is:</a:t>
            </a:r>
          </a:p>
          <a:p>
            <a:pPr lvl="1"/>
            <a:r>
              <a:rPr lang="en-US" sz="2400" dirty="0"/>
              <a:t>(1) extend without modifying the existing code or </a:t>
            </a:r>
          </a:p>
          <a:p>
            <a:pPr lvl="1"/>
            <a:r>
              <a:rPr lang="en-US" sz="2400" dirty="0"/>
              <a:t>(2) refine the implementation without changing the functional purpose and input/output arguments.</a:t>
            </a:r>
          </a:p>
          <a:p>
            <a:pPr lvl="1"/>
            <a:endParaRPr lang="en-US" sz="2400" dirty="0"/>
          </a:p>
          <a:p>
            <a:pPr lvl="1"/>
            <a:r>
              <a:rPr lang="en-US" sz="2400" dirty="0"/>
              <a:t>Note that once a class’s abstract/virtual method is set as “null” in a subclass, do not extend the method with additional code in any subclass of the former subclass.</a:t>
            </a:r>
          </a:p>
          <a:p>
            <a:endParaRPr lang="en-US" dirty="0"/>
          </a:p>
        </p:txBody>
      </p:sp>
      <p:sp>
        <p:nvSpPr>
          <p:cNvPr id="4" name="Slide Number Placeholder 3"/>
          <p:cNvSpPr>
            <a:spLocks noGrp="1"/>
          </p:cNvSpPr>
          <p:nvPr>
            <p:ph type="sldNum" sz="quarter" idx="12"/>
          </p:nvPr>
        </p:nvSpPr>
        <p:spPr/>
        <p:txBody>
          <a:bodyPr/>
          <a:lstStyle/>
          <a:p>
            <a:pPr>
              <a:defRPr/>
            </a:pPr>
            <a:fld id="{63B8F44C-0EDE-4D7D-9086-BD1CF3CE7AF7}" type="slidenum">
              <a:rPr lang="en-US" smtClean="0"/>
              <a:pPr>
                <a:defRPr/>
              </a:pPr>
              <a:t>35</a:t>
            </a:fld>
            <a:endParaRPr lang="en-US"/>
          </a:p>
        </p:txBody>
      </p:sp>
    </p:spTree>
    <p:extLst>
      <p:ext uri="{BB962C8B-B14F-4D97-AF65-F5344CB8AC3E}">
        <p14:creationId xmlns:p14="http://schemas.microsoft.com/office/powerpoint/2010/main" val="3653119902"/>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1"/>
            <a:r>
              <a:rPr lang="en-US" sz="3200" i="1" dirty="0"/>
              <a:t>SOLID</a:t>
            </a:r>
            <a:br>
              <a:rPr lang="en-US" dirty="0"/>
            </a:br>
            <a:r>
              <a:rPr lang="en-US" dirty="0"/>
              <a:t>Counter-Example of OCP</a:t>
            </a:r>
          </a:p>
        </p:txBody>
      </p:sp>
      <p:sp>
        <p:nvSpPr>
          <p:cNvPr id="61" name="Rectangle 60"/>
          <p:cNvSpPr/>
          <p:nvPr/>
        </p:nvSpPr>
        <p:spPr>
          <a:xfrm>
            <a:off x="227012" y="1600200"/>
            <a:ext cx="4724400" cy="4932953"/>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marL="0" marR="0" latinLnBrk="1">
              <a:lnSpc>
                <a:spcPct val="107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800" dirty="0">
                <a:solidFill>
                  <a:srgbClr val="770088"/>
                </a:solidFill>
                <a:latin typeface="Courier New" panose="02070309020205020404" pitchFamily="49" charset="0"/>
                <a:ea typeface="Times New Roman" panose="02020603050405020304" pitchFamily="18" charset="0"/>
                <a:cs typeface="Times New Roman" panose="02020603050405020304" pitchFamily="18" charset="0"/>
              </a:rPr>
              <a:t>class</a:t>
            </a:r>
            <a:r>
              <a:rPr lang="en-US" sz="1800"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1800" dirty="0">
                <a:solidFill>
                  <a:srgbClr val="0000FF"/>
                </a:solidFill>
                <a:latin typeface="Courier New" panose="02070309020205020404" pitchFamily="49" charset="0"/>
                <a:ea typeface="Times New Roman" panose="02020603050405020304" pitchFamily="18" charset="0"/>
                <a:cs typeface="Times New Roman" panose="02020603050405020304" pitchFamily="18" charset="0"/>
              </a:rPr>
              <a:t>Employee</a:t>
            </a:r>
            <a:r>
              <a:rPr lang="en-US" sz="1800"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a:t>
            </a:r>
            <a:endParaRPr lang="en-US" sz="2400" dirty="0">
              <a:latin typeface="Calibri" panose="020F0502020204030204" pitchFamily="34" charset="0"/>
              <a:ea typeface="Calibri" panose="020F0502020204030204" pitchFamily="34" charset="0"/>
              <a:cs typeface="Times New Roman" panose="02020603050405020304" pitchFamily="18" charset="0"/>
            </a:endParaRPr>
          </a:p>
          <a:p>
            <a:pPr marL="0" marR="0" latinLnBrk="1">
              <a:lnSpc>
                <a:spcPct val="107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800"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1800" dirty="0" err="1">
                <a:solidFill>
                  <a:srgbClr val="770088"/>
                </a:solidFill>
                <a:latin typeface="Courier New" panose="02070309020205020404" pitchFamily="49" charset="0"/>
                <a:ea typeface="Times New Roman" panose="02020603050405020304" pitchFamily="18" charset="0"/>
                <a:cs typeface="Times New Roman" panose="02020603050405020304" pitchFamily="18" charset="0"/>
              </a:rPr>
              <a:t>enum</a:t>
            </a:r>
            <a:r>
              <a:rPr lang="en-US" sz="1800"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1800" dirty="0">
                <a:solidFill>
                  <a:srgbClr val="0000FF"/>
                </a:solidFill>
                <a:latin typeface="Courier New" panose="02070309020205020404" pitchFamily="49" charset="0"/>
                <a:ea typeface="Times New Roman" panose="02020603050405020304" pitchFamily="18" charset="0"/>
                <a:cs typeface="Times New Roman" panose="02020603050405020304" pitchFamily="18" charset="0"/>
              </a:rPr>
              <a:t>Type</a:t>
            </a:r>
            <a:r>
              <a:rPr lang="en-US" sz="1800"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{MONTHLY, DAILY</a:t>
            </a:r>
            <a:r>
              <a:rPr lang="en-US" sz="2400" dirty="0">
                <a:latin typeface="Calibri" panose="020F0502020204030204" pitchFamily="34" charset="0"/>
                <a:ea typeface="Times New Roman" panose="02020603050405020304" pitchFamily="18" charset="0"/>
                <a:cs typeface="Times New Roman" panose="02020603050405020304" pitchFamily="18" charset="0"/>
              </a:rPr>
              <a:t> </a:t>
            </a:r>
            <a:r>
              <a:rPr lang="en-US" sz="1800"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a:t>
            </a:r>
            <a:endParaRPr lang="en-US" sz="2400" dirty="0">
              <a:latin typeface="Calibri" panose="020F0502020204030204" pitchFamily="34" charset="0"/>
              <a:ea typeface="Calibri" panose="020F0502020204030204" pitchFamily="34" charset="0"/>
              <a:cs typeface="Times New Roman" panose="02020603050405020304" pitchFamily="18" charset="0"/>
            </a:endParaRPr>
          </a:p>
          <a:p>
            <a:pPr marL="0" marR="0" latinLnBrk="1">
              <a:lnSpc>
                <a:spcPct val="107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800"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Type </a:t>
            </a:r>
            <a:r>
              <a:rPr lang="en-US" sz="1800" dirty="0" err="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type</a:t>
            </a:r>
            <a:r>
              <a:rPr lang="en-US" sz="1800"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a:t>
            </a:r>
            <a:endParaRPr lang="en-US" sz="2400" dirty="0">
              <a:latin typeface="Calibri" panose="020F0502020204030204" pitchFamily="34" charset="0"/>
              <a:ea typeface="Calibri" panose="020F0502020204030204" pitchFamily="34" charset="0"/>
              <a:cs typeface="Times New Roman" panose="02020603050405020304" pitchFamily="18" charset="0"/>
            </a:endParaRPr>
          </a:p>
          <a:p>
            <a:pPr marL="0" marR="0" latinLnBrk="1">
              <a:lnSpc>
                <a:spcPct val="107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800"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1800" dirty="0">
                <a:solidFill>
                  <a:srgbClr val="008855"/>
                </a:solidFill>
                <a:latin typeface="Courier New" panose="02070309020205020404" pitchFamily="49" charset="0"/>
                <a:ea typeface="Times New Roman" panose="02020603050405020304" pitchFamily="18" charset="0"/>
                <a:cs typeface="Times New Roman" panose="02020603050405020304" pitchFamily="18" charset="0"/>
              </a:rPr>
              <a:t>void </a:t>
            </a:r>
            <a:r>
              <a:rPr lang="en-US" sz="1800" dirty="0" err="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paySalary</a:t>
            </a:r>
            <a:r>
              <a:rPr lang="en-US" sz="1800"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endParaRPr lang="en-US" sz="2400" dirty="0">
              <a:latin typeface="Calibri" panose="020F0502020204030204" pitchFamily="34" charset="0"/>
              <a:ea typeface="Calibri" panose="020F0502020204030204" pitchFamily="34" charset="0"/>
              <a:cs typeface="Times New Roman" panose="02020603050405020304" pitchFamily="18" charset="0"/>
            </a:endParaRPr>
          </a:p>
          <a:p>
            <a:pPr marL="0" marR="0" latinLnBrk="1">
              <a:lnSpc>
                <a:spcPct val="107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800"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endParaRPr lang="en-US" sz="2400" dirty="0">
              <a:latin typeface="Calibri" panose="020F0502020204030204" pitchFamily="34" charset="0"/>
              <a:ea typeface="Calibri" panose="020F0502020204030204" pitchFamily="34" charset="0"/>
              <a:cs typeface="Times New Roman" panose="02020603050405020304" pitchFamily="18" charset="0"/>
            </a:endParaRPr>
          </a:p>
          <a:p>
            <a:pPr marL="0" marR="0" latinLnBrk="1">
              <a:lnSpc>
                <a:spcPct val="107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800"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1800" dirty="0">
                <a:solidFill>
                  <a:srgbClr val="770088"/>
                </a:solidFill>
                <a:latin typeface="Courier New" panose="02070309020205020404" pitchFamily="49" charset="0"/>
                <a:ea typeface="Times New Roman" panose="02020603050405020304" pitchFamily="18" charset="0"/>
                <a:cs typeface="Times New Roman" panose="02020603050405020304" pitchFamily="18" charset="0"/>
              </a:rPr>
              <a:t>switch</a:t>
            </a:r>
            <a:r>
              <a:rPr lang="en-US" sz="1800"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(type) {</a:t>
            </a:r>
            <a:endParaRPr lang="en-US" sz="2400" dirty="0">
              <a:latin typeface="Calibri" panose="020F0502020204030204" pitchFamily="34" charset="0"/>
              <a:ea typeface="Calibri" panose="020F0502020204030204" pitchFamily="34" charset="0"/>
              <a:cs typeface="Times New Roman" panose="02020603050405020304" pitchFamily="18" charset="0"/>
            </a:endParaRPr>
          </a:p>
          <a:p>
            <a:pPr marL="0" marR="0" latinLnBrk="1">
              <a:lnSpc>
                <a:spcPct val="107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800"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1800" dirty="0">
                <a:solidFill>
                  <a:srgbClr val="770088"/>
                </a:solidFill>
                <a:latin typeface="Courier New" panose="02070309020205020404" pitchFamily="49" charset="0"/>
                <a:ea typeface="Times New Roman" panose="02020603050405020304" pitchFamily="18" charset="0"/>
                <a:cs typeface="Times New Roman" panose="02020603050405020304" pitchFamily="18" charset="0"/>
              </a:rPr>
              <a:t>case</a:t>
            </a:r>
            <a:r>
              <a:rPr lang="en-US" sz="1800"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MONTHLY:</a:t>
            </a:r>
            <a:endParaRPr lang="en-US" sz="2400" dirty="0">
              <a:latin typeface="Calibri" panose="020F0502020204030204" pitchFamily="34" charset="0"/>
              <a:ea typeface="Calibri" panose="020F0502020204030204" pitchFamily="34" charset="0"/>
              <a:cs typeface="Times New Roman" panose="02020603050405020304" pitchFamily="18" charset="0"/>
            </a:endParaRPr>
          </a:p>
          <a:p>
            <a:pPr marL="0" marR="0" latinLnBrk="1">
              <a:lnSpc>
                <a:spcPct val="107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800"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1800" dirty="0" err="1">
                <a:solidFill>
                  <a:srgbClr val="AA5500"/>
                </a:solidFill>
                <a:latin typeface="Courier New" panose="02070309020205020404" pitchFamily="49" charset="0"/>
                <a:ea typeface="Times New Roman" panose="02020603050405020304" pitchFamily="18" charset="0"/>
                <a:cs typeface="Times New Roman" panose="02020603050405020304" pitchFamily="18" charset="0"/>
              </a:rPr>
              <a:t>doThis</a:t>
            </a:r>
            <a:r>
              <a:rPr lang="en-US" sz="1800" dirty="0">
                <a:solidFill>
                  <a:srgbClr val="AA5500"/>
                </a:solidFill>
                <a:latin typeface="Courier New" panose="02070309020205020404" pitchFamily="49" charset="0"/>
                <a:ea typeface="Times New Roman" panose="02020603050405020304" pitchFamily="18" charset="0"/>
                <a:cs typeface="Times New Roman" panose="02020603050405020304" pitchFamily="18" charset="0"/>
              </a:rPr>
              <a:t>();</a:t>
            </a:r>
            <a:endParaRPr lang="en-US" sz="2400" dirty="0">
              <a:latin typeface="Calibri" panose="020F0502020204030204" pitchFamily="34" charset="0"/>
              <a:ea typeface="Calibri" panose="020F0502020204030204" pitchFamily="34" charset="0"/>
              <a:cs typeface="Times New Roman" panose="02020603050405020304" pitchFamily="18" charset="0"/>
            </a:endParaRPr>
          </a:p>
          <a:p>
            <a:pPr marL="0" marR="0" latinLnBrk="1">
              <a:lnSpc>
                <a:spcPct val="107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800"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1800" dirty="0">
                <a:solidFill>
                  <a:srgbClr val="770088"/>
                </a:solidFill>
                <a:latin typeface="Courier New" panose="02070309020205020404" pitchFamily="49" charset="0"/>
                <a:ea typeface="Times New Roman" panose="02020603050405020304" pitchFamily="18" charset="0"/>
                <a:cs typeface="Times New Roman" panose="02020603050405020304" pitchFamily="18" charset="0"/>
              </a:rPr>
              <a:t>break</a:t>
            </a:r>
            <a:r>
              <a:rPr lang="en-US" sz="1800"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a:t>
            </a:r>
            <a:endParaRPr lang="en-US" sz="2400" dirty="0">
              <a:latin typeface="Calibri" panose="020F0502020204030204" pitchFamily="34" charset="0"/>
              <a:ea typeface="Calibri" panose="020F0502020204030204" pitchFamily="34" charset="0"/>
              <a:cs typeface="Times New Roman" panose="02020603050405020304" pitchFamily="18" charset="0"/>
            </a:endParaRPr>
          </a:p>
          <a:p>
            <a:pPr marL="0" marR="0" latinLnBrk="1">
              <a:lnSpc>
                <a:spcPct val="107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800"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1800" dirty="0">
                <a:solidFill>
                  <a:srgbClr val="770088"/>
                </a:solidFill>
                <a:latin typeface="Courier New" panose="02070309020205020404" pitchFamily="49" charset="0"/>
                <a:ea typeface="Times New Roman" panose="02020603050405020304" pitchFamily="18" charset="0"/>
                <a:cs typeface="Times New Roman" panose="02020603050405020304" pitchFamily="18" charset="0"/>
              </a:rPr>
              <a:t>case</a:t>
            </a:r>
            <a:r>
              <a:rPr lang="en-US" sz="1800"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DAILY:</a:t>
            </a:r>
            <a:endParaRPr lang="en-US" sz="2400" dirty="0">
              <a:latin typeface="Calibri" panose="020F0502020204030204" pitchFamily="34" charset="0"/>
              <a:ea typeface="Calibri" panose="020F0502020204030204" pitchFamily="34" charset="0"/>
              <a:cs typeface="Times New Roman" panose="02020603050405020304" pitchFamily="18" charset="0"/>
            </a:endParaRPr>
          </a:p>
          <a:p>
            <a:pPr marL="0" marR="0" latinLnBrk="1">
              <a:lnSpc>
                <a:spcPct val="107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800"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1800" dirty="0" err="1">
                <a:solidFill>
                  <a:srgbClr val="AA5500"/>
                </a:solidFill>
                <a:latin typeface="Courier New" panose="02070309020205020404" pitchFamily="49" charset="0"/>
                <a:ea typeface="Times New Roman" panose="02020603050405020304" pitchFamily="18" charset="0"/>
                <a:cs typeface="Times New Roman" panose="02020603050405020304" pitchFamily="18" charset="0"/>
              </a:rPr>
              <a:t>doThat</a:t>
            </a:r>
            <a:r>
              <a:rPr lang="en-US" sz="1800" dirty="0">
                <a:solidFill>
                  <a:srgbClr val="AA5500"/>
                </a:solidFill>
                <a:latin typeface="Courier New" panose="02070309020205020404" pitchFamily="49" charset="0"/>
                <a:ea typeface="Times New Roman" panose="02020603050405020304" pitchFamily="18" charset="0"/>
                <a:cs typeface="Times New Roman" panose="02020603050405020304" pitchFamily="18" charset="0"/>
              </a:rPr>
              <a:t>();</a:t>
            </a:r>
            <a:endParaRPr lang="en-US" sz="2400" dirty="0">
              <a:latin typeface="Calibri" panose="020F0502020204030204" pitchFamily="34" charset="0"/>
              <a:ea typeface="Calibri" panose="020F0502020204030204" pitchFamily="34" charset="0"/>
              <a:cs typeface="Times New Roman" panose="02020603050405020304" pitchFamily="18" charset="0"/>
            </a:endParaRPr>
          </a:p>
          <a:p>
            <a:pPr marL="0" marR="0" latinLnBrk="1">
              <a:lnSpc>
                <a:spcPct val="107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800"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1800" dirty="0">
                <a:solidFill>
                  <a:srgbClr val="770088"/>
                </a:solidFill>
                <a:latin typeface="Courier New" panose="02070309020205020404" pitchFamily="49" charset="0"/>
                <a:ea typeface="Times New Roman" panose="02020603050405020304" pitchFamily="18" charset="0"/>
                <a:cs typeface="Times New Roman" panose="02020603050405020304" pitchFamily="18" charset="0"/>
              </a:rPr>
              <a:t>break</a:t>
            </a:r>
            <a:r>
              <a:rPr lang="en-US" sz="1800"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a:t>
            </a:r>
            <a:endParaRPr lang="en-US" sz="2400" dirty="0">
              <a:latin typeface="Calibri" panose="020F0502020204030204" pitchFamily="34" charset="0"/>
              <a:ea typeface="Calibri" panose="020F0502020204030204" pitchFamily="34" charset="0"/>
              <a:cs typeface="Times New Roman" panose="02020603050405020304" pitchFamily="18" charset="0"/>
            </a:endParaRPr>
          </a:p>
          <a:p>
            <a:pPr marL="0" marR="0" latinLnBrk="1">
              <a:lnSpc>
                <a:spcPct val="107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800"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endParaRPr lang="en-US" sz="2400" dirty="0">
              <a:latin typeface="Calibri" panose="020F0502020204030204" pitchFamily="34" charset="0"/>
              <a:ea typeface="Calibri" panose="020F0502020204030204" pitchFamily="34" charset="0"/>
              <a:cs typeface="Times New Roman" panose="02020603050405020304" pitchFamily="18" charset="0"/>
            </a:endParaRPr>
          </a:p>
          <a:p>
            <a:pPr marL="0" marR="0" latinLnBrk="1">
              <a:lnSpc>
                <a:spcPct val="107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800"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endParaRPr lang="en-US" sz="2400" dirty="0">
              <a:latin typeface="Calibri" panose="020F0502020204030204" pitchFamily="34" charset="0"/>
              <a:ea typeface="Calibri" panose="020F0502020204030204" pitchFamily="34" charset="0"/>
              <a:cs typeface="Times New Roman" panose="02020603050405020304" pitchFamily="18" charset="0"/>
            </a:endParaRPr>
          </a:p>
          <a:p>
            <a:pPr marL="0" marR="0" latinLnBrk="1">
              <a:lnSpc>
                <a:spcPct val="107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800"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endParaRPr lang="en-US" sz="2400" dirty="0">
              <a:latin typeface="Calibri" panose="020F0502020204030204" pitchFamily="34" charset="0"/>
              <a:ea typeface="Calibri" panose="020F0502020204030204" pitchFamily="34" charset="0"/>
              <a:cs typeface="Times New Roman" panose="02020603050405020304" pitchFamily="18" charset="0"/>
            </a:endParaRPr>
          </a:p>
          <a:p>
            <a:pPr marL="0" marR="0" latinLnBrk="1">
              <a:lnSpc>
                <a:spcPct val="107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800"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p:txBody>
      </p:sp>
      <p:cxnSp>
        <p:nvCxnSpPr>
          <p:cNvPr id="64" name="Straight Arrow Connector 63"/>
          <p:cNvCxnSpPr/>
          <p:nvPr/>
        </p:nvCxnSpPr>
        <p:spPr bwMode="auto">
          <a:xfrm>
            <a:off x="4722812" y="2209800"/>
            <a:ext cx="990600" cy="1447800"/>
          </a:xfrm>
          <a:prstGeom prst="straightConnector1">
            <a:avLst/>
          </a:prstGeom>
          <a:ln>
            <a:headEnd type="none" w="sm" len="sm"/>
            <a:tailEnd type="triangle"/>
          </a:ln>
        </p:spPr>
        <p:style>
          <a:lnRef idx="1">
            <a:schemeClr val="dk1"/>
          </a:lnRef>
          <a:fillRef idx="0">
            <a:schemeClr val="dk1"/>
          </a:fillRef>
          <a:effectRef idx="0">
            <a:schemeClr val="dk1"/>
          </a:effectRef>
          <a:fontRef idx="minor">
            <a:schemeClr val="tx1"/>
          </a:fontRef>
        </p:style>
      </p:cxnSp>
      <p:sp>
        <p:nvSpPr>
          <p:cNvPr id="67" name="Right Brace 66"/>
          <p:cNvSpPr/>
          <p:nvPr/>
        </p:nvSpPr>
        <p:spPr bwMode="auto">
          <a:xfrm>
            <a:off x="5103812" y="3276600"/>
            <a:ext cx="228600" cy="2362200"/>
          </a:xfrm>
          <a:prstGeom prst="rightBrace">
            <a:avLst/>
          </a:prstGeom>
          <a:ln>
            <a:headEnd type="none" w="sm" len="sm"/>
            <a:tailEnd type="none" w="sm" len="sm"/>
          </a:ln>
        </p:spPr>
        <p:style>
          <a:lnRef idx="1">
            <a:schemeClr val="dk1"/>
          </a:lnRef>
          <a:fillRef idx="0">
            <a:schemeClr val="dk1"/>
          </a:fillRef>
          <a:effectRef idx="0">
            <a:schemeClr val="dk1"/>
          </a:effectRef>
          <a:fontRef idx="minor">
            <a:schemeClr val="tx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cxnSp>
        <p:nvCxnSpPr>
          <p:cNvPr id="69" name="Straight Arrow Connector 68"/>
          <p:cNvCxnSpPr>
            <a:stCxn id="67" idx="1"/>
          </p:cNvCxnSpPr>
          <p:nvPr/>
        </p:nvCxnSpPr>
        <p:spPr bwMode="auto">
          <a:xfrm flipV="1">
            <a:off x="5332412" y="3886200"/>
            <a:ext cx="381000" cy="571500"/>
          </a:xfrm>
          <a:prstGeom prst="straightConnector1">
            <a:avLst/>
          </a:prstGeom>
          <a:ln>
            <a:headEnd type="none" w="sm" len="sm"/>
            <a:tailEnd type="triangle"/>
          </a:ln>
        </p:spPr>
        <p:style>
          <a:lnRef idx="1">
            <a:schemeClr val="dk1"/>
          </a:lnRef>
          <a:fillRef idx="0">
            <a:schemeClr val="dk1"/>
          </a:fillRef>
          <a:effectRef idx="0">
            <a:schemeClr val="dk1"/>
          </a:effectRef>
          <a:fontRef idx="minor">
            <a:schemeClr val="tx1"/>
          </a:fontRef>
        </p:style>
      </p:cxnSp>
      <p:sp>
        <p:nvSpPr>
          <p:cNvPr id="71" name="TextBox 70"/>
          <p:cNvSpPr txBox="1"/>
          <p:nvPr/>
        </p:nvSpPr>
        <p:spPr>
          <a:xfrm>
            <a:off x="5713412" y="2903428"/>
            <a:ext cx="3962400" cy="2677656"/>
          </a:xfrm>
          <a:prstGeom prst="rect">
            <a:avLst/>
          </a:prstGeom>
          <a:noFill/>
        </p:spPr>
        <p:txBody>
          <a:bodyPr wrap="square" rtlCol="0">
            <a:spAutoFit/>
          </a:bodyPr>
          <a:lstStyle/>
          <a:p>
            <a:r>
              <a:rPr lang="en-US" sz="2400" dirty="0"/>
              <a:t>How to add more types of employees to the Contract term?</a:t>
            </a:r>
          </a:p>
          <a:p>
            <a:endParaRPr lang="en-US" sz="2400" dirty="0"/>
          </a:p>
          <a:p>
            <a:r>
              <a:rPr lang="en-US" sz="2400" dirty="0"/>
              <a:t>We have to modify the statement on </a:t>
            </a:r>
            <a:r>
              <a:rPr lang="en-US" sz="2400" dirty="0" err="1">
                <a:solidFill>
                  <a:srgbClr val="770088"/>
                </a:solidFill>
                <a:latin typeface="Courier New" panose="02070309020205020404" pitchFamily="49" charset="0"/>
                <a:ea typeface="Times New Roman" panose="02020603050405020304" pitchFamily="18" charset="0"/>
                <a:cs typeface="Times New Roman" panose="02020603050405020304" pitchFamily="18" charset="0"/>
              </a:rPr>
              <a:t>enum</a:t>
            </a:r>
            <a:r>
              <a:rPr lang="en-US" sz="2400"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2400" dirty="0">
                <a:solidFill>
                  <a:srgbClr val="000000"/>
                </a:solidFill>
                <a:latin typeface="+mn-lt"/>
                <a:ea typeface="Times New Roman" panose="02020603050405020304" pitchFamily="18" charset="0"/>
                <a:cs typeface="Times New Roman" panose="02020603050405020304" pitchFamily="18" charset="0"/>
              </a:rPr>
              <a:t>and</a:t>
            </a:r>
            <a:r>
              <a:rPr lang="en-US" sz="2400" dirty="0"/>
              <a:t> add an extra switch case.</a:t>
            </a:r>
            <a:endParaRPr lang="en-US" sz="2400" dirty="0">
              <a:solidFill>
                <a:srgbClr val="000000"/>
              </a:solidFill>
              <a:latin typeface="+mn-lt"/>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70500548"/>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1"/>
            <a:r>
              <a:rPr lang="en-US" sz="3200" i="1" dirty="0"/>
              <a:t>SOLID</a:t>
            </a:r>
            <a:br>
              <a:rPr lang="en-US" dirty="0"/>
            </a:br>
            <a:r>
              <a:rPr lang="en-US" dirty="0"/>
              <a:t>Example of OCP</a:t>
            </a:r>
          </a:p>
        </p:txBody>
      </p:sp>
      <p:sp>
        <p:nvSpPr>
          <p:cNvPr id="61" name="Rectangle 60"/>
          <p:cNvSpPr/>
          <p:nvPr/>
        </p:nvSpPr>
        <p:spPr>
          <a:xfrm>
            <a:off x="227012" y="1600200"/>
            <a:ext cx="4724400" cy="2463238"/>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marL="0" marR="0" latinLnBrk="1">
              <a:lnSpc>
                <a:spcPct val="107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800" dirty="0">
                <a:solidFill>
                  <a:srgbClr val="770088"/>
                </a:solidFill>
                <a:latin typeface="Courier New" panose="02070309020205020404" pitchFamily="49" charset="0"/>
                <a:ea typeface="Times New Roman" panose="02020603050405020304" pitchFamily="18" charset="0"/>
                <a:cs typeface="Times New Roman" panose="02020603050405020304" pitchFamily="18" charset="0"/>
              </a:rPr>
              <a:t>class</a:t>
            </a:r>
            <a:r>
              <a:rPr lang="en-US" sz="1800"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1800" dirty="0">
                <a:solidFill>
                  <a:srgbClr val="0000FF"/>
                </a:solidFill>
                <a:latin typeface="Courier New" panose="02070309020205020404" pitchFamily="49" charset="0"/>
                <a:ea typeface="Times New Roman" panose="02020603050405020304" pitchFamily="18" charset="0"/>
                <a:cs typeface="Times New Roman" panose="02020603050405020304" pitchFamily="18" charset="0"/>
              </a:rPr>
              <a:t>Employee</a:t>
            </a:r>
            <a:r>
              <a:rPr lang="en-US" sz="1800"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a:t>
            </a:r>
            <a:endParaRPr lang="en-US" sz="2400" dirty="0">
              <a:latin typeface="Calibri" panose="020F0502020204030204" pitchFamily="34" charset="0"/>
              <a:ea typeface="Calibri" panose="020F0502020204030204" pitchFamily="34" charset="0"/>
              <a:cs typeface="Times New Roman" panose="02020603050405020304" pitchFamily="18" charset="0"/>
            </a:endParaRPr>
          </a:p>
          <a:p>
            <a:pPr marL="0" marR="0" latinLnBrk="1">
              <a:lnSpc>
                <a:spcPct val="107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800"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1800" dirty="0" err="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SalaryType</a:t>
            </a:r>
            <a:r>
              <a:rPr lang="en-US" sz="1800"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type;</a:t>
            </a:r>
            <a:endParaRPr lang="en-US" sz="2400" dirty="0">
              <a:latin typeface="Calibri" panose="020F0502020204030204" pitchFamily="34" charset="0"/>
              <a:ea typeface="Calibri" panose="020F0502020204030204" pitchFamily="34" charset="0"/>
              <a:cs typeface="Times New Roman" panose="02020603050405020304" pitchFamily="18" charset="0"/>
            </a:endParaRPr>
          </a:p>
          <a:p>
            <a:pPr marL="0" marR="0" latinLnBrk="1">
              <a:lnSpc>
                <a:spcPct val="107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800"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1800" dirty="0">
                <a:solidFill>
                  <a:srgbClr val="008855"/>
                </a:solidFill>
                <a:latin typeface="Courier New" panose="02070309020205020404" pitchFamily="49" charset="0"/>
                <a:ea typeface="Times New Roman" panose="02020603050405020304" pitchFamily="18" charset="0"/>
                <a:cs typeface="Times New Roman" panose="02020603050405020304" pitchFamily="18" charset="0"/>
              </a:rPr>
              <a:t>void </a:t>
            </a:r>
            <a:r>
              <a:rPr lang="en-US" sz="1800" dirty="0" err="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receiveSalary</a:t>
            </a:r>
            <a:r>
              <a:rPr lang="en-US" sz="1800"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endParaRPr lang="en-US" sz="2400" dirty="0">
              <a:latin typeface="Calibri" panose="020F0502020204030204" pitchFamily="34" charset="0"/>
              <a:ea typeface="Calibri" panose="020F0502020204030204" pitchFamily="34" charset="0"/>
              <a:cs typeface="Times New Roman" panose="02020603050405020304" pitchFamily="18" charset="0"/>
            </a:endParaRPr>
          </a:p>
          <a:p>
            <a:pPr marL="0" marR="0" latinLnBrk="1">
              <a:lnSpc>
                <a:spcPct val="107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800"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p>
          <a:p>
            <a:pPr marL="0" marR="0" latinLnBrk="1">
              <a:lnSpc>
                <a:spcPct val="107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8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800" dirty="0" err="1">
                <a:solidFill>
                  <a:srgbClr val="000000"/>
                </a:solidFill>
                <a:latin typeface="Courier New" panose="02070309020205020404" pitchFamily="49" charset="0"/>
                <a:ea typeface="Calibri" panose="020F0502020204030204" pitchFamily="34" charset="0"/>
                <a:cs typeface="Times New Roman" panose="02020603050405020304" pitchFamily="18" charset="0"/>
              </a:rPr>
              <a:t>type.doThis</a:t>
            </a:r>
            <a:r>
              <a:rPr lang="en-US" sz="18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endParaRPr lang="en-US" sz="2400" dirty="0">
              <a:latin typeface="Calibri" panose="020F0502020204030204" pitchFamily="34" charset="0"/>
              <a:ea typeface="Calibri" panose="020F0502020204030204" pitchFamily="34" charset="0"/>
              <a:cs typeface="Times New Roman" panose="02020603050405020304" pitchFamily="18" charset="0"/>
            </a:endParaRPr>
          </a:p>
          <a:p>
            <a:pPr marL="0" marR="0" latinLnBrk="1">
              <a:lnSpc>
                <a:spcPct val="107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800"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endParaRPr lang="en-US" sz="2400" dirty="0">
              <a:latin typeface="Calibri" panose="020F0502020204030204" pitchFamily="34" charset="0"/>
              <a:ea typeface="Calibri" panose="020F0502020204030204" pitchFamily="34" charset="0"/>
              <a:cs typeface="Times New Roman" panose="02020603050405020304" pitchFamily="18" charset="0"/>
            </a:endParaRPr>
          </a:p>
          <a:p>
            <a:pPr marL="0" marR="0" latinLnBrk="1">
              <a:lnSpc>
                <a:spcPct val="107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800"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endParaRPr lang="en-US" sz="2400" dirty="0">
              <a:latin typeface="Calibri" panose="020F0502020204030204" pitchFamily="34" charset="0"/>
              <a:ea typeface="Calibri" panose="020F0502020204030204" pitchFamily="34" charset="0"/>
              <a:cs typeface="Times New Roman" panose="02020603050405020304" pitchFamily="18" charset="0"/>
            </a:endParaRPr>
          </a:p>
          <a:p>
            <a:pPr marL="0" marR="0" latinLnBrk="1">
              <a:lnSpc>
                <a:spcPct val="107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800"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TextBox 3"/>
          <p:cNvSpPr txBox="1"/>
          <p:nvPr/>
        </p:nvSpPr>
        <p:spPr>
          <a:xfrm>
            <a:off x="5256212" y="1600200"/>
            <a:ext cx="4038600" cy="347787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2000" dirty="0">
                <a:latin typeface="Courier New" panose="02070309020205020404" pitchFamily="49" charset="0"/>
                <a:cs typeface="Courier New" panose="02070309020205020404" pitchFamily="49" charset="0"/>
              </a:rPr>
              <a:t>class </a:t>
            </a:r>
            <a:r>
              <a:rPr lang="en-US" sz="2000" dirty="0" err="1">
                <a:latin typeface="Courier New" panose="02070309020205020404" pitchFamily="49" charset="0"/>
                <a:cs typeface="Courier New" panose="02070309020205020404" pitchFamily="49" charset="0"/>
              </a:rPr>
              <a:t>SalaryType</a:t>
            </a:r>
            <a:r>
              <a:rPr lang="en-US" sz="2000" dirty="0">
                <a:latin typeface="Courier New" panose="02070309020205020404" pitchFamily="49" charset="0"/>
                <a:cs typeface="Courier New" panose="02070309020205020404" pitchFamily="49" charset="0"/>
              </a:rPr>
              <a:t> </a:t>
            </a:r>
          </a:p>
          <a:p>
            <a:r>
              <a:rPr lang="en-US" sz="2000" dirty="0">
                <a:latin typeface="Courier New" panose="02070309020205020404" pitchFamily="49" charset="0"/>
                <a:cs typeface="Courier New" panose="02070309020205020404" pitchFamily="49" charset="0"/>
              </a:rPr>
              <a:t>{ void </a:t>
            </a:r>
            <a:r>
              <a:rPr lang="en-US" sz="2000" dirty="0" err="1">
                <a:latin typeface="Courier New" panose="02070309020205020404" pitchFamily="49" charset="0"/>
                <a:cs typeface="Courier New" panose="02070309020205020404" pitchFamily="49" charset="0"/>
              </a:rPr>
              <a:t>doThis</a:t>
            </a:r>
            <a:r>
              <a:rPr lang="en-US" sz="2000" dirty="0">
                <a:latin typeface="Courier New" panose="02070309020205020404" pitchFamily="49" charset="0"/>
                <a:cs typeface="Courier New" panose="02070309020205020404" pitchFamily="49" charset="0"/>
              </a:rPr>
              <a:t>() {}; }</a:t>
            </a:r>
          </a:p>
          <a:p>
            <a:endParaRPr lang="en-US" sz="2000" dirty="0">
              <a:latin typeface="Courier New" panose="02070309020205020404" pitchFamily="49" charset="0"/>
              <a:cs typeface="Courier New" panose="02070309020205020404" pitchFamily="49" charset="0"/>
            </a:endParaRPr>
          </a:p>
          <a:p>
            <a:r>
              <a:rPr lang="en-US" sz="2000" dirty="0">
                <a:latin typeface="Courier New" panose="02070309020205020404" pitchFamily="49" charset="0"/>
                <a:cs typeface="Courier New" panose="02070309020205020404" pitchFamily="49" charset="0"/>
              </a:rPr>
              <a:t>class </a:t>
            </a:r>
            <a:r>
              <a:rPr lang="en-US" sz="2000" dirty="0" err="1">
                <a:latin typeface="Courier New" panose="02070309020205020404" pitchFamily="49" charset="0"/>
                <a:cs typeface="Courier New" panose="02070309020205020404" pitchFamily="49" charset="0"/>
              </a:rPr>
              <a:t>MonthlySalaryType</a:t>
            </a:r>
            <a:r>
              <a:rPr lang="en-US" sz="2000" dirty="0">
                <a:latin typeface="Courier New" panose="02070309020205020404" pitchFamily="49" charset="0"/>
                <a:cs typeface="Courier New" panose="02070309020205020404" pitchFamily="49" charset="0"/>
              </a:rPr>
              <a:t> extend </a:t>
            </a:r>
            <a:r>
              <a:rPr lang="en-US" sz="2000" dirty="0" err="1">
                <a:latin typeface="Courier New" panose="02070309020205020404" pitchFamily="49" charset="0"/>
                <a:cs typeface="Courier New" panose="02070309020205020404" pitchFamily="49" charset="0"/>
              </a:rPr>
              <a:t>SalaryType</a:t>
            </a:r>
            <a:endParaRPr lang="en-US" sz="2000" dirty="0">
              <a:latin typeface="Courier New" panose="02070309020205020404" pitchFamily="49" charset="0"/>
              <a:cs typeface="Courier New" panose="02070309020205020404" pitchFamily="49" charset="0"/>
            </a:endParaRPr>
          </a:p>
          <a:p>
            <a:r>
              <a:rPr lang="en-US" sz="2000" dirty="0">
                <a:latin typeface="Courier New" panose="02070309020205020404" pitchFamily="49" charset="0"/>
                <a:cs typeface="Courier New" panose="02070309020205020404" pitchFamily="49" charset="0"/>
              </a:rPr>
              <a:t>{  void </a:t>
            </a:r>
            <a:r>
              <a:rPr lang="en-US" sz="2000" dirty="0" err="1">
                <a:latin typeface="Courier New" panose="02070309020205020404" pitchFamily="49" charset="0"/>
                <a:cs typeface="Courier New" panose="02070309020205020404" pitchFamily="49" charset="0"/>
              </a:rPr>
              <a:t>doThis</a:t>
            </a:r>
            <a:r>
              <a:rPr lang="en-US" sz="2000" dirty="0">
                <a:latin typeface="Courier New" panose="02070309020205020404" pitchFamily="49" charset="0"/>
                <a:cs typeface="Courier New" panose="02070309020205020404" pitchFamily="49" charset="0"/>
              </a:rPr>
              <a:t>() {…} }</a:t>
            </a:r>
          </a:p>
          <a:p>
            <a:endParaRPr lang="en-US" sz="2000" dirty="0">
              <a:latin typeface="Courier New" panose="02070309020205020404" pitchFamily="49" charset="0"/>
              <a:cs typeface="Courier New" panose="02070309020205020404" pitchFamily="49" charset="0"/>
            </a:endParaRPr>
          </a:p>
          <a:p>
            <a:r>
              <a:rPr lang="en-US" sz="2000" dirty="0">
                <a:latin typeface="Courier New" panose="02070309020205020404" pitchFamily="49" charset="0"/>
                <a:cs typeface="Courier New" panose="02070309020205020404" pitchFamily="49" charset="0"/>
              </a:rPr>
              <a:t>class </a:t>
            </a:r>
            <a:r>
              <a:rPr lang="en-US" sz="2000" dirty="0" err="1">
                <a:latin typeface="Courier New" panose="02070309020205020404" pitchFamily="49" charset="0"/>
                <a:cs typeface="Courier New" panose="02070309020205020404" pitchFamily="49" charset="0"/>
              </a:rPr>
              <a:t>DailySalaryType</a:t>
            </a:r>
            <a:r>
              <a:rPr lang="en-US" sz="2000" dirty="0">
                <a:latin typeface="Courier New" panose="02070309020205020404" pitchFamily="49" charset="0"/>
                <a:cs typeface="Courier New" panose="02070309020205020404" pitchFamily="49" charset="0"/>
              </a:rPr>
              <a:t> extend </a:t>
            </a:r>
            <a:r>
              <a:rPr lang="en-US" sz="2000" dirty="0" err="1">
                <a:latin typeface="Courier New" panose="02070309020205020404" pitchFamily="49" charset="0"/>
                <a:cs typeface="Courier New" panose="02070309020205020404" pitchFamily="49" charset="0"/>
              </a:rPr>
              <a:t>SalaryType</a:t>
            </a:r>
            <a:endParaRPr lang="en-US" sz="2000" dirty="0">
              <a:latin typeface="Courier New" panose="02070309020205020404" pitchFamily="49" charset="0"/>
              <a:cs typeface="Courier New" panose="02070309020205020404" pitchFamily="49" charset="0"/>
            </a:endParaRPr>
          </a:p>
          <a:p>
            <a:r>
              <a:rPr lang="en-US" sz="2000" dirty="0">
                <a:latin typeface="Courier New" panose="02070309020205020404" pitchFamily="49" charset="0"/>
                <a:cs typeface="Courier New" panose="02070309020205020404" pitchFamily="49" charset="0"/>
              </a:rPr>
              <a:t>{  void </a:t>
            </a:r>
            <a:r>
              <a:rPr lang="en-US" sz="2000" dirty="0" err="1">
                <a:latin typeface="Courier New" panose="02070309020205020404" pitchFamily="49" charset="0"/>
                <a:cs typeface="Courier New" panose="02070309020205020404" pitchFamily="49" charset="0"/>
              </a:rPr>
              <a:t>doThis</a:t>
            </a:r>
            <a:r>
              <a:rPr lang="en-US" sz="2000" dirty="0">
                <a:latin typeface="Courier New" panose="02070309020205020404" pitchFamily="49" charset="0"/>
                <a:cs typeface="Courier New" panose="02070309020205020404" pitchFamily="49" charset="0"/>
              </a:rPr>
              <a:t>() {…} }</a:t>
            </a:r>
          </a:p>
          <a:p>
            <a:endParaRPr lang="en-US" sz="2000" dirty="0">
              <a:latin typeface="Courier New" panose="02070309020205020404" pitchFamily="49" charset="0"/>
              <a:cs typeface="Courier New" panose="02070309020205020404" pitchFamily="49" charset="0"/>
            </a:endParaRPr>
          </a:p>
        </p:txBody>
      </p:sp>
      <p:cxnSp>
        <p:nvCxnSpPr>
          <p:cNvPr id="6" name="Straight Arrow Connector 5"/>
          <p:cNvCxnSpPr/>
          <p:nvPr/>
        </p:nvCxnSpPr>
        <p:spPr bwMode="auto">
          <a:xfrm flipV="1">
            <a:off x="2284412" y="3339138"/>
            <a:ext cx="76200" cy="1918662"/>
          </a:xfrm>
          <a:prstGeom prst="straightConnector1">
            <a:avLst/>
          </a:prstGeom>
          <a:ln>
            <a:headEnd type="none" w="sm" len="sm"/>
            <a:tailEnd type="triangle"/>
          </a:ln>
        </p:spPr>
        <p:style>
          <a:lnRef idx="1">
            <a:schemeClr val="dk1"/>
          </a:lnRef>
          <a:fillRef idx="0">
            <a:schemeClr val="dk1"/>
          </a:fillRef>
          <a:effectRef idx="0">
            <a:schemeClr val="dk1"/>
          </a:effectRef>
          <a:fontRef idx="minor">
            <a:schemeClr val="tx1"/>
          </a:fontRef>
        </p:style>
      </p:cxnSp>
      <p:sp>
        <p:nvSpPr>
          <p:cNvPr id="7" name="TextBox 6"/>
          <p:cNvSpPr txBox="1"/>
          <p:nvPr/>
        </p:nvSpPr>
        <p:spPr>
          <a:xfrm>
            <a:off x="412750" y="5258767"/>
            <a:ext cx="8805862" cy="1200329"/>
          </a:xfrm>
          <a:prstGeom prst="rect">
            <a:avLst/>
          </a:prstGeom>
          <a:noFill/>
        </p:spPr>
        <p:txBody>
          <a:bodyPr wrap="square" rtlCol="0">
            <a:spAutoFit/>
          </a:bodyPr>
          <a:lstStyle/>
          <a:p>
            <a:r>
              <a:rPr lang="en-US" sz="2400" dirty="0"/>
              <a:t>The code on this slide is </a:t>
            </a:r>
            <a:r>
              <a:rPr lang="en-US" sz="2400" i="1" dirty="0"/>
              <a:t>closed for modification </a:t>
            </a:r>
            <a:r>
              <a:rPr lang="en-US" sz="2400" dirty="0"/>
              <a:t>even collaborating with new (and future) subclasses of </a:t>
            </a:r>
            <a:r>
              <a:rPr lang="en-US" sz="2400" dirty="0" err="1">
                <a:latin typeface="Courier New" panose="02070309020205020404" pitchFamily="49" charset="0"/>
                <a:cs typeface="Courier New" panose="02070309020205020404" pitchFamily="49" charset="0"/>
              </a:rPr>
              <a:t>SalaryType</a:t>
            </a:r>
            <a:r>
              <a:rPr lang="en-US" sz="2400" dirty="0">
                <a:latin typeface="Courier New" panose="02070309020205020404" pitchFamily="49" charset="0"/>
                <a:cs typeface="Courier New" panose="02070309020205020404" pitchFamily="49" charset="0"/>
              </a:rPr>
              <a:t> </a:t>
            </a:r>
            <a:r>
              <a:rPr lang="en-US" sz="2400" dirty="0"/>
              <a:t>to provide new behaviors.</a:t>
            </a:r>
          </a:p>
        </p:txBody>
      </p:sp>
      <p:cxnSp>
        <p:nvCxnSpPr>
          <p:cNvPr id="14" name="Straight Arrow Connector 13"/>
          <p:cNvCxnSpPr/>
          <p:nvPr/>
        </p:nvCxnSpPr>
        <p:spPr bwMode="auto">
          <a:xfrm flipV="1">
            <a:off x="2284412" y="4267200"/>
            <a:ext cx="2971800" cy="990600"/>
          </a:xfrm>
          <a:prstGeom prst="straightConnector1">
            <a:avLst/>
          </a:prstGeom>
          <a:ln>
            <a:headEnd type="none" w="sm" len="sm"/>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822907006"/>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1"/>
            <a:r>
              <a:rPr lang="en-US" sz="3200" i="1" dirty="0"/>
              <a:t>SOLID</a:t>
            </a:r>
            <a:br>
              <a:rPr lang="en-US" dirty="0"/>
            </a:br>
            <a:r>
              <a:rPr lang="en-US" dirty="0"/>
              <a:t>Counter-Example of OCP</a:t>
            </a:r>
          </a:p>
        </p:txBody>
      </p:sp>
      <p:sp>
        <p:nvSpPr>
          <p:cNvPr id="61" name="Rectangle 60"/>
          <p:cNvSpPr/>
          <p:nvPr/>
        </p:nvSpPr>
        <p:spPr>
          <a:xfrm>
            <a:off x="227012" y="1600200"/>
            <a:ext cx="4724400" cy="4043864"/>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marL="0" marR="0" latinLnBrk="1">
              <a:lnSpc>
                <a:spcPct val="107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800" dirty="0">
                <a:solidFill>
                  <a:srgbClr val="770088"/>
                </a:solidFill>
                <a:latin typeface="Courier New" panose="02070309020205020404" pitchFamily="49" charset="0"/>
                <a:ea typeface="Times New Roman" panose="02020603050405020304" pitchFamily="18" charset="0"/>
                <a:cs typeface="Times New Roman" panose="02020603050405020304" pitchFamily="18" charset="0"/>
              </a:rPr>
              <a:t>class</a:t>
            </a:r>
            <a:r>
              <a:rPr lang="en-US" sz="1800"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1800" dirty="0">
                <a:solidFill>
                  <a:srgbClr val="0000FF"/>
                </a:solidFill>
                <a:latin typeface="Courier New" panose="02070309020205020404" pitchFamily="49" charset="0"/>
                <a:ea typeface="Times New Roman" panose="02020603050405020304" pitchFamily="18" charset="0"/>
                <a:cs typeface="Times New Roman" panose="02020603050405020304" pitchFamily="18" charset="0"/>
              </a:rPr>
              <a:t>Employee</a:t>
            </a:r>
            <a:r>
              <a:rPr lang="en-US" sz="1800"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a:t>
            </a:r>
            <a:endParaRPr lang="en-US" sz="2400" dirty="0">
              <a:latin typeface="Calibri" panose="020F0502020204030204" pitchFamily="34" charset="0"/>
              <a:ea typeface="Calibri" panose="020F0502020204030204" pitchFamily="34" charset="0"/>
              <a:cs typeface="Times New Roman" panose="02020603050405020304" pitchFamily="18" charset="0"/>
            </a:endParaRPr>
          </a:p>
          <a:p>
            <a:pPr marL="0" marR="0" latinLnBrk="1">
              <a:lnSpc>
                <a:spcPct val="107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800"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1800" dirty="0" err="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SalaryType</a:t>
            </a:r>
            <a:r>
              <a:rPr lang="en-US" sz="1800"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type;</a:t>
            </a:r>
            <a:endParaRPr lang="en-US" sz="2400" dirty="0">
              <a:latin typeface="Calibri" panose="020F0502020204030204" pitchFamily="34" charset="0"/>
              <a:ea typeface="Calibri" panose="020F0502020204030204" pitchFamily="34" charset="0"/>
              <a:cs typeface="Times New Roman" panose="02020603050405020304" pitchFamily="18" charset="0"/>
            </a:endParaRPr>
          </a:p>
          <a:p>
            <a:pPr marL="0" marR="0" latinLnBrk="1">
              <a:lnSpc>
                <a:spcPct val="107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800"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1800" dirty="0">
                <a:solidFill>
                  <a:srgbClr val="008855"/>
                </a:solidFill>
                <a:latin typeface="Courier New" panose="02070309020205020404" pitchFamily="49" charset="0"/>
                <a:ea typeface="Times New Roman" panose="02020603050405020304" pitchFamily="18" charset="0"/>
                <a:cs typeface="Times New Roman" panose="02020603050405020304" pitchFamily="18" charset="0"/>
              </a:rPr>
              <a:t>void </a:t>
            </a:r>
            <a:r>
              <a:rPr lang="en-US" sz="1800" dirty="0" err="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receiveSalary</a:t>
            </a:r>
            <a:r>
              <a:rPr lang="en-US" sz="1800"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endParaRPr lang="en-US" sz="2400" dirty="0">
              <a:latin typeface="Calibri" panose="020F0502020204030204" pitchFamily="34" charset="0"/>
              <a:ea typeface="Calibri" panose="020F0502020204030204" pitchFamily="34" charset="0"/>
              <a:cs typeface="Times New Roman" panose="02020603050405020304" pitchFamily="18" charset="0"/>
            </a:endParaRPr>
          </a:p>
          <a:p>
            <a:pPr marL="0" marR="0" latinLnBrk="1">
              <a:lnSpc>
                <a:spcPct val="107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800"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p>
          <a:p>
            <a:pPr marL="0" marR="0" latinLnBrk="1">
              <a:lnSpc>
                <a:spcPct val="107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800"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if (type </a:t>
            </a:r>
            <a:r>
              <a:rPr lang="en-US" sz="1800" dirty="0" err="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instanceof</a:t>
            </a:r>
            <a:r>
              <a:rPr lang="en-US" sz="1800"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p>
          <a:p>
            <a:pPr marL="0" marR="0" latinLnBrk="1">
              <a:lnSpc>
                <a:spcPct val="107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800"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1800" dirty="0" err="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MonthlySalaryType</a:t>
            </a:r>
            <a:r>
              <a:rPr lang="en-US" sz="1800"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a:t>
            </a:r>
          </a:p>
          <a:p>
            <a:pPr marL="0" marR="0" latinLnBrk="1">
              <a:lnSpc>
                <a:spcPct val="107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8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800" dirty="0" err="1">
                <a:solidFill>
                  <a:srgbClr val="000000"/>
                </a:solidFill>
                <a:latin typeface="Courier New" panose="02070309020205020404" pitchFamily="49" charset="0"/>
                <a:ea typeface="Calibri" panose="020F0502020204030204" pitchFamily="34" charset="0"/>
                <a:cs typeface="Times New Roman" panose="02020603050405020304" pitchFamily="18" charset="0"/>
              </a:rPr>
              <a:t>type.doThis</a:t>
            </a:r>
            <a:r>
              <a:rPr lang="en-US" sz="18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p>
          <a:p>
            <a:pPr marL="0" marR="0" latinLnBrk="1">
              <a:lnSpc>
                <a:spcPct val="107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8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800" dirty="0" err="1">
                <a:solidFill>
                  <a:srgbClr val="000000"/>
                </a:solidFill>
                <a:latin typeface="Courier New" panose="02070309020205020404" pitchFamily="49" charset="0"/>
                <a:ea typeface="Calibri" panose="020F0502020204030204" pitchFamily="34" charset="0"/>
                <a:cs typeface="Times New Roman" panose="02020603050405020304" pitchFamily="18" charset="0"/>
              </a:rPr>
              <a:t>elseif</a:t>
            </a:r>
            <a:r>
              <a:rPr lang="en-US" sz="18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(type </a:t>
            </a:r>
            <a:r>
              <a:rPr lang="en-US" sz="1800" dirty="0" err="1">
                <a:solidFill>
                  <a:srgbClr val="000000"/>
                </a:solidFill>
                <a:latin typeface="Courier New" panose="02070309020205020404" pitchFamily="49" charset="0"/>
                <a:ea typeface="Calibri" panose="020F0502020204030204" pitchFamily="34" charset="0"/>
                <a:cs typeface="Times New Roman" panose="02020603050405020304" pitchFamily="18" charset="0"/>
              </a:rPr>
              <a:t>instanceof</a:t>
            </a:r>
            <a:endParaRPr lang="en-US" sz="1800" dirty="0">
              <a:solidFill>
                <a:srgbClr val="000000"/>
              </a:solidFill>
              <a:latin typeface="Courier New" panose="02070309020205020404" pitchFamily="49" charset="0"/>
              <a:ea typeface="Calibri" panose="020F0502020204030204" pitchFamily="34" charset="0"/>
              <a:cs typeface="Times New Roman" panose="02020603050405020304" pitchFamily="18" charset="0"/>
            </a:endParaRPr>
          </a:p>
          <a:p>
            <a:pPr marL="0" marR="0" latinLnBrk="1">
              <a:lnSpc>
                <a:spcPct val="107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8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800" dirty="0" err="1">
                <a:solidFill>
                  <a:srgbClr val="000000"/>
                </a:solidFill>
                <a:latin typeface="Courier New" panose="02070309020205020404" pitchFamily="49" charset="0"/>
                <a:ea typeface="Calibri" panose="020F0502020204030204" pitchFamily="34" charset="0"/>
                <a:cs typeface="Times New Roman" panose="02020603050405020304" pitchFamily="18" charset="0"/>
              </a:rPr>
              <a:t>DailySlarayType</a:t>
            </a:r>
            <a:r>
              <a:rPr lang="en-US" sz="18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p>
          <a:p>
            <a:pPr marL="0" marR="0" latinLnBrk="1">
              <a:lnSpc>
                <a:spcPct val="107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8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800" dirty="0" err="1">
                <a:solidFill>
                  <a:srgbClr val="000000"/>
                </a:solidFill>
                <a:latin typeface="Courier New" panose="02070309020205020404" pitchFamily="49" charset="0"/>
                <a:ea typeface="Calibri" panose="020F0502020204030204" pitchFamily="34" charset="0"/>
                <a:cs typeface="Times New Roman" panose="02020603050405020304" pitchFamily="18" charset="0"/>
              </a:rPr>
              <a:t>type.doThis</a:t>
            </a:r>
            <a:r>
              <a:rPr lang="en-US" sz="18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p>
          <a:p>
            <a:pPr marL="0" marR="0" latinLnBrk="1">
              <a:lnSpc>
                <a:spcPct val="107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800"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endParaRPr lang="en-US" sz="2400" dirty="0">
              <a:latin typeface="Calibri" panose="020F0502020204030204" pitchFamily="34" charset="0"/>
              <a:ea typeface="Calibri" panose="020F0502020204030204" pitchFamily="34" charset="0"/>
              <a:cs typeface="Times New Roman" panose="02020603050405020304" pitchFamily="18" charset="0"/>
            </a:endParaRPr>
          </a:p>
          <a:p>
            <a:pPr marL="0" marR="0" latinLnBrk="1">
              <a:lnSpc>
                <a:spcPct val="107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800"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endParaRPr lang="en-US" sz="2400" dirty="0">
              <a:latin typeface="Calibri" panose="020F0502020204030204" pitchFamily="34" charset="0"/>
              <a:ea typeface="Calibri" panose="020F0502020204030204" pitchFamily="34" charset="0"/>
              <a:cs typeface="Times New Roman" panose="02020603050405020304" pitchFamily="18" charset="0"/>
            </a:endParaRPr>
          </a:p>
          <a:p>
            <a:pPr marL="0" marR="0" latinLnBrk="1">
              <a:lnSpc>
                <a:spcPct val="107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800"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TextBox 3"/>
          <p:cNvSpPr txBox="1"/>
          <p:nvPr/>
        </p:nvSpPr>
        <p:spPr>
          <a:xfrm>
            <a:off x="5256212" y="1600200"/>
            <a:ext cx="4038600" cy="347787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2000" dirty="0">
                <a:latin typeface="Courier New" panose="02070309020205020404" pitchFamily="49" charset="0"/>
                <a:cs typeface="Courier New" panose="02070309020205020404" pitchFamily="49" charset="0"/>
              </a:rPr>
              <a:t>class </a:t>
            </a:r>
            <a:r>
              <a:rPr lang="en-US" sz="2000" dirty="0" err="1">
                <a:latin typeface="Courier New" panose="02070309020205020404" pitchFamily="49" charset="0"/>
                <a:cs typeface="Courier New" panose="02070309020205020404" pitchFamily="49" charset="0"/>
              </a:rPr>
              <a:t>SalaryType</a:t>
            </a:r>
            <a:r>
              <a:rPr lang="en-US" sz="2000" dirty="0">
                <a:latin typeface="Courier New" panose="02070309020205020404" pitchFamily="49" charset="0"/>
                <a:cs typeface="Courier New" panose="02070309020205020404" pitchFamily="49" charset="0"/>
              </a:rPr>
              <a:t> </a:t>
            </a:r>
          </a:p>
          <a:p>
            <a:r>
              <a:rPr lang="en-US" sz="2000" dirty="0">
                <a:latin typeface="Courier New" panose="02070309020205020404" pitchFamily="49" charset="0"/>
                <a:cs typeface="Courier New" panose="02070309020205020404" pitchFamily="49" charset="0"/>
              </a:rPr>
              <a:t>{ void </a:t>
            </a:r>
            <a:r>
              <a:rPr lang="en-US" sz="2000" dirty="0" err="1">
                <a:latin typeface="Courier New" panose="02070309020205020404" pitchFamily="49" charset="0"/>
                <a:cs typeface="Courier New" panose="02070309020205020404" pitchFamily="49" charset="0"/>
              </a:rPr>
              <a:t>doThis</a:t>
            </a:r>
            <a:r>
              <a:rPr lang="en-US" sz="2000" dirty="0">
                <a:latin typeface="Courier New" panose="02070309020205020404" pitchFamily="49" charset="0"/>
                <a:cs typeface="Courier New" panose="02070309020205020404" pitchFamily="49" charset="0"/>
              </a:rPr>
              <a:t>() {}; }</a:t>
            </a:r>
          </a:p>
          <a:p>
            <a:endParaRPr lang="en-US" sz="2000" dirty="0">
              <a:latin typeface="Courier New" panose="02070309020205020404" pitchFamily="49" charset="0"/>
              <a:cs typeface="Courier New" panose="02070309020205020404" pitchFamily="49" charset="0"/>
            </a:endParaRPr>
          </a:p>
          <a:p>
            <a:r>
              <a:rPr lang="en-US" sz="2000" dirty="0">
                <a:latin typeface="Courier New" panose="02070309020205020404" pitchFamily="49" charset="0"/>
                <a:cs typeface="Courier New" panose="02070309020205020404" pitchFamily="49" charset="0"/>
              </a:rPr>
              <a:t>class </a:t>
            </a:r>
            <a:r>
              <a:rPr lang="en-US" sz="2000" dirty="0" err="1">
                <a:latin typeface="Courier New" panose="02070309020205020404" pitchFamily="49" charset="0"/>
                <a:cs typeface="Courier New" panose="02070309020205020404" pitchFamily="49" charset="0"/>
              </a:rPr>
              <a:t>MonthlySalaryType</a:t>
            </a:r>
            <a:r>
              <a:rPr lang="en-US" sz="2000" dirty="0">
                <a:latin typeface="Courier New" panose="02070309020205020404" pitchFamily="49" charset="0"/>
                <a:cs typeface="Courier New" panose="02070309020205020404" pitchFamily="49" charset="0"/>
              </a:rPr>
              <a:t> extend </a:t>
            </a:r>
            <a:r>
              <a:rPr lang="en-US" sz="2000" dirty="0" err="1">
                <a:latin typeface="Courier New" panose="02070309020205020404" pitchFamily="49" charset="0"/>
                <a:cs typeface="Courier New" panose="02070309020205020404" pitchFamily="49" charset="0"/>
              </a:rPr>
              <a:t>SalaryType</a:t>
            </a:r>
            <a:endParaRPr lang="en-US" sz="2000" dirty="0">
              <a:latin typeface="Courier New" panose="02070309020205020404" pitchFamily="49" charset="0"/>
              <a:cs typeface="Courier New" panose="02070309020205020404" pitchFamily="49" charset="0"/>
            </a:endParaRPr>
          </a:p>
          <a:p>
            <a:r>
              <a:rPr lang="en-US" sz="2000" dirty="0">
                <a:latin typeface="Courier New" panose="02070309020205020404" pitchFamily="49" charset="0"/>
                <a:cs typeface="Courier New" panose="02070309020205020404" pitchFamily="49" charset="0"/>
              </a:rPr>
              <a:t>{  void </a:t>
            </a:r>
            <a:r>
              <a:rPr lang="en-US" sz="2000" dirty="0" err="1">
                <a:latin typeface="Courier New" panose="02070309020205020404" pitchFamily="49" charset="0"/>
                <a:cs typeface="Courier New" panose="02070309020205020404" pitchFamily="49" charset="0"/>
              </a:rPr>
              <a:t>doThis</a:t>
            </a:r>
            <a:r>
              <a:rPr lang="en-US" sz="2000" dirty="0">
                <a:latin typeface="Courier New" panose="02070309020205020404" pitchFamily="49" charset="0"/>
                <a:cs typeface="Courier New" panose="02070309020205020404" pitchFamily="49" charset="0"/>
              </a:rPr>
              <a:t>() {…} }</a:t>
            </a:r>
          </a:p>
          <a:p>
            <a:endParaRPr lang="en-US" sz="2000" dirty="0">
              <a:latin typeface="Courier New" panose="02070309020205020404" pitchFamily="49" charset="0"/>
              <a:cs typeface="Courier New" panose="02070309020205020404" pitchFamily="49" charset="0"/>
            </a:endParaRPr>
          </a:p>
          <a:p>
            <a:r>
              <a:rPr lang="en-US" sz="2000" dirty="0">
                <a:latin typeface="Courier New" panose="02070309020205020404" pitchFamily="49" charset="0"/>
                <a:cs typeface="Courier New" panose="02070309020205020404" pitchFamily="49" charset="0"/>
              </a:rPr>
              <a:t>class </a:t>
            </a:r>
            <a:r>
              <a:rPr lang="en-US" sz="2000" dirty="0" err="1">
                <a:latin typeface="Courier New" panose="02070309020205020404" pitchFamily="49" charset="0"/>
                <a:cs typeface="Courier New" panose="02070309020205020404" pitchFamily="49" charset="0"/>
              </a:rPr>
              <a:t>DailySalaryType</a:t>
            </a:r>
            <a:r>
              <a:rPr lang="en-US" sz="2000" dirty="0">
                <a:latin typeface="Courier New" panose="02070309020205020404" pitchFamily="49" charset="0"/>
                <a:cs typeface="Courier New" panose="02070309020205020404" pitchFamily="49" charset="0"/>
              </a:rPr>
              <a:t> extend </a:t>
            </a:r>
            <a:r>
              <a:rPr lang="en-US" sz="2000" dirty="0" err="1">
                <a:latin typeface="Courier New" panose="02070309020205020404" pitchFamily="49" charset="0"/>
                <a:cs typeface="Courier New" panose="02070309020205020404" pitchFamily="49" charset="0"/>
              </a:rPr>
              <a:t>SalaryType</a:t>
            </a:r>
            <a:endParaRPr lang="en-US" sz="2000" dirty="0">
              <a:latin typeface="Courier New" panose="02070309020205020404" pitchFamily="49" charset="0"/>
              <a:cs typeface="Courier New" panose="02070309020205020404" pitchFamily="49" charset="0"/>
            </a:endParaRPr>
          </a:p>
          <a:p>
            <a:r>
              <a:rPr lang="en-US" sz="2000" dirty="0">
                <a:latin typeface="Courier New" panose="02070309020205020404" pitchFamily="49" charset="0"/>
                <a:cs typeface="Courier New" panose="02070309020205020404" pitchFamily="49" charset="0"/>
              </a:rPr>
              <a:t>{  void </a:t>
            </a:r>
            <a:r>
              <a:rPr lang="en-US" sz="2000" dirty="0" err="1">
                <a:latin typeface="Courier New" panose="02070309020205020404" pitchFamily="49" charset="0"/>
                <a:cs typeface="Courier New" panose="02070309020205020404" pitchFamily="49" charset="0"/>
              </a:rPr>
              <a:t>doThis</a:t>
            </a:r>
            <a:r>
              <a:rPr lang="en-US" sz="2000" dirty="0">
                <a:latin typeface="Courier New" panose="02070309020205020404" pitchFamily="49" charset="0"/>
                <a:cs typeface="Courier New" panose="02070309020205020404" pitchFamily="49" charset="0"/>
              </a:rPr>
              <a:t>() {…} </a:t>
            </a:r>
          </a:p>
          <a:p>
            <a:r>
              <a:rPr lang="en-US" sz="2000" dirty="0">
                <a:latin typeface="Courier New" panose="02070309020205020404" pitchFamily="49" charset="0"/>
                <a:cs typeface="Courier New" panose="02070309020205020404" pitchFamily="49" charset="0"/>
              </a:rPr>
              <a:t>}</a:t>
            </a:r>
          </a:p>
        </p:txBody>
      </p:sp>
      <p:sp>
        <p:nvSpPr>
          <p:cNvPr id="7" name="TextBox 6"/>
          <p:cNvSpPr txBox="1"/>
          <p:nvPr/>
        </p:nvSpPr>
        <p:spPr>
          <a:xfrm>
            <a:off x="455612" y="5675392"/>
            <a:ext cx="9372600" cy="1200329"/>
          </a:xfrm>
          <a:prstGeom prst="rect">
            <a:avLst/>
          </a:prstGeom>
          <a:noFill/>
        </p:spPr>
        <p:txBody>
          <a:bodyPr wrap="square" rtlCol="0">
            <a:spAutoFit/>
          </a:bodyPr>
          <a:lstStyle/>
          <a:p>
            <a:r>
              <a:rPr lang="en-US" sz="2400" dirty="0"/>
              <a:t>The code on this slide violates OCP.  To collaborate with one more subclass of </a:t>
            </a:r>
            <a:r>
              <a:rPr lang="en-US" sz="2400" dirty="0" err="1">
                <a:latin typeface="Courier New" panose="02070309020205020404" pitchFamily="49" charset="0"/>
                <a:cs typeface="Courier New" panose="02070309020205020404" pitchFamily="49" charset="0"/>
              </a:rPr>
              <a:t>SalaryType</a:t>
            </a:r>
            <a:r>
              <a:rPr lang="en-US" sz="2400" dirty="0"/>
              <a:t>, the code in </a:t>
            </a:r>
            <a:r>
              <a:rPr lang="en-US" sz="2400" dirty="0" err="1">
                <a:latin typeface="Courier New" panose="02070309020205020404" pitchFamily="49" charset="0"/>
                <a:cs typeface="Courier New" panose="02070309020205020404" pitchFamily="49" charset="0"/>
              </a:rPr>
              <a:t>receiveSalary</a:t>
            </a:r>
            <a:r>
              <a:rPr lang="en-US" sz="2400" dirty="0"/>
              <a:t>() should be changed. </a:t>
            </a:r>
          </a:p>
        </p:txBody>
      </p:sp>
    </p:spTree>
    <p:extLst>
      <p:ext uri="{BB962C8B-B14F-4D97-AF65-F5344CB8AC3E}">
        <p14:creationId xmlns:p14="http://schemas.microsoft.com/office/powerpoint/2010/main" val="1127341927"/>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5-minute Exercise on OCP</a:t>
            </a:r>
            <a:br>
              <a:rPr lang="en-US" dirty="0"/>
            </a:br>
            <a:r>
              <a:rPr lang="en-US" sz="1600" dirty="0"/>
              <a:t>https://stackoverflow.com/questions/37035474/am-i-violating-the-open-closed-principle/37035731</a:t>
            </a:r>
            <a:endParaRPr lang="en-US" dirty="0"/>
          </a:p>
        </p:txBody>
      </p:sp>
      <p:sp>
        <p:nvSpPr>
          <p:cNvPr id="3" name="Content Placeholder 2"/>
          <p:cNvSpPr>
            <a:spLocks noGrp="1"/>
          </p:cNvSpPr>
          <p:nvPr>
            <p:ph idx="1"/>
          </p:nvPr>
        </p:nvSpPr>
        <p:spPr>
          <a:xfrm>
            <a:off x="204410" y="1457498"/>
            <a:ext cx="9547601" cy="4953000"/>
          </a:xfrm>
        </p:spPr>
        <p:txBody>
          <a:bodyPr/>
          <a:lstStyle/>
          <a:p>
            <a:pPr marL="0" lvl="0" indent="0">
              <a:spcBef>
                <a:spcPct val="0"/>
              </a:spcBef>
              <a:buClrTx/>
              <a:buSzTx/>
              <a:buNone/>
            </a:pPr>
            <a:r>
              <a:rPr lang="en-US" altLang="en-US" sz="2400" b="1" dirty="0">
                <a:solidFill>
                  <a:srgbClr val="242729"/>
                </a:solidFill>
                <a:latin typeface="Arial" panose="020B0604020202020204" pitchFamily="34" charset="0"/>
                <a:cs typeface="Arial" panose="020B0604020202020204" pitchFamily="34" charset="0"/>
              </a:rPr>
              <a:t>Scenario</a:t>
            </a:r>
            <a:r>
              <a:rPr lang="en-US" altLang="en-US" sz="2400" dirty="0">
                <a:solidFill>
                  <a:srgbClr val="242729"/>
                </a:solidFill>
                <a:latin typeface="+mj-lt"/>
                <a:cs typeface="Arial" panose="020B0604020202020204" pitchFamily="34" charset="0"/>
              </a:rPr>
              <a:t>: I stored an array of doubles in a class field  </a:t>
            </a:r>
            <a:r>
              <a:rPr lang="en-US" altLang="en-US" sz="2400" dirty="0">
                <a:solidFill>
                  <a:srgbClr val="242729"/>
                </a:solidFill>
                <a:latin typeface="Consolas" panose="020B0609020204030204" pitchFamily="49" charset="0"/>
                <a:cs typeface="Consolas" panose="020B0609020204030204" pitchFamily="49" charset="0"/>
              </a:rPr>
              <a:t>Measurements</a:t>
            </a:r>
            <a:r>
              <a:rPr lang="en-US" altLang="en-US" sz="2400" dirty="0">
                <a:solidFill>
                  <a:srgbClr val="242729"/>
                </a:solidFill>
                <a:latin typeface="Arial" panose="020B0604020202020204" pitchFamily="34" charset="0"/>
                <a:cs typeface="Arial" panose="020B0604020202020204" pitchFamily="34" charset="0"/>
              </a:rPr>
              <a:t> </a:t>
            </a:r>
            <a:r>
              <a:rPr lang="en-US" altLang="en-US" sz="2400" dirty="0">
                <a:solidFill>
                  <a:srgbClr val="242729"/>
                </a:solidFill>
                <a:latin typeface="+mj-lt"/>
                <a:cs typeface="Arial" panose="020B0604020202020204" pitchFamily="34" charset="0"/>
              </a:rPr>
              <a:t>in the class </a:t>
            </a:r>
            <a:r>
              <a:rPr lang="en-US" altLang="en-US" sz="2400" dirty="0" err="1">
                <a:solidFill>
                  <a:srgbClr val="242729"/>
                </a:solidFill>
                <a:latin typeface="Consolas" panose="020B0609020204030204" pitchFamily="49" charset="0"/>
                <a:cs typeface="Consolas" panose="020B0609020204030204" pitchFamily="49" charset="0"/>
              </a:rPr>
              <a:t>MeasureData</a:t>
            </a:r>
            <a:r>
              <a:rPr lang="en-US" altLang="en-US" sz="2400" dirty="0">
                <a:solidFill>
                  <a:srgbClr val="242729"/>
                </a:solidFill>
                <a:latin typeface="Arial" panose="020B0604020202020204" pitchFamily="34" charset="0"/>
                <a:cs typeface="Arial" panose="020B0604020202020204" pitchFamily="34" charset="0"/>
              </a:rPr>
              <a:t>. </a:t>
            </a:r>
            <a:r>
              <a:rPr lang="en-US" altLang="en-US" sz="2400" dirty="0">
                <a:solidFill>
                  <a:srgbClr val="242729"/>
                </a:solidFill>
                <a:latin typeface="+mj-lt"/>
                <a:cs typeface="Arial" panose="020B0604020202020204" pitchFamily="34" charset="0"/>
              </a:rPr>
              <a:t>I use this data to perform some calculations (e.g., compute the arithmetic mean of the array, the maximum, and the minimum). At the moment, I don't know if in the future I'll need to do any other operation on those data (e.g., maybe I will need to get the standard deviation). I'll have many objects of the class </a:t>
            </a:r>
            <a:r>
              <a:rPr lang="en-US" altLang="en-US" sz="2400" dirty="0" err="1">
                <a:solidFill>
                  <a:srgbClr val="242729"/>
                </a:solidFill>
                <a:latin typeface="Consolas" panose="020B0609020204030204" pitchFamily="49" charset="0"/>
                <a:cs typeface="Consolas" panose="020B0609020204030204" pitchFamily="49" charset="0"/>
              </a:rPr>
              <a:t>MeasureData</a:t>
            </a:r>
            <a:r>
              <a:rPr lang="en-US" altLang="en-US" sz="2400" dirty="0">
                <a:solidFill>
                  <a:srgbClr val="242729"/>
                </a:solidFill>
                <a:latin typeface="Arial" panose="020B0604020202020204" pitchFamily="34" charset="0"/>
                <a:cs typeface="Arial" panose="020B0604020202020204" pitchFamily="34" charset="0"/>
              </a:rPr>
              <a:t>.</a:t>
            </a:r>
            <a:endParaRPr lang="en-US" altLang="en-US" sz="2400" dirty="0"/>
          </a:p>
          <a:p>
            <a:pPr marL="0" lvl="0" indent="0">
              <a:spcBef>
                <a:spcPct val="0"/>
              </a:spcBef>
              <a:buClrTx/>
              <a:buSzTx/>
              <a:buNone/>
            </a:pPr>
            <a:endParaRPr lang="en-US" altLang="en-US" sz="1200" dirty="0">
              <a:solidFill>
                <a:srgbClr val="242729"/>
              </a:solidFill>
              <a:latin typeface="Arial" panose="020B0604020202020204" pitchFamily="34" charset="0"/>
              <a:cs typeface="Arial" panose="020B0604020202020204" pitchFamily="34" charset="0"/>
            </a:endParaRPr>
          </a:p>
          <a:p>
            <a:pPr marL="0" lvl="0" indent="0">
              <a:spcBef>
                <a:spcPct val="0"/>
              </a:spcBef>
              <a:buClrTx/>
              <a:buSzTx/>
              <a:buNone/>
            </a:pPr>
            <a:r>
              <a:rPr lang="en-US" altLang="en-US" sz="2400" b="1" dirty="0">
                <a:solidFill>
                  <a:srgbClr val="242729"/>
                </a:solidFill>
                <a:latin typeface="Arial" panose="020B0604020202020204" pitchFamily="34" charset="0"/>
                <a:cs typeface="Arial" panose="020B0604020202020204" pitchFamily="34" charset="0"/>
              </a:rPr>
              <a:t>Solution</a:t>
            </a:r>
            <a:r>
              <a:rPr lang="en-US" altLang="en-US" sz="2400" dirty="0">
                <a:solidFill>
                  <a:srgbClr val="242729"/>
                </a:solidFill>
                <a:latin typeface="Arial" panose="020B0604020202020204" pitchFamily="34" charset="0"/>
                <a:cs typeface="Arial" panose="020B0604020202020204" pitchFamily="34" charset="0"/>
              </a:rPr>
              <a:t>: </a:t>
            </a:r>
            <a:r>
              <a:rPr lang="en-US" altLang="en-US" sz="2400" dirty="0">
                <a:solidFill>
                  <a:srgbClr val="242729"/>
                </a:solidFill>
                <a:latin typeface="+mj-lt"/>
                <a:cs typeface="Arial" panose="020B0604020202020204" pitchFamily="34" charset="0"/>
              </a:rPr>
              <a:t>I could write a class </a:t>
            </a:r>
            <a:r>
              <a:rPr lang="en-US" altLang="en-US" sz="2400" dirty="0">
                <a:solidFill>
                  <a:srgbClr val="242729"/>
                </a:solidFill>
                <a:latin typeface="Consolas" panose="020B0609020204030204" pitchFamily="49" charset="0"/>
                <a:cs typeface="Consolas" panose="020B0609020204030204" pitchFamily="49" charset="0"/>
              </a:rPr>
              <a:t>Calculator</a:t>
            </a:r>
            <a:r>
              <a:rPr lang="en-US" altLang="en-US" sz="2400" dirty="0">
                <a:solidFill>
                  <a:srgbClr val="242729"/>
                </a:solidFill>
                <a:latin typeface="Arial" panose="020B0604020202020204" pitchFamily="34" charset="0"/>
                <a:cs typeface="Arial" panose="020B0604020202020204" pitchFamily="34" charset="0"/>
              </a:rPr>
              <a:t>, </a:t>
            </a:r>
            <a:r>
              <a:rPr lang="en-US" altLang="en-US" sz="2400" dirty="0">
                <a:solidFill>
                  <a:srgbClr val="242729"/>
                </a:solidFill>
                <a:latin typeface="+mj-lt"/>
                <a:cs typeface="Arial" panose="020B0604020202020204" pitchFamily="34" charset="0"/>
              </a:rPr>
              <a:t>declare it </a:t>
            </a:r>
            <a:r>
              <a:rPr lang="en-US" altLang="en-US" sz="2400" dirty="0">
                <a:solidFill>
                  <a:srgbClr val="242729"/>
                </a:solidFill>
                <a:latin typeface="Consolas" panose="020B0609020204030204" pitchFamily="49" charset="0"/>
                <a:cs typeface="Consolas" panose="020B0609020204030204" pitchFamily="49" charset="0"/>
              </a:rPr>
              <a:t>final</a:t>
            </a:r>
            <a:r>
              <a:rPr lang="en-US" altLang="en-US" sz="2400" dirty="0">
                <a:solidFill>
                  <a:srgbClr val="242729"/>
                </a:solidFill>
                <a:latin typeface="Arial" panose="020B0604020202020204" pitchFamily="34" charset="0"/>
                <a:cs typeface="Arial" panose="020B0604020202020204" pitchFamily="34" charset="0"/>
              </a:rPr>
              <a:t>, </a:t>
            </a:r>
            <a:r>
              <a:rPr lang="en-US" altLang="en-US" sz="2400" dirty="0">
                <a:solidFill>
                  <a:srgbClr val="242729"/>
                </a:solidFill>
                <a:latin typeface="+mj-lt"/>
                <a:cs typeface="Arial" panose="020B0604020202020204" pitchFamily="34" charset="0"/>
              </a:rPr>
              <a:t>use a private constructor, and use several static methods to perform the necessary calculations. This makes sense since </a:t>
            </a:r>
            <a:r>
              <a:rPr lang="en-US" altLang="en-US" sz="2400" dirty="0">
                <a:solidFill>
                  <a:srgbClr val="242729"/>
                </a:solidFill>
                <a:latin typeface="Consolas" panose="020B0609020204030204" pitchFamily="49" charset="0"/>
                <a:cs typeface="Consolas" panose="020B0609020204030204" pitchFamily="49" charset="0"/>
              </a:rPr>
              <a:t>Calculator</a:t>
            </a:r>
            <a:r>
              <a:rPr lang="en-US" altLang="en-US" sz="2400" dirty="0">
                <a:solidFill>
                  <a:srgbClr val="242729"/>
                </a:solidFill>
                <a:latin typeface="+mj-lt"/>
                <a:cs typeface="Consolas" panose="020B0609020204030204" pitchFamily="49" charset="0"/>
              </a:rPr>
              <a:t> </a:t>
            </a:r>
            <a:r>
              <a:rPr lang="en-US" altLang="en-US" sz="2400" dirty="0">
                <a:solidFill>
                  <a:srgbClr val="242729"/>
                </a:solidFill>
                <a:latin typeface="+mj-lt"/>
                <a:cs typeface="Arial" panose="020B0604020202020204" pitchFamily="34" charset="0"/>
              </a:rPr>
              <a:t>acts as a utility class, without any field, much like the standard </a:t>
            </a:r>
            <a:r>
              <a:rPr lang="en-US" altLang="en-US" sz="2400" dirty="0">
                <a:solidFill>
                  <a:srgbClr val="242729"/>
                </a:solidFill>
                <a:latin typeface="+mj-lt"/>
                <a:cs typeface="Consolas" panose="020B0609020204030204" pitchFamily="49" charset="0"/>
              </a:rPr>
              <a:t>Math</a:t>
            </a:r>
            <a:r>
              <a:rPr lang="en-US" altLang="en-US" sz="2400" dirty="0">
                <a:solidFill>
                  <a:srgbClr val="242729"/>
                </a:solidFill>
                <a:latin typeface="+mj-lt"/>
                <a:cs typeface="Arial" panose="020B0604020202020204" pitchFamily="34" charset="0"/>
              </a:rPr>
              <a:t> class.</a:t>
            </a:r>
            <a:endParaRPr lang="en-US" altLang="en-US" sz="2400" dirty="0">
              <a:latin typeface="+mj-lt"/>
            </a:endParaRPr>
          </a:p>
          <a:p>
            <a:pPr marL="0" lvl="0" indent="0">
              <a:spcBef>
                <a:spcPct val="0"/>
              </a:spcBef>
              <a:buClrTx/>
              <a:buSzTx/>
              <a:buNone/>
            </a:pPr>
            <a:endParaRPr lang="en-US" altLang="en-US" sz="1200" dirty="0">
              <a:solidFill>
                <a:srgbClr val="242729"/>
              </a:solidFill>
              <a:latin typeface="Arial" panose="020B0604020202020204" pitchFamily="34" charset="0"/>
              <a:cs typeface="Arial" panose="020B0604020202020204" pitchFamily="34" charset="0"/>
            </a:endParaRPr>
          </a:p>
          <a:p>
            <a:pPr marL="0" lvl="0" indent="0">
              <a:spcBef>
                <a:spcPct val="0"/>
              </a:spcBef>
              <a:buClrTx/>
              <a:buSzTx/>
              <a:buNone/>
            </a:pPr>
            <a:r>
              <a:rPr lang="en-US" altLang="en-US" sz="2400" b="1" dirty="0">
                <a:solidFill>
                  <a:srgbClr val="242729"/>
                </a:solidFill>
                <a:latin typeface="Arial" panose="020B0604020202020204" pitchFamily="34" charset="0"/>
                <a:cs typeface="Arial" panose="020B0604020202020204" pitchFamily="34" charset="0"/>
              </a:rPr>
              <a:t>Problem</a:t>
            </a:r>
            <a:r>
              <a:rPr lang="en-US" altLang="en-US" sz="2400" dirty="0">
                <a:solidFill>
                  <a:srgbClr val="242729"/>
                </a:solidFill>
                <a:latin typeface="Arial" panose="020B0604020202020204" pitchFamily="34" charset="0"/>
                <a:cs typeface="Arial" panose="020B0604020202020204" pitchFamily="34" charset="0"/>
              </a:rPr>
              <a:t>: </a:t>
            </a:r>
            <a:r>
              <a:rPr lang="en-US" altLang="en-US" sz="2400" dirty="0">
                <a:solidFill>
                  <a:srgbClr val="242729"/>
                </a:solidFill>
                <a:latin typeface="+mj-lt"/>
                <a:cs typeface="Arial" panose="020B0604020202020204" pitchFamily="34" charset="0"/>
              </a:rPr>
              <a:t>if, in a couple of months, I'll need to do any other calculation, I’ll need to write another static method in </a:t>
            </a:r>
            <a:r>
              <a:rPr lang="en-US" altLang="en-US" sz="2400" dirty="0">
                <a:solidFill>
                  <a:srgbClr val="242729"/>
                </a:solidFill>
                <a:latin typeface="Consolas" panose="020B0609020204030204" pitchFamily="49" charset="0"/>
                <a:cs typeface="Consolas" panose="020B0609020204030204" pitchFamily="49" charset="0"/>
              </a:rPr>
              <a:t>Calculator</a:t>
            </a:r>
            <a:r>
              <a:rPr lang="en-US" altLang="en-US" sz="2400" dirty="0">
                <a:solidFill>
                  <a:srgbClr val="242729"/>
                </a:solidFill>
                <a:latin typeface="+mj-lt"/>
                <a:cs typeface="Arial" panose="020B0604020202020204" pitchFamily="34" charset="0"/>
              </a:rPr>
              <a:t>. Does this mean to violate the open/closed principle?</a:t>
            </a:r>
            <a:endParaRPr lang="en-US" sz="2400" i="1" dirty="0">
              <a:latin typeface="+mj-lt"/>
            </a:endParaRPr>
          </a:p>
        </p:txBody>
      </p:sp>
      <p:sp>
        <p:nvSpPr>
          <p:cNvPr id="4" name="Slide Number Placeholder 3"/>
          <p:cNvSpPr>
            <a:spLocks noGrp="1"/>
          </p:cNvSpPr>
          <p:nvPr>
            <p:ph type="sldNum" sz="quarter" idx="12"/>
          </p:nvPr>
        </p:nvSpPr>
        <p:spPr/>
        <p:txBody>
          <a:bodyPr/>
          <a:lstStyle/>
          <a:p>
            <a:pPr>
              <a:defRPr/>
            </a:pPr>
            <a:fld id="{63B8F44C-0EDE-4D7D-9086-BD1CF3CE7AF7}" type="slidenum">
              <a:rPr lang="en-US" smtClean="0"/>
              <a:pPr>
                <a:defRPr/>
              </a:pPr>
              <a:t>39</a:t>
            </a:fld>
            <a:endParaRPr lang="en-US"/>
          </a:p>
        </p:txBody>
      </p:sp>
      <p:sp>
        <p:nvSpPr>
          <p:cNvPr id="5" name="Rectangle 1"/>
          <p:cNvSpPr>
            <a:spLocks noChangeArrowheads="1"/>
          </p:cNvSpPr>
          <p:nvPr/>
        </p:nvSpPr>
        <p:spPr bwMode="auto">
          <a:xfrm>
            <a:off x="0" y="90100"/>
            <a:ext cx="65" cy="27699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TextBox 5">
            <a:extLst>
              <a:ext uri="{FF2B5EF4-FFF2-40B4-BE49-F238E27FC236}">
                <a16:creationId xmlns:a16="http://schemas.microsoft.com/office/drawing/2014/main" id="{2C60C122-8E72-4503-BE65-B53463D819E9}"/>
              </a:ext>
            </a:extLst>
          </p:cNvPr>
          <p:cNvSpPr txBox="1"/>
          <p:nvPr/>
        </p:nvSpPr>
        <p:spPr>
          <a:xfrm>
            <a:off x="4570412" y="6296341"/>
            <a:ext cx="4336444" cy="400110"/>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sz="2000" dirty="0">
                <a:solidFill>
                  <a:srgbClr val="FF0000"/>
                </a:solidFill>
              </a:rPr>
              <a:t>What is your suggestion to the problem?</a:t>
            </a:r>
            <a:endParaRPr lang="en-HK" sz="2000" dirty="0">
              <a:solidFill>
                <a:srgbClr val="FF0000"/>
              </a:solidFill>
            </a:endParaRPr>
          </a:p>
        </p:txBody>
      </p:sp>
    </p:spTree>
    <p:extLst>
      <p:ext uri="{BB962C8B-B14F-4D97-AF65-F5344CB8AC3E}">
        <p14:creationId xmlns:p14="http://schemas.microsoft.com/office/powerpoint/2010/main" val="3292277142"/>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ctrTitle" sz="quarter"/>
          </p:nvPr>
        </p:nvSpPr>
        <p:spPr/>
        <p:txBody>
          <a:bodyPr/>
          <a:lstStyle/>
          <a:p>
            <a:r>
              <a:rPr lang="en-US" dirty="0"/>
              <a:t>Basic Code Design Principles</a:t>
            </a:r>
          </a:p>
        </p:txBody>
      </p:sp>
      <p:sp>
        <p:nvSpPr>
          <p:cNvPr id="3" name="Content Placeholder 2"/>
          <p:cNvSpPr>
            <a:spLocks noGrp="1"/>
          </p:cNvSpPr>
          <p:nvPr>
            <p:ph type="subTitle" sz="quarter" idx="1"/>
          </p:nvPr>
        </p:nvSpPr>
        <p:spPr/>
        <p:txBody>
          <a:bodyPr/>
          <a:lstStyle/>
          <a:p>
            <a:r>
              <a:rPr lang="en-US" sz="2400" dirty="0"/>
              <a:t>There are a few basic design principles recommended to developers when they write code. We look at the core set of these design principles. </a:t>
            </a:r>
          </a:p>
          <a:p>
            <a:pPr lvl="1"/>
            <a:r>
              <a:rPr lang="en-US" sz="1800" dirty="0"/>
              <a:t>Abstraction</a:t>
            </a:r>
          </a:p>
          <a:p>
            <a:pPr lvl="1"/>
            <a:r>
              <a:rPr lang="en-US" sz="1800" dirty="0"/>
              <a:t>Information Hiding</a:t>
            </a:r>
          </a:p>
          <a:p>
            <a:pPr lvl="1"/>
            <a:r>
              <a:rPr lang="en-US" sz="1800" dirty="0"/>
              <a:t>Encapsulation</a:t>
            </a:r>
          </a:p>
          <a:p>
            <a:pPr lvl="1"/>
            <a:r>
              <a:rPr lang="en-US" sz="1800" dirty="0"/>
              <a:t>Coupling</a:t>
            </a:r>
          </a:p>
          <a:p>
            <a:pPr lvl="1"/>
            <a:r>
              <a:rPr lang="en-US" sz="1800" dirty="0"/>
              <a:t>Cohesion</a:t>
            </a:r>
          </a:p>
          <a:p>
            <a:endParaRPr lang="en-US" sz="2400" dirty="0"/>
          </a:p>
        </p:txBody>
      </p:sp>
      <p:sp>
        <p:nvSpPr>
          <p:cNvPr id="4" name="Slide Number Placeholder 3"/>
          <p:cNvSpPr>
            <a:spLocks noGrp="1"/>
          </p:cNvSpPr>
          <p:nvPr>
            <p:ph type="sldNum" sz="quarter" idx="12"/>
          </p:nvPr>
        </p:nvSpPr>
        <p:spPr/>
        <p:txBody>
          <a:bodyPr/>
          <a:lstStyle/>
          <a:p>
            <a:pPr>
              <a:defRPr/>
            </a:pPr>
            <a:fld id="{63B8F44C-0EDE-4D7D-9086-BD1CF3CE7AF7}" type="slidenum">
              <a:rPr lang="en-US" smtClean="0"/>
              <a:pPr>
                <a:defRPr/>
              </a:pPr>
              <a:t>4</a:t>
            </a:fld>
            <a:endParaRPr lang="en-US"/>
          </a:p>
        </p:txBody>
      </p:sp>
      <p:sp>
        <p:nvSpPr>
          <p:cNvPr id="5" name="Content Placeholder 2"/>
          <p:cNvSpPr txBox="1">
            <a:spLocks/>
          </p:cNvSpPr>
          <p:nvPr/>
        </p:nvSpPr>
        <p:spPr bwMode="auto">
          <a:xfrm>
            <a:off x="3960812" y="4648200"/>
            <a:ext cx="3962400"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lvl1pPr marL="0" indent="0" algn="l" rtl="0" eaLnBrk="0" fontAlgn="base" hangingPunct="0">
              <a:spcBef>
                <a:spcPct val="20000"/>
              </a:spcBef>
              <a:spcAft>
                <a:spcPct val="0"/>
              </a:spcAft>
              <a:buClr>
                <a:schemeClr val="tx2"/>
              </a:buClr>
              <a:buSzPct val="60000"/>
              <a:buFont typeface="Wingdings" pitchFamily="2" charset="2"/>
              <a:buNone/>
              <a:defRPr sz="3200">
                <a:solidFill>
                  <a:schemeClr val="tx1"/>
                </a:solidFill>
                <a:latin typeface="+mn-lt"/>
                <a:ea typeface="+mn-ea"/>
                <a:cs typeface="+mn-cs"/>
              </a:defRPr>
            </a:lvl1pPr>
            <a:lvl2pPr marL="862013" indent="-349250" algn="l" rtl="0" eaLnBrk="0" fontAlgn="base" hangingPunct="0">
              <a:spcBef>
                <a:spcPct val="20000"/>
              </a:spcBef>
              <a:spcAft>
                <a:spcPct val="0"/>
              </a:spcAft>
              <a:buClr>
                <a:schemeClr val="tx2"/>
              </a:buClr>
              <a:buSzPct val="60000"/>
              <a:buFont typeface="Wingdings" pitchFamily="2" charset="2"/>
              <a:buChar char="n"/>
              <a:defRPr sz="2800">
                <a:solidFill>
                  <a:schemeClr val="tx1"/>
                </a:solidFill>
                <a:latin typeface="+mn-lt"/>
              </a:defRPr>
            </a:lvl2pPr>
            <a:lvl3pPr marL="1262063" indent="-285750" algn="l" rtl="0" eaLnBrk="0" fontAlgn="base" hangingPunct="0">
              <a:spcBef>
                <a:spcPct val="20000"/>
              </a:spcBef>
              <a:spcAft>
                <a:spcPct val="0"/>
              </a:spcAft>
              <a:buClr>
                <a:schemeClr val="tx1"/>
              </a:buClr>
              <a:buSzPct val="60000"/>
              <a:buFont typeface="Wingdings" pitchFamily="2" charset="2"/>
              <a:buChar char="n"/>
              <a:defRPr sz="2400">
                <a:solidFill>
                  <a:schemeClr val="tx1"/>
                </a:solidFill>
                <a:latin typeface="+mn-lt"/>
              </a:defRPr>
            </a:lvl3pPr>
            <a:lvl4pPr marL="1660525" indent="-284163" algn="l" rtl="0" eaLnBrk="0" fontAlgn="base" hangingPunct="0">
              <a:spcBef>
                <a:spcPct val="20000"/>
              </a:spcBef>
              <a:spcAft>
                <a:spcPct val="0"/>
              </a:spcAft>
              <a:buClr>
                <a:schemeClr val="tx1"/>
              </a:buClr>
              <a:buSzPct val="60000"/>
              <a:buFont typeface="Wingdings" pitchFamily="2" charset="2"/>
              <a:buChar char="u"/>
              <a:defRPr sz="2000">
                <a:solidFill>
                  <a:schemeClr val="tx1"/>
                </a:solidFill>
                <a:latin typeface="+mn-lt"/>
              </a:defRPr>
            </a:lvl4pPr>
            <a:lvl5pPr marL="2058988" indent="-284163" algn="l" rtl="0" eaLnBrk="0" fontAlgn="base" hangingPunct="0">
              <a:spcBef>
                <a:spcPct val="20000"/>
              </a:spcBef>
              <a:spcAft>
                <a:spcPct val="0"/>
              </a:spcAft>
              <a:buClr>
                <a:schemeClr val="tx1"/>
              </a:buClr>
              <a:buSzPct val="60000"/>
              <a:buFont typeface="Wingdings" pitchFamily="2" charset="2"/>
              <a:buChar char="n"/>
              <a:defRPr sz="2000">
                <a:solidFill>
                  <a:schemeClr val="tx1"/>
                </a:solidFill>
                <a:latin typeface="+mn-lt"/>
              </a:defRPr>
            </a:lvl5pPr>
            <a:lvl6pPr marL="2516188" indent="-284163" algn="l" rtl="0" eaLnBrk="0" fontAlgn="base" hangingPunct="0">
              <a:spcBef>
                <a:spcPct val="20000"/>
              </a:spcBef>
              <a:spcAft>
                <a:spcPct val="0"/>
              </a:spcAft>
              <a:buClr>
                <a:schemeClr val="tx1"/>
              </a:buClr>
              <a:buSzPct val="60000"/>
              <a:buFont typeface="Wingdings" pitchFamily="2" charset="2"/>
              <a:buChar char="n"/>
              <a:defRPr sz="2000">
                <a:solidFill>
                  <a:schemeClr val="tx1"/>
                </a:solidFill>
                <a:latin typeface="+mn-lt"/>
              </a:defRPr>
            </a:lvl6pPr>
            <a:lvl7pPr marL="2973388" indent="-284163" algn="l" rtl="0" eaLnBrk="0" fontAlgn="base" hangingPunct="0">
              <a:spcBef>
                <a:spcPct val="20000"/>
              </a:spcBef>
              <a:spcAft>
                <a:spcPct val="0"/>
              </a:spcAft>
              <a:buClr>
                <a:schemeClr val="tx1"/>
              </a:buClr>
              <a:buSzPct val="60000"/>
              <a:buFont typeface="Wingdings" pitchFamily="2" charset="2"/>
              <a:buChar char="n"/>
              <a:defRPr sz="2000">
                <a:solidFill>
                  <a:schemeClr val="tx1"/>
                </a:solidFill>
                <a:latin typeface="+mn-lt"/>
              </a:defRPr>
            </a:lvl7pPr>
            <a:lvl8pPr marL="3430588" indent="-284163" algn="l" rtl="0" eaLnBrk="0" fontAlgn="base" hangingPunct="0">
              <a:spcBef>
                <a:spcPct val="20000"/>
              </a:spcBef>
              <a:spcAft>
                <a:spcPct val="0"/>
              </a:spcAft>
              <a:buClr>
                <a:schemeClr val="tx1"/>
              </a:buClr>
              <a:buSzPct val="60000"/>
              <a:buFont typeface="Wingdings" pitchFamily="2" charset="2"/>
              <a:buChar char="n"/>
              <a:defRPr sz="2000">
                <a:solidFill>
                  <a:schemeClr val="tx1"/>
                </a:solidFill>
                <a:latin typeface="+mn-lt"/>
              </a:defRPr>
            </a:lvl8pPr>
            <a:lvl9pPr marL="3887788" indent="-284163" algn="l" rtl="0" eaLnBrk="0" fontAlgn="base" hangingPunct="0">
              <a:spcBef>
                <a:spcPct val="20000"/>
              </a:spcBef>
              <a:spcAft>
                <a:spcPct val="0"/>
              </a:spcAft>
              <a:buClr>
                <a:schemeClr val="tx1"/>
              </a:buClr>
              <a:buSzPct val="60000"/>
              <a:buFont typeface="Wingdings" pitchFamily="2" charset="2"/>
              <a:buChar char="n"/>
              <a:defRPr sz="2000">
                <a:solidFill>
                  <a:schemeClr val="tx1"/>
                </a:solidFill>
                <a:latin typeface="+mn-lt"/>
              </a:defRPr>
            </a:lvl9pPr>
          </a:lstStyle>
          <a:p>
            <a:pPr marL="457200" indent="-457200">
              <a:buFont typeface="Wingdings" panose="05000000000000000000" pitchFamily="2" charset="2"/>
              <a:buChar char="§"/>
            </a:pPr>
            <a:r>
              <a:rPr lang="en-US" sz="1800" kern="0" dirty="0"/>
              <a:t>S - Single-responsibility principle</a:t>
            </a:r>
          </a:p>
          <a:p>
            <a:pPr marL="457200" indent="-457200">
              <a:buFont typeface="Wingdings" panose="05000000000000000000" pitchFamily="2" charset="2"/>
              <a:buChar char="§"/>
            </a:pPr>
            <a:r>
              <a:rPr lang="en-US" sz="1800" kern="0" dirty="0"/>
              <a:t>O - Open-closed principle</a:t>
            </a:r>
          </a:p>
          <a:p>
            <a:pPr marL="457200" indent="-457200">
              <a:buFont typeface="Wingdings" panose="05000000000000000000" pitchFamily="2" charset="2"/>
              <a:buChar char="§"/>
            </a:pPr>
            <a:r>
              <a:rPr lang="en-US" sz="1800" kern="0" dirty="0"/>
              <a:t>L - </a:t>
            </a:r>
            <a:r>
              <a:rPr lang="en-US" sz="1800" kern="0" dirty="0" err="1"/>
              <a:t>Liskov</a:t>
            </a:r>
            <a:r>
              <a:rPr lang="en-US" sz="1800" kern="0" dirty="0"/>
              <a:t> substitution principle</a:t>
            </a:r>
          </a:p>
          <a:p>
            <a:pPr marL="457200" indent="-457200">
              <a:buFont typeface="Wingdings" panose="05000000000000000000" pitchFamily="2" charset="2"/>
              <a:buChar char="§"/>
            </a:pPr>
            <a:r>
              <a:rPr lang="en-US" sz="1800" kern="0" dirty="0"/>
              <a:t>I - Interface segregation principle</a:t>
            </a:r>
          </a:p>
          <a:p>
            <a:pPr marL="457200" indent="-457200">
              <a:buFont typeface="Wingdings" panose="05000000000000000000" pitchFamily="2" charset="2"/>
              <a:buChar char="§"/>
            </a:pPr>
            <a:r>
              <a:rPr lang="en-US" sz="1800" kern="0" dirty="0"/>
              <a:t>D - Dependency Inversion Principle</a:t>
            </a:r>
          </a:p>
        </p:txBody>
      </p:sp>
    </p:spTree>
    <p:extLst>
      <p:ext uri="{BB962C8B-B14F-4D97-AF65-F5344CB8AC3E}">
        <p14:creationId xmlns:p14="http://schemas.microsoft.com/office/powerpoint/2010/main" val="105319352"/>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title"/>
          </p:nvPr>
        </p:nvSpPr>
        <p:spPr>
          <a:xfrm>
            <a:off x="303212" y="266700"/>
            <a:ext cx="9796462" cy="1104900"/>
          </a:xfrm>
        </p:spPr>
        <p:txBody>
          <a:bodyPr/>
          <a:lstStyle/>
          <a:p>
            <a:pPr lvl="1"/>
            <a:r>
              <a:rPr lang="en-US" sz="3200" i="1" dirty="0"/>
              <a:t>SOLID</a:t>
            </a:r>
            <a:br>
              <a:rPr lang="en-US" dirty="0"/>
            </a:br>
            <a:r>
              <a:rPr lang="en-US" dirty="0"/>
              <a:t>L - </a:t>
            </a:r>
            <a:r>
              <a:rPr lang="en-US" dirty="0" err="1"/>
              <a:t>Liskov</a:t>
            </a:r>
            <a:r>
              <a:rPr lang="en-US" dirty="0"/>
              <a:t> substitution principle (LSP)</a:t>
            </a:r>
          </a:p>
        </p:txBody>
      </p:sp>
      <p:sp>
        <p:nvSpPr>
          <p:cNvPr id="3" name="Content Placeholder 2"/>
          <p:cNvSpPr>
            <a:spLocks noGrp="1"/>
          </p:cNvSpPr>
          <p:nvPr>
            <p:ph idx="1"/>
          </p:nvPr>
        </p:nvSpPr>
        <p:spPr>
          <a:xfrm>
            <a:off x="412750" y="1676400"/>
            <a:ext cx="9263062" cy="4953000"/>
          </a:xfrm>
        </p:spPr>
        <p:txBody>
          <a:bodyPr/>
          <a:lstStyle/>
          <a:p>
            <a:r>
              <a:rPr lang="en-US" sz="2800" dirty="0"/>
              <a:t>Suppose </a:t>
            </a:r>
            <a:r>
              <a:rPr lang="en-US" sz="2800" i="1" dirty="0"/>
              <a:t>S</a:t>
            </a:r>
            <a:r>
              <a:rPr lang="en-US" sz="2800" dirty="0"/>
              <a:t> is a subclass of </a:t>
            </a:r>
            <a:r>
              <a:rPr lang="en-US" sz="2800" i="1" dirty="0"/>
              <a:t>T</a:t>
            </a:r>
            <a:r>
              <a:rPr lang="en-US" sz="2800" dirty="0"/>
              <a:t>. (= </a:t>
            </a:r>
            <a:r>
              <a:rPr lang="en-US" sz="2800" i="1" dirty="0"/>
              <a:t>T</a:t>
            </a:r>
            <a:r>
              <a:rPr lang="en-US" sz="2800" dirty="0"/>
              <a:t> is a generalization of </a:t>
            </a:r>
            <a:r>
              <a:rPr lang="en-US" sz="2800" i="1" dirty="0"/>
              <a:t>S</a:t>
            </a:r>
            <a:r>
              <a:rPr lang="en-US" sz="2800" dirty="0"/>
              <a:t>)</a:t>
            </a:r>
          </a:p>
          <a:p>
            <a:r>
              <a:rPr lang="en-US" sz="2800" i="1" dirty="0"/>
              <a:t>S</a:t>
            </a:r>
            <a:r>
              <a:rPr lang="en-US" sz="2800" dirty="0"/>
              <a:t> can be reasoned in every client code </a:t>
            </a:r>
            <a:r>
              <a:rPr lang="en-US" sz="2800" dirty="0">
                <a:latin typeface="Courier New" panose="02070309020205020404" pitchFamily="49" charset="0"/>
                <a:cs typeface="Courier New" panose="02070309020205020404" pitchFamily="49" charset="0"/>
              </a:rPr>
              <a:t>C</a:t>
            </a:r>
            <a:r>
              <a:rPr lang="en-US" sz="2800" dirty="0"/>
              <a:t> in the same way as </a:t>
            </a:r>
            <a:r>
              <a:rPr lang="en-US" sz="2800" i="1" dirty="0"/>
              <a:t>T</a:t>
            </a:r>
            <a:r>
              <a:rPr lang="en-US" sz="2800" dirty="0"/>
              <a:t> is reasoned in </a:t>
            </a:r>
            <a:r>
              <a:rPr lang="en-US" sz="2800" dirty="0">
                <a:latin typeface="Courier New" panose="02070309020205020404" pitchFamily="49" charset="0"/>
                <a:cs typeface="Courier New" panose="02070309020205020404" pitchFamily="49" charset="0"/>
              </a:rPr>
              <a:t>C.</a:t>
            </a:r>
            <a:r>
              <a:rPr lang="en-US" sz="2800" dirty="0"/>
              <a:t> (= </a:t>
            </a:r>
            <a:r>
              <a:rPr lang="en-US" sz="2800" i="1" dirty="0"/>
              <a:t>T’s </a:t>
            </a:r>
            <a:r>
              <a:rPr lang="en-US" sz="2800" dirty="0"/>
              <a:t>behavior is preserved by </a:t>
            </a:r>
            <a:r>
              <a:rPr lang="en-US" sz="2800" i="1" dirty="0"/>
              <a:t>S</a:t>
            </a:r>
            <a:r>
              <a:rPr lang="en-US" sz="2800" dirty="0"/>
              <a:t>)</a:t>
            </a:r>
          </a:p>
          <a:p>
            <a:pPr lvl="1"/>
            <a:r>
              <a:rPr lang="en-US" sz="2400" dirty="0"/>
              <a:t>In this case, LSP [2] is followed by the pair of </a:t>
            </a:r>
            <a:r>
              <a:rPr lang="en-US" sz="2400" i="1" dirty="0"/>
              <a:t>S</a:t>
            </a:r>
            <a:r>
              <a:rPr lang="en-US" sz="2400" dirty="0"/>
              <a:t> and </a:t>
            </a:r>
            <a:r>
              <a:rPr lang="en-US" sz="2400" i="1" dirty="0"/>
              <a:t>T</a:t>
            </a:r>
            <a:r>
              <a:rPr lang="en-US" sz="2400" dirty="0"/>
              <a:t>. </a:t>
            </a:r>
          </a:p>
          <a:p>
            <a:pPr lvl="1"/>
            <a:r>
              <a:rPr lang="en-US" sz="2400" i="1" dirty="0"/>
              <a:t>E.g., S </a:t>
            </a:r>
            <a:r>
              <a:rPr lang="en-US" sz="2400" dirty="0"/>
              <a:t>may refine or extend </a:t>
            </a:r>
            <a:r>
              <a:rPr lang="en-US" sz="2400" i="1" dirty="0"/>
              <a:t> T </a:t>
            </a:r>
          </a:p>
          <a:p>
            <a:pPr lvl="1"/>
            <a:r>
              <a:rPr lang="en-US" sz="2000" i="1" dirty="0"/>
              <a:t>S </a:t>
            </a:r>
            <a:r>
              <a:rPr lang="en-US" sz="2000" dirty="0"/>
              <a:t>refines</a:t>
            </a:r>
            <a:r>
              <a:rPr lang="en-US" sz="2000" i="1" dirty="0"/>
              <a:t> T.  E.g., S</a:t>
            </a:r>
            <a:r>
              <a:rPr lang="en-US" sz="2000" dirty="0"/>
              <a:t> and </a:t>
            </a:r>
            <a:r>
              <a:rPr lang="en-US" sz="2000" i="1" dirty="0"/>
              <a:t>T</a:t>
            </a:r>
            <a:r>
              <a:rPr lang="en-US" sz="2000" dirty="0"/>
              <a:t> compute the same result, but </a:t>
            </a:r>
            <a:r>
              <a:rPr lang="en-US" sz="2000" i="1" dirty="0"/>
              <a:t>S</a:t>
            </a:r>
            <a:r>
              <a:rPr lang="en-US" sz="2000" dirty="0"/>
              <a:t> implements a better algorithm or uses a better data structure</a:t>
            </a:r>
          </a:p>
          <a:p>
            <a:pPr lvl="1"/>
            <a:r>
              <a:rPr lang="en-US" sz="2000" i="1" dirty="0"/>
              <a:t>S</a:t>
            </a:r>
            <a:r>
              <a:rPr lang="en-US" sz="2000" dirty="0"/>
              <a:t> extends </a:t>
            </a:r>
            <a:r>
              <a:rPr lang="en-US" sz="2000" i="1" dirty="0"/>
              <a:t>T</a:t>
            </a:r>
            <a:r>
              <a:rPr lang="en-US" sz="2000" dirty="0"/>
              <a:t>. </a:t>
            </a:r>
            <a:r>
              <a:rPr lang="en-US" sz="2000" i="1" dirty="0"/>
              <a:t>E</a:t>
            </a:r>
            <a:r>
              <a:rPr lang="en-US" sz="2000" dirty="0"/>
              <a:t>.g., </a:t>
            </a:r>
            <a:r>
              <a:rPr lang="en-US" sz="2000" i="1" dirty="0"/>
              <a:t>S</a:t>
            </a:r>
            <a:r>
              <a:rPr lang="en-US" sz="2000" dirty="0"/>
              <a:t> inherits everything from </a:t>
            </a:r>
            <a:r>
              <a:rPr lang="en-US" sz="2000" i="1" dirty="0"/>
              <a:t>T</a:t>
            </a:r>
            <a:r>
              <a:rPr lang="en-US" sz="2000" dirty="0"/>
              <a:t> and does extra things</a:t>
            </a:r>
          </a:p>
          <a:p>
            <a:r>
              <a:rPr lang="en-US" sz="2400" dirty="0">
                <a:latin typeface="Courier New" panose="02070309020205020404" pitchFamily="49" charset="0"/>
                <a:cs typeface="Courier New" panose="02070309020205020404" pitchFamily="49" charset="0"/>
              </a:rPr>
              <a:t>Duck</a:t>
            </a:r>
            <a:r>
              <a:rPr lang="en-US" sz="2400" dirty="0"/>
              <a:t> is an LSP-kind subclass of </a:t>
            </a:r>
            <a:r>
              <a:rPr lang="en-US" sz="2400" dirty="0">
                <a:latin typeface="Courier New" panose="02070309020205020404" pitchFamily="49" charset="0"/>
                <a:cs typeface="Courier New" panose="02070309020205020404" pitchFamily="49" charset="0"/>
              </a:rPr>
              <a:t>Bird</a:t>
            </a:r>
          </a:p>
          <a:p>
            <a:pPr lvl="1"/>
            <a:r>
              <a:rPr lang="en-US" sz="2400" dirty="0">
                <a:cs typeface="Courier New" panose="02070309020205020404" pitchFamily="49" charset="0"/>
              </a:rPr>
              <a:t>We can reason a duck as a bird whenever we reason the behavior of a bird in general. </a:t>
            </a:r>
          </a:p>
          <a:p>
            <a:r>
              <a:rPr lang="en-US" sz="2400" dirty="0">
                <a:latin typeface="Courier New" panose="02070309020205020404" pitchFamily="49" charset="0"/>
                <a:cs typeface="Courier New" panose="02070309020205020404" pitchFamily="49" charset="0"/>
              </a:rPr>
              <a:t>Integer</a:t>
            </a:r>
            <a:r>
              <a:rPr lang="en-US" sz="2400" dirty="0"/>
              <a:t> is a </a:t>
            </a:r>
            <a:r>
              <a:rPr lang="en-US" sz="2400" b="1" dirty="0">
                <a:solidFill>
                  <a:srgbClr val="C00000"/>
                </a:solidFill>
              </a:rPr>
              <a:t>not</a:t>
            </a:r>
            <a:r>
              <a:rPr lang="en-US" sz="2400" dirty="0"/>
              <a:t> subtype of </a:t>
            </a:r>
            <a:r>
              <a:rPr lang="en-US" sz="2400" dirty="0">
                <a:latin typeface="Courier New" panose="02070309020205020404" pitchFamily="49" charset="0"/>
                <a:cs typeface="Courier New" panose="02070309020205020404" pitchFamily="49" charset="0"/>
              </a:rPr>
              <a:t>Float</a:t>
            </a:r>
            <a:r>
              <a:rPr lang="en-US" sz="2400" dirty="0"/>
              <a:t>. </a:t>
            </a:r>
            <a:r>
              <a:rPr lang="en-US" sz="2000" dirty="0"/>
              <a:t>[do not have fractional math] </a:t>
            </a:r>
            <a:endParaRPr lang="en-US" sz="2400" dirty="0">
              <a:latin typeface="Courier New" panose="02070309020205020404" pitchFamily="49" charset="0"/>
              <a:cs typeface="Courier New" panose="02070309020205020404" pitchFamily="49" charset="0"/>
            </a:endParaRPr>
          </a:p>
        </p:txBody>
      </p:sp>
      <p:sp>
        <p:nvSpPr>
          <p:cNvPr id="4" name="Slide Number Placeholder 3"/>
          <p:cNvSpPr>
            <a:spLocks noGrp="1"/>
          </p:cNvSpPr>
          <p:nvPr>
            <p:ph type="sldNum" sz="quarter" idx="12"/>
          </p:nvPr>
        </p:nvSpPr>
        <p:spPr/>
        <p:txBody>
          <a:bodyPr/>
          <a:lstStyle/>
          <a:p>
            <a:pPr>
              <a:defRPr/>
            </a:pPr>
            <a:fld id="{63B8F44C-0EDE-4D7D-9086-BD1CF3CE7AF7}" type="slidenum">
              <a:rPr lang="en-US" smtClean="0"/>
              <a:pPr>
                <a:defRPr/>
              </a:pPr>
              <a:t>40</a:t>
            </a:fld>
            <a:endParaRPr lang="en-US"/>
          </a:p>
        </p:txBody>
      </p:sp>
    </p:spTree>
    <p:extLst>
      <p:ext uri="{BB962C8B-B14F-4D97-AF65-F5344CB8AC3E}">
        <p14:creationId xmlns:p14="http://schemas.microsoft.com/office/powerpoint/2010/main" val="3663274248"/>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1"/>
            <a:r>
              <a:rPr lang="en-US" sz="3200" i="1" dirty="0"/>
              <a:t>SOLID</a:t>
            </a:r>
            <a:br>
              <a:rPr lang="en-US" dirty="0"/>
            </a:br>
            <a:r>
              <a:rPr lang="en-US" dirty="0"/>
              <a:t>Example of LSP</a:t>
            </a:r>
          </a:p>
        </p:txBody>
      </p:sp>
      <p:sp>
        <p:nvSpPr>
          <p:cNvPr id="61" name="Rectangle 60"/>
          <p:cNvSpPr/>
          <p:nvPr/>
        </p:nvSpPr>
        <p:spPr>
          <a:xfrm>
            <a:off x="227012" y="1600200"/>
            <a:ext cx="4724400" cy="2463238"/>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marL="0" marR="0" latinLnBrk="1">
              <a:lnSpc>
                <a:spcPct val="107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800" dirty="0">
                <a:solidFill>
                  <a:srgbClr val="770088"/>
                </a:solidFill>
                <a:latin typeface="Courier New" panose="02070309020205020404" pitchFamily="49" charset="0"/>
                <a:ea typeface="Times New Roman" panose="02020603050405020304" pitchFamily="18" charset="0"/>
                <a:cs typeface="Times New Roman" panose="02020603050405020304" pitchFamily="18" charset="0"/>
              </a:rPr>
              <a:t>class</a:t>
            </a:r>
            <a:r>
              <a:rPr lang="en-US" sz="1800"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1800" dirty="0">
                <a:solidFill>
                  <a:srgbClr val="0000FF"/>
                </a:solidFill>
                <a:latin typeface="Courier New" panose="02070309020205020404" pitchFamily="49" charset="0"/>
                <a:ea typeface="Times New Roman" panose="02020603050405020304" pitchFamily="18" charset="0"/>
                <a:cs typeface="Times New Roman" panose="02020603050405020304" pitchFamily="18" charset="0"/>
              </a:rPr>
              <a:t>Employee </a:t>
            </a:r>
            <a:r>
              <a:rPr lang="en-US" sz="1800"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a:t>
            </a:r>
            <a:endParaRPr lang="en-US" sz="2400" dirty="0">
              <a:latin typeface="Calibri" panose="020F0502020204030204" pitchFamily="34" charset="0"/>
              <a:ea typeface="Calibri" panose="020F0502020204030204" pitchFamily="34" charset="0"/>
              <a:cs typeface="Times New Roman" panose="02020603050405020304" pitchFamily="18" charset="0"/>
            </a:endParaRPr>
          </a:p>
          <a:p>
            <a:pPr marL="0" marR="0" latinLnBrk="1">
              <a:lnSpc>
                <a:spcPct val="107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800"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1800" dirty="0" err="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SalaryType</a:t>
            </a:r>
            <a:r>
              <a:rPr lang="en-US" sz="1800"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type;</a:t>
            </a:r>
            <a:endParaRPr lang="en-US" sz="2400" dirty="0">
              <a:latin typeface="Calibri" panose="020F0502020204030204" pitchFamily="34" charset="0"/>
              <a:ea typeface="Calibri" panose="020F0502020204030204" pitchFamily="34" charset="0"/>
              <a:cs typeface="Times New Roman" panose="02020603050405020304" pitchFamily="18" charset="0"/>
            </a:endParaRPr>
          </a:p>
          <a:p>
            <a:pPr marL="0" marR="0" latinLnBrk="1">
              <a:lnSpc>
                <a:spcPct val="107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800"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1800" dirty="0">
                <a:solidFill>
                  <a:srgbClr val="008855"/>
                </a:solidFill>
                <a:latin typeface="Courier New" panose="02070309020205020404" pitchFamily="49" charset="0"/>
                <a:ea typeface="Times New Roman" panose="02020603050405020304" pitchFamily="18" charset="0"/>
                <a:cs typeface="Times New Roman" panose="02020603050405020304" pitchFamily="18" charset="0"/>
              </a:rPr>
              <a:t>void </a:t>
            </a:r>
            <a:r>
              <a:rPr lang="en-US" sz="1800" dirty="0" err="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receiveSalary</a:t>
            </a:r>
            <a:r>
              <a:rPr lang="en-US" sz="1800"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endParaRPr lang="en-US" sz="2400" dirty="0">
              <a:latin typeface="Calibri" panose="020F0502020204030204" pitchFamily="34" charset="0"/>
              <a:ea typeface="Calibri" panose="020F0502020204030204" pitchFamily="34" charset="0"/>
              <a:cs typeface="Times New Roman" panose="02020603050405020304" pitchFamily="18" charset="0"/>
            </a:endParaRPr>
          </a:p>
          <a:p>
            <a:pPr marL="0" marR="0" latinLnBrk="1">
              <a:lnSpc>
                <a:spcPct val="107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800"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p>
          <a:p>
            <a:pPr marL="0" marR="0" latinLnBrk="1">
              <a:lnSpc>
                <a:spcPct val="107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8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800" dirty="0" err="1">
                <a:solidFill>
                  <a:srgbClr val="000000"/>
                </a:solidFill>
                <a:latin typeface="Courier New" panose="02070309020205020404" pitchFamily="49" charset="0"/>
                <a:ea typeface="Calibri" panose="020F0502020204030204" pitchFamily="34" charset="0"/>
                <a:cs typeface="Times New Roman" panose="02020603050405020304" pitchFamily="18" charset="0"/>
              </a:rPr>
              <a:t>type.doThis</a:t>
            </a:r>
            <a:r>
              <a:rPr lang="en-US" sz="18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endParaRPr lang="en-US" sz="2400" dirty="0">
              <a:latin typeface="Calibri" panose="020F0502020204030204" pitchFamily="34" charset="0"/>
              <a:ea typeface="Calibri" panose="020F0502020204030204" pitchFamily="34" charset="0"/>
              <a:cs typeface="Times New Roman" panose="02020603050405020304" pitchFamily="18" charset="0"/>
            </a:endParaRPr>
          </a:p>
          <a:p>
            <a:pPr marL="0" marR="0" latinLnBrk="1">
              <a:lnSpc>
                <a:spcPct val="107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800"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endParaRPr lang="en-US" sz="2400" dirty="0">
              <a:latin typeface="Calibri" panose="020F0502020204030204" pitchFamily="34" charset="0"/>
              <a:ea typeface="Calibri" panose="020F0502020204030204" pitchFamily="34" charset="0"/>
              <a:cs typeface="Times New Roman" panose="02020603050405020304" pitchFamily="18" charset="0"/>
            </a:endParaRPr>
          </a:p>
          <a:p>
            <a:pPr marL="0" marR="0" latinLnBrk="1">
              <a:lnSpc>
                <a:spcPct val="107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800"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endParaRPr lang="en-US" sz="2400" dirty="0">
              <a:latin typeface="Calibri" panose="020F0502020204030204" pitchFamily="34" charset="0"/>
              <a:ea typeface="Calibri" panose="020F0502020204030204" pitchFamily="34" charset="0"/>
              <a:cs typeface="Times New Roman" panose="02020603050405020304" pitchFamily="18" charset="0"/>
            </a:endParaRPr>
          </a:p>
          <a:p>
            <a:pPr marL="0" marR="0" latinLnBrk="1">
              <a:lnSpc>
                <a:spcPct val="107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800"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TextBox 3"/>
          <p:cNvSpPr txBox="1"/>
          <p:nvPr/>
        </p:nvSpPr>
        <p:spPr>
          <a:xfrm>
            <a:off x="5073686" y="1600200"/>
            <a:ext cx="4678326" cy="1323439"/>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2000" dirty="0">
                <a:latin typeface="Courier New" panose="02070309020205020404" pitchFamily="49" charset="0"/>
                <a:cs typeface="Courier New" panose="02070309020205020404" pitchFamily="49" charset="0"/>
              </a:rPr>
              <a:t>class </a:t>
            </a:r>
            <a:r>
              <a:rPr lang="en-US" sz="2000" dirty="0">
                <a:solidFill>
                  <a:srgbClr val="0000FF"/>
                </a:solidFill>
                <a:latin typeface="Courier New" panose="02070309020205020404" pitchFamily="49" charset="0"/>
                <a:ea typeface="Times New Roman" panose="02020603050405020304" pitchFamily="18" charset="0"/>
                <a:cs typeface="Times New Roman" panose="02020603050405020304" pitchFamily="18" charset="0"/>
              </a:rPr>
              <a:t>Manager </a:t>
            </a:r>
            <a:r>
              <a:rPr lang="en-US" sz="2000" dirty="0">
                <a:latin typeface="Courier New" panose="02070309020205020404" pitchFamily="49" charset="0"/>
                <a:cs typeface="Courier New" panose="02070309020205020404" pitchFamily="49" charset="0"/>
              </a:rPr>
              <a:t>extend </a:t>
            </a:r>
            <a:r>
              <a:rPr lang="en-US" sz="2000" dirty="0">
                <a:solidFill>
                  <a:srgbClr val="0000FF"/>
                </a:solidFill>
                <a:latin typeface="Courier New" panose="02070309020205020404" pitchFamily="49" charset="0"/>
                <a:ea typeface="Times New Roman" panose="02020603050405020304" pitchFamily="18" charset="0"/>
                <a:cs typeface="Times New Roman" panose="02020603050405020304" pitchFamily="18" charset="0"/>
              </a:rPr>
              <a:t>Employee </a:t>
            </a:r>
            <a:endParaRPr lang="en-US" sz="2000" dirty="0">
              <a:latin typeface="Courier New" panose="02070309020205020404" pitchFamily="49" charset="0"/>
              <a:cs typeface="Courier New" panose="02070309020205020404" pitchFamily="49" charset="0"/>
            </a:endParaRPr>
          </a:p>
          <a:p>
            <a:r>
              <a:rPr lang="en-US" sz="2000" dirty="0">
                <a:latin typeface="Courier New" panose="02070309020205020404" pitchFamily="49" charset="0"/>
                <a:cs typeface="Courier New" panose="02070309020205020404" pitchFamily="49" charset="0"/>
              </a:rPr>
              <a:t>{ void </a:t>
            </a:r>
            <a:r>
              <a:rPr lang="en-US" sz="2000" dirty="0" err="1">
                <a:latin typeface="Courier New" panose="02070309020205020404" pitchFamily="49" charset="0"/>
                <a:cs typeface="Courier New" panose="02070309020205020404" pitchFamily="49" charset="0"/>
              </a:rPr>
              <a:t>manageEmployee</a:t>
            </a:r>
            <a:r>
              <a:rPr lang="en-US" sz="2000" dirty="0">
                <a:latin typeface="Courier New" panose="02070309020205020404" pitchFamily="49" charset="0"/>
                <a:cs typeface="Courier New" panose="02070309020205020404" pitchFamily="49" charset="0"/>
              </a:rPr>
              <a:t>()   </a:t>
            </a:r>
          </a:p>
          <a:p>
            <a:r>
              <a:rPr lang="en-US" sz="2000" dirty="0">
                <a:latin typeface="Courier New" panose="02070309020205020404" pitchFamily="49" charset="0"/>
                <a:cs typeface="Courier New" panose="02070309020205020404" pitchFamily="49" charset="0"/>
              </a:rPr>
              <a:t>  {…}; </a:t>
            </a:r>
          </a:p>
          <a:p>
            <a:r>
              <a:rPr lang="en-US" sz="2000" dirty="0">
                <a:latin typeface="Courier New" panose="02070309020205020404" pitchFamily="49" charset="0"/>
                <a:cs typeface="Courier New" panose="02070309020205020404" pitchFamily="49" charset="0"/>
              </a:rPr>
              <a:t>}</a:t>
            </a:r>
          </a:p>
        </p:txBody>
      </p:sp>
      <p:sp>
        <p:nvSpPr>
          <p:cNvPr id="7" name="TextBox 6"/>
          <p:cNvSpPr txBox="1"/>
          <p:nvPr/>
        </p:nvSpPr>
        <p:spPr>
          <a:xfrm>
            <a:off x="455612" y="4495800"/>
            <a:ext cx="9144000" cy="1200329"/>
          </a:xfrm>
          <a:prstGeom prst="rect">
            <a:avLst/>
          </a:prstGeom>
          <a:noFill/>
        </p:spPr>
        <p:txBody>
          <a:bodyPr wrap="square" rtlCol="0">
            <a:spAutoFit/>
          </a:bodyPr>
          <a:lstStyle/>
          <a:p>
            <a:r>
              <a:rPr lang="en-US" sz="2400" dirty="0">
                <a:latin typeface="Courier New" panose="02070309020205020404" pitchFamily="49" charset="0"/>
                <a:cs typeface="Courier New" panose="02070309020205020404" pitchFamily="49" charset="0"/>
              </a:rPr>
              <a:t>Manager</a:t>
            </a:r>
            <a:r>
              <a:rPr lang="en-US" sz="2400" dirty="0"/>
              <a:t> is a subtype of </a:t>
            </a:r>
            <a:r>
              <a:rPr lang="en-US" sz="2400" dirty="0">
                <a:latin typeface="Courier New" panose="02070309020205020404" pitchFamily="49" charset="0"/>
                <a:cs typeface="Courier New" panose="02070309020205020404" pitchFamily="49" charset="0"/>
              </a:rPr>
              <a:t>Employee</a:t>
            </a:r>
            <a:r>
              <a:rPr lang="en-US" sz="2400" dirty="0"/>
              <a:t> (as they are employed by a company) and a manger not only receives salary but also manage his/her subordinates. </a:t>
            </a:r>
          </a:p>
        </p:txBody>
      </p:sp>
    </p:spTree>
    <p:extLst>
      <p:ext uri="{BB962C8B-B14F-4D97-AF65-F5344CB8AC3E}">
        <p14:creationId xmlns:p14="http://schemas.microsoft.com/office/powerpoint/2010/main" val="4190553901"/>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1"/>
            <a:r>
              <a:rPr lang="en-US" sz="3200" i="1" dirty="0"/>
              <a:t>SOLID</a:t>
            </a:r>
            <a:br>
              <a:rPr lang="en-US" dirty="0"/>
            </a:br>
            <a:r>
              <a:rPr lang="en-US" dirty="0"/>
              <a:t>Counter-Example of LSP</a:t>
            </a:r>
          </a:p>
        </p:txBody>
      </p:sp>
      <p:sp>
        <p:nvSpPr>
          <p:cNvPr id="61" name="Rectangle 60"/>
          <p:cNvSpPr/>
          <p:nvPr/>
        </p:nvSpPr>
        <p:spPr>
          <a:xfrm>
            <a:off x="227012" y="1600200"/>
            <a:ext cx="4724400" cy="3352328"/>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marL="0" marR="0" latinLnBrk="1">
              <a:lnSpc>
                <a:spcPct val="107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800" dirty="0">
                <a:solidFill>
                  <a:srgbClr val="770088"/>
                </a:solidFill>
                <a:latin typeface="Courier New" panose="02070309020205020404" pitchFamily="49" charset="0"/>
                <a:ea typeface="Times New Roman" panose="02020603050405020304" pitchFamily="18" charset="0"/>
                <a:cs typeface="Times New Roman" panose="02020603050405020304" pitchFamily="18" charset="0"/>
              </a:rPr>
              <a:t>class</a:t>
            </a:r>
            <a:r>
              <a:rPr lang="en-US" sz="1800"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1800" dirty="0">
                <a:solidFill>
                  <a:srgbClr val="0000FF"/>
                </a:solidFill>
                <a:latin typeface="Courier New" panose="02070309020205020404" pitchFamily="49" charset="0"/>
                <a:ea typeface="Times New Roman" panose="02020603050405020304" pitchFamily="18" charset="0"/>
                <a:cs typeface="Times New Roman" panose="02020603050405020304" pitchFamily="18" charset="0"/>
              </a:rPr>
              <a:t>Employee </a:t>
            </a:r>
            <a:r>
              <a:rPr lang="en-US" sz="1800" dirty="0">
                <a:latin typeface="Courier New" panose="02070309020205020404" pitchFamily="49" charset="0"/>
                <a:cs typeface="Courier New" panose="02070309020205020404" pitchFamily="49" charset="0"/>
              </a:rPr>
              <a:t>extend </a:t>
            </a:r>
            <a:r>
              <a:rPr lang="en-US" sz="1800" dirty="0">
                <a:solidFill>
                  <a:srgbClr val="0000FF"/>
                </a:solidFill>
                <a:latin typeface="Courier New" panose="02070309020205020404" pitchFamily="49" charset="0"/>
                <a:ea typeface="Times New Roman" panose="02020603050405020304" pitchFamily="18" charset="0"/>
                <a:cs typeface="Times New Roman" panose="02020603050405020304" pitchFamily="18" charset="0"/>
              </a:rPr>
              <a:t>Manager </a:t>
            </a:r>
            <a:r>
              <a:rPr lang="en-US" sz="1800"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a:t>
            </a:r>
            <a:endParaRPr lang="en-US" sz="2400" dirty="0">
              <a:latin typeface="Calibri" panose="020F0502020204030204" pitchFamily="34" charset="0"/>
              <a:ea typeface="Calibri" panose="020F0502020204030204" pitchFamily="34" charset="0"/>
              <a:cs typeface="Times New Roman" panose="02020603050405020304" pitchFamily="18" charset="0"/>
            </a:endParaRPr>
          </a:p>
          <a:p>
            <a:pPr marL="0" marR="0" latinLnBrk="1">
              <a:lnSpc>
                <a:spcPct val="107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800"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1800" dirty="0" err="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SalaryType</a:t>
            </a:r>
            <a:r>
              <a:rPr lang="en-US" sz="1800"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type;</a:t>
            </a:r>
            <a:endParaRPr lang="en-US" sz="2400" dirty="0">
              <a:latin typeface="Calibri" panose="020F0502020204030204" pitchFamily="34" charset="0"/>
              <a:ea typeface="Calibri" panose="020F0502020204030204" pitchFamily="34" charset="0"/>
              <a:cs typeface="Times New Roman" panose="02020603050405020304" pitchFamily="18" charset="0"/>
            </a:endParaRPr>
          </a:p>
          <a:p>
            <a:pPr marL="0" marR="0" latinLnBrk="1">
              <a:lnSpc>
                <a:spcPct val="107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800"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1800" dirty="0">
                <a:solidFill>
                  <a:srgbClr val="008855"/>
                </a:solidFill>
                <a:latin typeface="Courier New" panose="02070309020205020404" pitchFamily="49" charset="0"/>
                <a:ea typeface="Times New Roman" panose="02020603050405020304" pitchFamily="18" charset="0"/>
                <a:cs typeface="Times New Roman" panose="02020603050405020304" pitchFamily="18" charset="0"/>
              </a:rPr>
              <a:t>void </a:t>
            </a:r>
            <a:r>
              <a:rPr lang="en-US" sz="1800" dirty="0" err="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receiveSalary</a:t>
            </a:r>
            <a:r>
              <a:rPr lang="en-US" sz="1800"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endParaRPr lang="en-US" sz="2400" dirty="0">
              <a:latin typeface="Calibri" panose="020F0502020204030204" pitchFamily="34" charset="0"/>
              <a:ea typeface="Calibri" panose="020F0502020204030204" pitchFamily="34" charset="0"/>
              <a:cs typeface="Times New Roman" panose="02020603050405020304" pitchFamily="18" charset="0"/>
            </a:endParaRPr>
          </a:p>
          <a:p>
            <a:pPr marL="0" marR="0" latinLnBrk="1">
              <a:lnSpc>
                <a:spcPct val="107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800"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p>
          <a:p>
            <a:pPr marL="0" marR="0" latinLnBrk="1">
              <a:lnSpc>
                <a:spcPct val="107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8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800" dirty="0" err="1">
                <a:solidFill>
                  <a:srgbClr val="000000"/>
                </a:solidFill>
                <a:latin typeface="Courier New" panose="02070309020205020404" pitchFamily="49" charset="0"/>
                <a:ea typeface="Calibri" panose="020F0502020204030204" pitchFamily="34" charset="0"/>
                <a:cs typeface="Times New Roman" panose="02020603050405020304" pitchFamily="18" charset="0"/>
              </a:rPr>
              <a:t>type.doThis</a:t>
            </a:r>
            <a:r>
              <a:rPr lang="en-US" sz="18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endParaRPr lang="en-US" sz="2400" dirty="0">
              <a:latin typeface="Calibri" panose="020F0502020204030204" pitchFamily="34" charset="0"/>
              <a:ea typeface="Calibri" panose="020F0502020204030204" pitchFamily="34" charset="0"/>
              <a:cs typeface="Times New Roman" panose="02020603050405020304" pitchFamily="18" charset="0"/>
            </a:endParaRPr>
          </a:p>
          <a:p>
            <a:pPr marL="0" marR="0" latinLnBrk="1">
              <a:lnSpc>
                <a:spcPct val="107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800"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endParaRPr lang="en-US" sz="2400" dirty="0">
              <a:latin typeface="Calibri" panose="020F0502020204030204" pitchFamily="34" charset="0"/>
              <a:ea typeface="Calibri" panose="020F0502020204030204" pitchFamily="34" charset="0"/>
              <a:cs typeface="Times New Roman" panose="02020603050405020304" pitchFamily="18" charset="0"/>
            </a:endParaRPr>
          </a:p>
          <a:p>
            <a:pPr marL="0" marR="0" latinLnBrk="1">
              <a:lnSpc>
                <a:spcPct val="107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800"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p>
          <a:p>
            <a:pPr marL="0" marR="0" latinLnBrk="1">
              <a:lnSpc>
                <a:spcPct val="107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800"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 overridden by a dummy</a:t>
            </a:r>
          </a:p>
          <a:p>
            <a:pPr marL="0" marR="0" latinLnBrk="1">
              <a:lnSpc>
                <a:spcPct val="107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8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void </a:t>
            </a:r>
            <a:r>
              <a:rPr lang="en-US" sz="1800" dirty="0" err="1">
                <a:solidFill>
                  <a:srgbClr val="000000"/>
                </a:solidFill>
                <a:latin typeface="Courier New" panose="02070309020205020404" pitchFamily="49" charset="0"/>
                <a:ea typeface="Calibri" panose="020F0502020204030204" pitchFamily="34" charset="0"/>
                <a:cs typeface="Times New Roman" panose="02020603050405020304" pitchFamily="18" charset="0"/>
              </a:rPr>
              <a:t>manageEmployee</a:t>
            </a:r>
            <a:r>
              <a:rPr lang="en-US" sz="18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{null;};</a:t>
            </a:r>
            <a:endParaRPr lang="en-US" sz="2400" dirty="0">
              <a:latin typeface="Calibri" panose="020F0502020204030204" pitchFamily="34" charset="0"/>
              <a:ea typeface="Calibri" panose="020F0502020204030204" pitchFamily="34" charset="0"/>
              <a:cs typeface="Times New Roman" panose="02020603050405020304" pitchFamily="18" charset="0"/>
            </a:endParaRPr>
          </a:p>
          <a:p>
            <a:pPr marL="0" marR="0" latinLnBrk="1">
              <a:lnSpc>
                <a:spcPct val="107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800"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TextBox 3"/>
          <p:cNvSpPr txBox="1"/>
          <p:nvPr/>
        </p:nvSpPr>
        <p:spPr>
          <a:xfrm>
            <a:off x="5073686" y="1600200"/>
            <a:ext cx="4678326" cy="1323439"/>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2000" dirty="0">
                <a:latin typeface="Courier New" panose="02070309020205020404" pitchFamily="49" charset="0"/>
                <a:cs typeface="Courier New" panose="02070309020205020404" pitchFamily="49" charset="0"/>
              </a:rPr>
              <a:t>class </a:t>
            </a:r>
            <a:r>
              <a:rPr lang="en-US" sz="2000" dirty="0">
                <a:solidFill>
                  <a:srgbClr val="0000FF"/>
                </a:solidFill>
                <a:latin typeface="Courier New" panose="02070309020205020404" pitchFamily="49" charset="0"/>
                <a:ea typeface="Times New Roman" panose="02020603050405020304" pitchFamily="18" charset="0"/>
                <a:cs typeface="Times New Roman" panose="02020603050405020304" pitchFamily="18" charset="0"/>
              </a:rPr>
              <a:t>Manager </a:t>
            </a:r>
            <a:r>
              <a:rPr lang="en-US" sz="2000" dirty="0">
                <a:latin typeface="Courier New" panose="02070309020205020404" pitchFamily="49" charset="0"/>
                <a:cs typeface="Courier New" panose="02070309020205020404" pitchFamily="49" charset="0"/>
              </a:rPr>
              <a:t> </a:t>
            </a:r>
          </a:p>
          <a:p>
            <a:r>
              <a:rPr lang="en-US" sz="2000" dirty="0">
                <a:latin typeface="Courier New" panose="02070309020205020404" pitchFamily="49" charset="0"/>
                <a:cs typeface="Courier New" panose="02070309020205020404" pitchFamily="49" charset="0"/>
              </a:rPr>
              <a:t>{ void </a:t>
            </a:r>
            <a:r>
              <a:rPr lang="en-US" sz="2000" dirty="0" err="1">
                <a:latin typeface="Courier New" panose="02070309020205020404" pitchFamily="49" charset="0"/>
                <a:cs typeface="Courier New" panose="02070309020205020404" pitchFamily="49" charset="0"/>
              </a:rPr>
              <a:t>manageEmployee</a:t>
            </a:r>
            <a:r>
              <a:rPr lang="en-US" sz="2000" dirty="0">
                <a:latin typeface="Courier New" panose="02070309020205020404" pitchFamily="49" charset="0"/>
                <a:cs typeface="Courier New" panose="02070309020205020404" pitchFamily="49" charset="0"/>
              </a:rPr>
              <a:t>()   </a:t>
            </a:r>
          </a:p>
          <a:p>
            <a:r>
              <a:rPr lang="en-US" sz="2000" dirty="0">
                <a:latin typeface="Courier New" panose="02070309020205020404" pitchFamily="49" charset="0"/>
                <a:cs typeface="Courier New" panose="02070309020205020404" pitchFamily="49" charset="0"/>
              </a:rPr>
              <a:t>  {…}; </a:t>
            </a:r>
          </a:p>
          <a:p>
            <a:r>
              <a:rPr lang="en-US" sz="2000" dirty="0">
                <a:latin typeface="Courier New" panose="02070309020205020404" pitchFamily="49" charset="0"/>
                <a:cs typeface="Courier New" panose="02070309020205020404" pitchFamily="49" charset="0"/>
              </a:rPr>
              <a:t>}</a:t>
            </a:r>
          </a:p>
        </p:txBody>
      </p:sp>
      <p:sp>
        <p:nvSpPr>
          <p:cNvPr id="7" name="TextBox 6"/>
          <p:cNvSpPr txBox="1"/>
          <p:nvPr/>
        </p:nvSpPr>
        <p:spPr>
          <a:xfrm>
            <a:off x="358775" y="4952528"/>
            <a:ext cx="9144000" cy="1200329"/>
          </a:xfrm>
          <a:prstGeom prst="rect">
            <a:avLst/>
          </a:prstGeom>
          <a:noFill/>
        </p:spPr>
        <p:txBody>
          <a:bodyPr wrap="square" rtlCol="0">
            <a:spAutoFit/>
          </a:bodyPr>
          <a:lstStyle/>
          <a:p>
            <a:r>
              <a:rPr lang="en-US" sz="2400" dirty="0">
                <a:latin typeface="Courier New" panose="02070309020205020404" pitchFamily="49" charset="0"/>
                <a:cs typeface="Courier New" panose="02070309020205020404" pitchFamily="49" charset="0"/>
              </a:rPr>
              <a:t>Employee</a:t>
            </a:r>
            <a:r>
              <a:rPr lang="en-US" sz="2400" dirty="0"/>
              <a:t> is a subtype of </a:t>
            </a:r>
            <a:r>
              <a:rPr lang="en-US" sz="2400" dirty="0">
                <a:latin typeface="Courier New" panose="02070309020205020404" pitchFamily="49" charset="0"/>
                <a:cs typeface="Courier New" panose="02070309020205020404" pitchFamily="49" charset="0"/>
              </a:rPr>
              <a:t>Manager. </a:t>
            </a:r>
            <a:r>
              <a:rPr lang="en-US" sz="2400" dirty="0">
                <a:latin typeface="+mn-lt"/>
                <a:cs typeface="Courier New" panose="02070309020205020404" pitchFamily="49" charset="0"/>
              </a:rPr>
              <a:t>Since an employee in general does not supervise other employees, the function </a:t>
            </a:r>
            <a:r>
              <a:rPr lang="en-US" sz="2400" dirty="0" err="1">
                <a:latin typeface="Courier New" panose="02070309020205020404" pitchFamily="49" charset="0"/>
                <a:cs typeface="Courier New" panose="02070309020205020404" pitchFamily="49" charset="0"/>
              </a:rPr>
              <a:t>manageEmployee</a:t>
            </a:r>
            <a:r>
              <a:rPr lang="en-US" sz="2400" dirty="0">
                <a:latin typeface="+mn-lt"/>
                <a:cs typeface="Courier New" panose="02070309020205020404" pitchFamily="49" charset="0"/>
              </a:rPr>
              <a:t> is overridden by a dummy method implementation.</a:t>
            </a:r>
            <a:r>
              <a:rPr lang="en-US" sz="2400" dirty="0"/>
              <a:t> </a:t>
            </a:r>
          </a:p>
        </p:txBody>
      </p:sp>
    </p:spTree>
    <p:extLst>
      <p:ext uri="{BB962C8B-B14F-4D97-AF65-F5344CB8AC3E}">
        <p14:creationId xmlns:p14="http://schemas.microsoft.com/office/powerpoint/2010/main" val="3644464825"/>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title"/>
          </p:nvPr>
        </p:nvSpPr>
        <p:spPr>
          <a:xfrm>
            <a:off x="303212" y="266700"/>
            <a:ext cx="9796462" cy="1104900"/>
          </a:xfrm>
        </p:spPr>
        <p:txBody>
          <a:bodyPr/>
          <a:lstStyle/>
          <a:p>
            <a:pPr lvl="1"/>
            <a:r>
              <a:rPr lang="en-US" sz="3200" i="1" dirty="0"/>
              <a:t>SOLID</a:t>
            </a:r>
            <a:br>
              <a:rPr lang="en-US" dirty="0"/>
            </a:br>
            <a:r>
              <a:rPr lang="en-US" dirty="0"/>
              <a:t>I - Interface segregation principle (ISP)</a:t>
            </a:r>
          </a:p>
        </p:txBody>
      </p:sp>
      <p:sp>
        <p:nvSpPr>
          <p:cNvPr id="3" name="Content Placeholder 2"/>
          <p:cNvSpPr>
            <a:spLocks noGrp="1"/>
          </p:cNvSpPr>
          <p:nvPr>
            <p:ph idx="1"/>
          </p:nvPr>
        </p:nvSpPr>
        <p:spPr>
          <a:xfrm>
            <a:off x="412750" y="1676400"/>
            <a:ext cx="8729662" cy="1143000"/>
          </a:xfrm>
        </p:spPr>
        <p:txBody>
          <a:bodyPr/>
          <a:lstStyle/>
          <a:p>
            <a:r>
              <a:rPr lang="en-US" sz="2400" dirty="0"/>
              <a:t>ISP states that a client (of an interface) should not be forced to depend on methods (i.e., implement the methods) it does not use.</a:t>
            </a:r>
          </a:p>
          <a:p>
            <a:pPr lvl="1"/>
            <a:r>
              <a:rPr lang="en-US" sz="2000" dirty="0">
                <a:cs typeface="Courier New" panose="02070309020205020404" pitchFamily="49" charset="0"/>
              </a:rPr>
              <a:t>Warning: ISP has no theoretical basis. </a:t>
            </a:r>
          </a:p>
          <a:p>
            <a:pPr marL="512763" lvl="1" indent="0">
              <a:buNone/>
            </a:pPr>
            <a:endParaRPr lang="en-US" sz="2000" dirty="0">
              <a:cs typeface="Courier New" panose="02070309020205020404" pitchFamily="49" charset="0"/>
            </a:endParaRPr>
          </a:p>
          <a:p>
            <a:r>
              <a:rPr lang="en-US" sz="2400" dirty="0">
                <a:cs typeface="Courier New" panose="02070309020205020404" pitchFamily="49" charset="0"/>
              </a:rPr>
              <a:t>It is a handy concept to avoid some problematic designs.</a:t>
            </a:r>
          </a:p>
          <a:p>
            <a:pPr lvl="1"/>
            <a:r>
              <a:rPr lang="en-US" sz="2000" dirty="0">
                <a:cs typeface="Courier New" panose="02070309020205020404" pitchFamily="49" charset="0"/>
              </a:rPr>
              <a:t>E.g., implementing too many dummy codes to conform to the interfaces for later use (which may never appear).</a:t>
            </a:r>
          </a:p>
          <a:p>
            <a:pPr lvl="1"/>
            <a:r>
              <a:rPr lang="en-US" sz="2000" dirty="0">
                <a:cs typeface="Courier New" panose="02070309020205020404" pitchFamily="49" charset="0"/>
              </a:rPr>
              <a:t>Developers are forced to implement the dummy functions in an interface due to the programming language/compiler we chose to use.</a:t>
            </a:r>
          </a:p>
          <a:p>
            <a:pPr lvl="1"/>
            <a:endParaRPr lang="en-US" sz="2000" dirty="0">
              <a:cs typeface="Courier New" panose="02070309020205020404" pitchFamily="49" charset="0"/>
            </a:endParaRPr>
          </a:p>
        </p:txBody>
      </p:sp>
      <p:sp>
        <p:nvSpPr>
          <p:cNvPr id="4" name="Slide Number Placeholder 3"/>
          <p:cNvSpPr>
            <a:spLocks noGrp="1"/>
          </p:cNvSpPr>
          <p:nvPr>
            <p:ph type="sldNum" sz="quarter" idx="12"/>
          </p:nvPr>
        </p:nvSpPr>
        <p:spPr/>
        <p:txBody>
          <a:bodyPr/>
          <a:lstStyle/>
          <a:p>
            <a:pPr>
              <a:defRPr/>
            </a:pPr>
            <a:fld id="{63B8F44C-0EDE-4D7D-9086-BD1CF3CE7AF7}" type="slidenum">
              <a:rPr lang="en-US" smtClean="0"/>
              <a:pPr>
                <a:defRPr/>
              </a:pPr>
              <a:t>43</a:t>
            </a:fld>
            <a:endParaRPr lang="en-US"/>
          </a:p>
        </p:txBody>
      </p:sp>
    </p:spTree>
    <p:extLst>
      <p:ext uri="{BB962C8B-B14F-4D97-AF65-F5344CB8AC3E}">
        <p14:creationId xmlns:p14="http://schemas.microsoft.com/office/powerpoint/2010/main" val="524869589"/>
      </p:ext>
    </p:extLst>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title"/>
          </p:nvPr>
        </p:nvSpPr>
        <p:spPr>
          <a:xfrm>
            <a:off x="303212" y="266700"/>
            <a:ext cx="9796462" cy="1104900"/>
          </a:xfrm>
        </p:spPr>
        <p:txBody>
          <a:bodyPr/>
          <a:lstStyle/>
          <a:p>
            <a:pPr lvl="1"/>
            <a:r>
              <a:rPr lang="en-US" sz="3200" i="1" dirty="0"/>
              <a:t>SOLID</a:t>
            </a:r>
            <a:br>
              <a:rPr lang="en-US" dirty="0"/>
            </a:br>
            <a:r>
              <a:rPr lang="en-US" dirty="0"/>
              <a:t>Counter-Example of ISP</a:t>
            </a:r>
          </a:p>
        </p:txBody>
      </p:sp>
      <p:sp>
        <p:nvSpPr>
          <p:cNvPr id="3" name="Content Placeholder 2"/>
          <p:cNvSpPr>
            <a:spLocks noGrp="1"/>
          </p:cNvSpPr>
          <p:nvPr>
            <p:ph idx="1"/>
          </p:nvPr>
        </p:nvSpPr>
        <p:spPr>
          <a:xfrm>
            <a:off x="412750" y="1676400"/>
            <a:ext cx="8729662" cy="1143000"/>
          </a:xfrm>
        </p:spPr>
        <p:txBody>
          <a:bodyPr/>
          <a:lstStyle/>
          <a:p>
            <a:pPr marL="0" indent="0">
              <a:buNone/>
            </a:pPr>
            <a:r>
              <a:rPr lang="en-US" sz="1800" dirty="0">
                <a:latin typeface="Courier New" panose="02070309020205020404" pitchFamily="49" charset="0"/>
                <a:cs typeface="Courier New" panose="02070309020205020404" pitchFamily="49" charset="0"/>
              </a:rPr>
              <a:t>interface </a:t>
            </a:r>
            <a:r>
              <a:rPr lang="en-US" sz="1800" dirty="0" err="1">
                <a:latin typeface="Courier New" panose="02070309020205020404" pitchFamily="49" charset="0"/>
                <a:cs typeface="Courier New" panose="02070309020205020404" pitchFamily="49" charset="0"/>
              </a:rPr>
              <a:t>ColorScheme</a:t>
            </a:r>
            <a:r>
              <a:rPr lang="en-US" sz="1800" dirty="0">
                <a:latin typeface="Courier New" panose="02070309020205020404" pitchFamily="49" charset="0"/>
                <a:cs typeface="Courier New" panose="02070309020205020404" pitchFamily="49" charset="0"/>
              </a:rPr>
              <a:t> {</a:t>
            </a:r>
          </a:p>
          <a:p>
            <a:pPr marL="0" indent="0">
              <a:buNone/>
            </a:pPr>
            <a:r>
              <a:rPr lang="en-US" sz="1800" dirty="0">
                <a:latin typeface="Courier New" panose="02070309020205020404" pitchFamily="49" charset="0"/>
                <a:cs typeface="Courier New" panose="02070309020205020404" pitchFamily="49" charset="0"/>
              </a:rPr>
              <a:t>    void </a:t>
            </a:r>
            <a:r>
              <a:rPr lang="en-US" sz="1800" dirty="0" err="1">
                <a:latin typeface="Courier New" panose="02070309020205020404" pitchFamily="49" charset="0"/>
                <a:cs typeface="Courier New" panose="02070309020205020404" pitchFamily="49" charset="0"/>
              </a:rPr>
              <a:t>renderInRGB</a:t>
            </a:r>
            <a:r>
              <a:rPr lang="en-US" sz="1800" dirty="0">
                <a:latin typeface="Courier New" panose="02070309020205020404" pitchFamily="49" charset="0"/>
                <a:cs typeface="Courier New" panose="02070309020205020404" pitchFamily="49" charset="0"/>
              </a:rPr>
              <a:t>(byte[] image);</a:t>
            </a:r>
          </a:p>
          <a:p>
            <a:pPr marL="0" indent="0">
              <a:buNone/>
            </a:pPr>
            <a:r>
              <a:rPr lang="en-US" sz="1800" dirty="0">
                <a:latin typeface="Courier New" panose="02070309020205020404" pitchFamily="49" charset="0"/>
                <a:cs typeface="Courier New" panose="02070309020205020404" pitchFamily="49" charset="0"/>
              </a:rPr>
              <a:t>    void </a:t>
            </a:r>
            <a:r>
              <a:rPr lang="en-US" sz="1800" dirty="0" err="1">
                <a:latin typeface="Courier New" panose="02070309020205020404" pitchFamily="49" charset="0"/>
                <a:cs typeface="Courier New" panose="02070309020205020404" pitchFamily="49" charset="0"/>
              </a:rPr>
              <a:t>renderInYUV</a:t>
            </a:r>
            <a:r>
              <a:rPr lang="en-US" sz="1800" dirty="0">
                <a:latin typeface="Courier New" panose="02070309020205020404" pitchFamily="49" charset="0"/>
                <a:cs typeface="Courier New" panose="02070309020205020404" pitchFamily="49" charset="0"/>
              </a:rPr>
              <a:t>(byte[] image);</a:t>
            </a:r>
          </a:p>
          <a:p>
            <a:pPr marL="0" indent="0">
              <a:buNone/>
            </a:pPr>
            <a:r>
              <a:rPr lang="en-US" sz="1800" dirty="0">
                <a:latin typeface="Courier New" panose="02070309020205020404" pitchFamily="49" charset="0"/>
                <a:cs typeface="Courier New" panose="02070309020205020404" pitchFamily="49" charset="0"/>
              </a:rPr>
              <a:t>    void </a:t>
            </a:r>
            <a:r>
              <a:rPr lang="en-US" sz="1800" dirty="0" err="1">
                <a:latin typeface="Courier New" panose="02070309020205020404" pitchFamily="49" charset="0"/>
                <a:cs typeface="Courier New" panose="02070309020205020404" pitchFamily="49" charset="0"/>
              </a:rPr>
              <a:t>renderInHSV</a:t>
            </a:r>
            <a:r>
              <a:rPr lang="en-US" sz="1800" dirty="0">
                <a:latin typeface="Courier New" panose="02070309020205020404" pitchFamily="49" charset="0"/>
                <a:cs typeface="Courier New" panose="02070309020205020404" pitchFamily="49" charset="0"/>
              </a:rPr>
              <a:t>(byte[] image);</a:t>
            </a:r>
          </a:p>
          <a:p>
            <a:pPr marL="0" indent="0">
              <a:buNone/>
            </a:pPr>
            <a:r>
              <a:rPr lang="en-US" sz="1800" dirty="0">
                <a:latin typeface="Courier New" panose="02070309020205020404" pitchFamily="49" charset="0"/>
                <a:cs typeface="Courier New" panose="02070309020205020404" pitchFamily="49" charset="0"/>
              </a:rPr>
              <a:t>}</a:t>
            </a:r>
          </a:p>
        </p:txBody>
      </p:sp>
      <p:sp>
        <p:nvSpPr>
          <p:cNvPr id="4" name="Slide Number Placeholder 3"/>
          <p:cNvSpPr>
            <a:spLocks noGrp="1"/>
          </p:cNvSpPr>
          <p:nvPr>
            <p:ph type="sldNum" sz="quarter" idx="12"/>
          </p:nvPr>
        </p:nvSpPr>
        <p:spPr/>
        <p:txBody>
          <a:bodyPr/>
          <a:lstStyle/>
          <a:p>
            <a:pPr>
              <a:defRPr/>
            </a:pPr>
            <a:fld id="{63B8F44C-0EDE-4D7D-9086-BD1CF3CE7AF7}" type="slidenum">
              <a:rPr lang="en-US" smtClean="0"/>
              <a:pPr>
                <a:defRPr/>
              </a:pPr>
              <a:t>44</a:t>
            </a:fld>
            <a:endParaRPr lang="en-US"/>
          </a:p>
        </p:txBody>
      </p:sp>
      <p:sp>
        <p:nvSpPr>
          <p:cNvPr id="5" name="TextBox 4"/>
          <p:cNvSpPr txBox="1"/>
          <p:nvPr/>
        </p:nvSpPr>
        <p:spPr>
          <a:xfrm>
            <a:off x="322960" y="4635903"/>
            <a:ext cx="9982201" cy="1477328"/>
          </a:xfrm>
          <a:prstGeom prst="rect">
            <a:avLst/>
          </a:prstGeom>
          <a:noFill/>
        </p:spPr>
        <p:txBody>
          <a:bodyPr wrap="square" rtlCol="0">
            <a:spAutoFit/>
          </a:bodyPr>
          <a:lstStyle/>
          <a:p>
            <a:r>
              <a:rPr lang="en-US" sz="1800" dirty="0">
                <a:latin typeface="Courier New" panose="02070309020205020404" pitchFamily="49" charset="0"/>
                <a:cs typeface="Courier New" panose="02070309020205020404" pitchFamily="49" charset="0"/>
              </a:rPr>
              <a:t>class </a:t>
            </a:r>
            <a:r>
              <a:rPr lang="en-US" sz="1800" dirty="0" err="1">
                <a:latin typeface="Courier New" panose="02070309020205020404" pitchFamily="49" charset="0"/>
                <a:cs typeface="Courier New" panose="02070309020205020404" pitchFamily="49" charset="0"/>
              </a:rPr>
              <a:t>myDisplay</a:t>
            </a:r>
            <a:r>
              <a:rPr lang="en-US" sz="1800" dirty="0">
                <a:latin typeface="Courier New" panose="02070309020205020404" pitchFamily="49" charset="0"/>
                <a:cs typeface="Courier New" panose="02070309020205020404" pitchFamily="49" charset="0"/>
              </a:rPr>
              <a:t> implements </a:t>
            </a:r>
            <a:r>
              <a:rPr lang="en-US" sz="1800" dirty="0" err="1">
                <a:latin typeface="Courier New" panose="02070309020205020404" pitchFamily="49" charset="0"/>
                <a:cs typeface="Courier New" panose="02070309020205020404" pitchFamily="49" charset="0"/>
              </a:rPr>
              <a:t>ColorScheme</a:t>
            </a:r>
            <a:r>
              <a:rPr lang="en-US" sz="1800" dirty="0">
                <a:latin typeface="Courier New" panose="02070309020205020404" pitchFamily="49" charset="0"/>
                <a:cs typeface="Courier New" panose="02070309020205020404" pitchFamily="49" charset="0"/>
              </a:rPr>
              <a:t> {</a:t>
            </a:r>
          </a:p>
          <a:p>
            <a:r>
              <a:rPr lang="en-US" sz="1800" dirty="0">
                <a:latin typeface="Courier New" panose="02070309020205020404" pitchFamily="49" charset="0"/>
                <a:cs typeface="Courier New" panose="02070309020205020404" pitchFamily="49" charset="0"/>
              </a:rPr>
              <a:t>   void </a:t>
            </a:r>
            <a:r>
              <a:rPr lang="en-US" sz="1800" dirty="0" err="1">
                <a:latin typeface="Courier New" panose="02070309020205020404" pitchFamily="49" charset="0"/>
                <a:cs typeface="Courier New" panose="02070309020205020404" pitchFamily="49" charset="0"/>
              </a:rPr>
              <a:t>renderInRGB</a:t>
            </a:r>
            <a:r>
              <a:rPr lang="en-US" sz="1800" dirty="0">
                <a:latin typeface="Courier New" panose="02070309020205020404" pitchFamily="49" charset="0"/>
                <a:cs typeface="Courier New" panose="02070309020205020404" pitchFamily="49" charset="0"/>
              </a:rPr>
              <a:t>(byte[] image) {...}; // actual need of this class</a:t>
            </a:r>
          </a:p>
          <a:p>
            <a:r>
              <a:rPr lang="en-US" sz="1800" dirty="0">
                <a:latin typeface="Courier New" panose="02070309020205020404" pitchFamily="49" charset="0"/>
                <a:cs typeface="Courier New" panose="02070309020205020404" pitchFamily="49" charset="0"/>
              </a:rPr>
              <a:t>   void </a:t>
            </a:r>
            <a:r>
              <a:rPr lang="en-US" sz="1800" dirty="0" err="1">
                <a:latin typeface="Courier New" panose="02070309020205020404" pitchFamily="49" charset="0"/>
                <a:cs typeface="Courier New" panose="02070309020205020404" pitchFamily="49" charset="0"/>
              </a:rPr>
              <a:t>renderInYUV</a:t>
            </a:r>
            <a:r>
              <a:rPr lang="en-US" sz="1800" dirty="0">
                <a:latin typeface="Courier New" panose="02070309020205020404" pitchFamily="49" charset="0"/>
                <a:cs typeface="Courier New" panose="02070309020205020404" pitchFamily="49" charset="0"/>
              </a:rPr>
              <a:t>(byte[] image) { }; // dummy, useless</a:t>
            </a:r>
          </a:p>
          <a:p>
            <a:r>
              <a:rPr lang="en-US" sz="1800" dirty="0">
                <a:latin typeface="Courier New" panose="02070309020205020404" pitchFamily="49" charset="0"/>
                <a:cs typeface="Courier New" panose="02070309020205020404" pitchFamily="49" charset="0"/>
              </a:rPr>
              <a:t>   void </a:t>
            </a:r>
            <a:r>
              <a:rPr lang="en-US" sz="1800" dirty="0" err="1">
                <a:latin typeface="Courier New" panose="02070309020205020404" pitchFamily="49" charset="0"/>
                <a:cs typeface="Courier New" panose="02070309020205020404" pitchFamily="49" charset="0"/>
              </a:rPr>
              <a:t>renderInHSV</a:t>
            </a:r>
            <a:r>
              <a:rPr lang="en-US" sz="1800" dirty="0">
                <a:latin typeface="Courier New" panose="02070309020205020404" pitchFamily="49" charset="0"/>
                <a:cs typeface="Courier New" panose="02070309020205020404" pitchFamily="49" charset="0"/>
              </a:rPr>
              <a:t>(byte[] image) { }; // dummy, useless</a:t>
            </a:r>
          </a:p>
          <a:p>
            <a:r>
              <a:rPr lang="en-US" sz="1800" dirty="0">
                <a:latin typeface="Courier New" panose="02070309020205020404" pitchFamily="49" charset="0"/>
                <a:cs typeface="Courier New" panose="02070309020205020404" pitchFamily="49" charset="0"/>
              </a:rPr>
              <a:t>}</a:t>
            </a:r>
          </a:p>
        </p:txBody>
      </p:sp>
      <p:cxnSp>
        <p:nvCxnSpPr>
          <p:cNvPr id="7" name="Straight Arrow Connector 6"/>
          <p:cNvCxnSpPr>
            <a:stCxn id="9" idx="1"/>
          </p:cNvCxnSpPr>
          <p:nvPr/>
        </p:nvCxnSpPr>
        <p:spPr bwMode="auto">
          <a:xfrm flipH="1">
            <a:off x="3122612" y="3240967"/>
            <a:ext cx="3200400" cy="1483433"/>
          </a:xfrm>
          <a:prstGeom prst="straightConnector1">
            <a:avLst/>
          </a:prstGeom>
          <a:ln>
            <a:headEnd type="none" w="sm" len="sm"/>
            <a:tailEnd type="triangle"/>
          </a:ln>
        </p:spPr>
        <p:style>
          <a:lnRef idx="1">
            <a:schemeClr val="dk1"/>
          </a:lnRef>
          <a:fillRef idx="0">
            <a:schemeClr val="dk1"/>
          </a:fillRef>
          <a:effectRef idx="0">
            <a:schemeClr val="dk1"/>
          </a:effectRef>
          <a:fontRef idx="minor">
            <a:schemeClr val="tx1"/>
          </a:fontRef>
        </p:style>
      </p:cxnSp>
      <p:sp>
        <p:nvSpPr>
          <p:cNvPr id="9" name="TextBox 8"/>
          <p:cNvSpPr txBox="1"/>
          <p:nvPr/>
        </p:nvSpPr>
        <p:spPr>
          <a:xfrm>
            <a:off x="6323012" y="1963694"/>
            <a:ext cx="3124200" cy="255454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2000" dirty="0"/>
              <a:t>The interface </a:t>
            </a:r>
            <a:r>
              <a:rPr lang="en-US" sz="2000" dirty="0" err="1">
                <a:latin typeface="Courier New" panose="02070309020205020404" pitchFamily="49" charset="0"/>
                <a:cs typeface="Courier New" panose="02070309020205020404" pitchFamily="49" charset="0"/>
              </a:rPr>
              <a:t>ColorScheme</a:t>
            </a:r>
            <a:r>
              <a:rPr lang="en-US" sz="2000" dirty="0"/>
              <a:t> is not well-suitable for the code project as two methods are forced to be concretized by </a:t>
            </a:r>
            <a:r>
              <a:rPr lang="en-US" sz="2000" dirty="0" err="1">
                <a:latin typeface="Courier New" panose="02070309020205020404" pitchFamily="49" charset="0"/>
                <a:cs typeface="Courier New" panose="02070309020205020404" pitchFamily="49" charset="0"/>
              </a:rPr>
              <a:t>myDisplay</a:t>
            </a:r>
            <a:r>
              <a:rPr lang="en-US" sz="2000" dirty="0"/>
              <a:t> even though </a:t>
            </a:r>
            <a:r>
              <a:rPr lang="en-US" sz="2000" dirty="0" err="1">
                <a:latin typeface="Courier New" panose="02070309020205020404" pitchFamily="49" charset="0"/>
                <a:cs typeface="Courier New" panose="02070309020205020404" pitchFamily="49" charset="0"/>
              </a:rPr>
              <a:t>myDisplay</a:t>
            </a:r>
            <a:r>
              <a:rPr lang="en-US" sz="2000" dirty="0"/>
              <a:t> has no interest in them.</a:t>
            </a:r>
          </a:p>
        </p:txBody>
      </p:sp>
    </p:spTree>
    <p:extLst>
      <p:ext uri="{BB962C8B-B14F-4D97-AF65-F5344CB8AC3E}">
        <p14:creationId xmlns:p14="http://schemas.microsoft.com/office/powerpoint/2010/main" val="3181302845"/>
      </p:ext>
    </p:extLst>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title"/>
          </p:nvPr>
        </p:nvSpPr>
        <p:spPr>
          <a:xfrm>
            <a:off x="303212" y="266700"/>
            <a:ext cx="9796462" cy="1104900"/>
          </a:xfrm>
        </p:spPr>
        <p:txBody>
          <a:bodyPr/>
          <a:lstStyle/>
          <a:p>
            <a:pPr lvl="1"/>
            <a:r>
              <a:rPr lang="en-US" sz="3200" i="1" dirty="0"/>
              <a:t>SOLID</a:t>
            </a:r>
            <a:br>
              <a:rPr lang="en-US" dirty="0"/>
            </a:br>
            <a:r>
              <a:rPr lang="en-US" dirty="0"/>
              <a:t>Example of ISP</a:t>
            </a:r>
          </a:p>
        </p:txBody>
      </p:sp>
      <p:sp>
        <p:nvSpPr>
          <p:cNvPr id="3" name="Content Placeholder 2"/>
          <p:cNvSpPr>
            <a:spLocks noGrp="1"/>
          </p:cNvSpPr>
          <p:nvPr>
            <p:ph idx="1"/>
          </p:nvPr>
        </p:nvSpPr>
        <p:spPr>
          <a:xfrm>
            <a:off x="412750" y="1676400"/>
            <a:ext cx="8729662" cy="1143000"/>
          </a:xfrm>
        </p:spPr>
        <p:txBody>
          <a:bodyPr/>
          <a:lstStyle/>
          <a:p>
            <a:r>
              <a:rPr lang="en-US" sz="2800" dirty="0"/>
              <a:t>Split </a:t>
            </a:r>
            <a:r>
              <a:rPr lang="en-US" sz="2800" dirty="0" err="1">
                <a:latin typeface="Courier New" panose="02070309020205020404" pitchFamily="49" charset="0"/>
                <a:cs typeface="Courier New" panose="02070309020205020404" pitchFamily="49" charset="0"/>
              </a:rPr>
              <a:t>ColorScheme</a:t>
            </a:r>
            <a:r>
              <a:rPr lang="en-US" sz="2800" dirty="0">
                <a:latin typeface="Courier New" panose="02070309020205020404" pitchFamily="49" charset="0"/>
                <a:cs typeface="Courier New" panose="02070309020205020404" pitchFamily="49" charset="0"/>
              </a:rPr>
              <a:t> </a:t>
            </a:r>
            <a:r>
              <a:rPr lang="en-US" sz="2800" dirty="0">
                <a:cs typeface="Courier New" panose="02070309020205020404" pitchFamily="49" charset="0"/>
              </a:rPr>
              <a:t>into multiple interfaces</a:t>
            </a:r>
          </a:p>
          <a:p>
            <a:endParaRPr lang="en-US" sz="2800" dirty="0"/>
          </a:p>
          <a:p>
            <a:pPr marL="0" indent="0">
              <a:buNone/>
            </a:pPr>
            <a:r>
              <a:rPr lang="en-US" sz="1800" dirty="0">
                <a:latin typeface="Courier New" panose="02070309020205020404" pitchFamily="49" charset="0"/>
                <a:cs typeface="Courier New" panose="02070309020205020404" pitchFamily="49" charset="0"/>
              </a:rPr>
              <a:t>interface </a:t>
            </a:r>
            <a:r>
              <a:rPr lang="en-US" sz="1800" dirty="0" err="1">
                <a:latin typeface="Courier New" panose="02070309020205020404" pitchFamily="49" charset="0"/>
                <a:cs typeface="Courier New" panose="02070309020205020404" pitchFamily="49" charset="0"/>
              </a:rPr>
              <a:t>RGBColorScheme</a:t>
            </a:r>
            <a:r>
              <a:rPr lang="en-US" sz="1800" dirty="0">
                <a:latin typeface="Courier New" panose="02070309020205020404" pitchFamily="49" charset="0"/>
                <a:cs typeface="Courier New" panose="02070309020205020404" pitchFamily="49" charset="0"/>
              </a:rPr>
              <a:t> { void render(byte[] image);}</a:t>
            </a:r>
          </a:p>
          <a:p>
            <a:pPr marL="0" indent="0">
              <a:buNone/>
            </a:pPr>
            <a:r>
              <a:rPr lang="en-US" sz="1800" dirty="0">
                <a:latin typeface="Courier New" panose="02070309020205020404" pitchFamily="49" charset="0"/>
                <a:cs typeface="Courier New" panose="02070309020205020404" pitchFamily="49" charset="0"/>
              </a:rPr>
              <a:t>interface </a:t>
            </a:r>
            <a:r>
              <a:rPr lang="en-US" sz="1800" dirty="0" err="1">
                <a:latin typeface="Courier New" panose="02070309020205020404" pitchFamily="49" charset="0"/>
                <a:cs typeface="Courier New" panose="02070309020205020404" pitchFamily="49" charset="0"/>
              </a:rPr>
              <a:t>YUVColorScheme</a:t>
            </a:r>
            <a:r>
              <a:rPr lang="en-US" sz="1800" dirty="0">
                <a:latin typeface="Courier New" panose="02070309020205020404" pitchFamily="49" charset="0"/>
                <a:cs typeface="Courier New" panose="02070309020205020404" pitchFamily="49" charset="0"/>
              </a:rPr>
              <a:t> { void render(byte[] image);}</a:t>
            </a:r>
          </a:p>
          <a:p>
            <a:pPr marL="0" indent="0">
              <a:buNone/>
            </a:pPr>
            <a:r>
              <a:rPr lang="en-US" sz="1800" dirty="0">
                <a:latin typeface="Courier New" panose="02070309020205020404" pitchFamily="49" charset="0"/>
                <a:cs typeface="Courier New" panose="02070309020205020404" pitchFamily="49" charset="0"/>
              </a:rPr>
              <a:t>interface </a:t>
            </a:r>
            <a:r>
              <a:rPr lang="en-US" sz="1800" dirty="0" err="1">
                <a:latin typeface="Courier New" panose="02070309020205020404" pitchFamily="49" charset="0"/>
                <a:cs typeface="Courier New" panose="02070309020205020404" pitchFamily="49" charset="0"/>
              </a:rPr>
              <a:t>HSVColorScheme</a:t>
            </a:r>
            <a:r>
              <a:rPr lang="en-US" sz="1800" dirty="0">
                <a:latin typeface="Courier New" panose="02070309020205020404" pitchFamily="49" charset="0"/>
                <a:cs typeface="Courier New" panose="02070309020205020404" pitchFamily="49" charset="0"/>
              </a:rPr>
              <a:t> { void render(byte[] image);}</a:t>
            </a:r>
          </a:p>
          <a:p>
            <a:pPr marL="0" indent="0">
              <a:buNone/>
            </a:pPr>
            <a:endParaRPr lang="en-US" sz="1800" dirty="0">
              <a:latin typeface="Courier New" panose="02070309020205020404" pitchFamily="49" charset="0"/>
              <a:cs typeface="Courier New" panose="02070309020205020404" pitchFamily="49" charset="0"/>
            </a:endParaRPr>
          </a:p>
        </p:txBody>
      </p:sp>
      <p:sp>
        <p:nvSpPr>
          <p:cNvPr id="4" name="Slide Number Placeholder 3"/>
          <p:cNvSpPr>
            <a:spLocks noGrp="1"/>
          </p:cNvSpPr>
          <p:nvPr>
            <p:ph type="sldNum" sz="quarter" idx="12"/>
          </p:nvPr>
        </p:nvSpPr>
        <p:spPr/>
        <p:txBody>
          <a:bodyPr/>
          <a:lstStyle/>
          <a:p>
            <a:pPr>
              <a:defRPr/>
            </a:pPr>
            <a:fld id="{63B8F44C-0EDE-4D7D-9086-BD1CF3CE7AF7}" type="slidenum">
              <a:rPr lang="en-US" smtClean="0"/>
              <a:pPr>
                <a:defRPr/>
              </a:pPr>
              <a:t>45</a:t>
            </a:fld>
            <a:endParaRPr lang="en-US"/>
          </a:p>
        </p:txBody>
      </p:sp>
      <p:sp>
        <p:nvSpPr>
          <p:cNvPr id="5" name="TextBox 4"/>
          <p:cNvSpPr txBox="1"/>
          <p:nvPr/>
        </p:nvSpPr>
        <p:spPr>
          <a:xfrm>
            <a:off x="303212" y="5006761"/>
            <a:ext cx="9982201" cy="923330"/>
          </a:xfrm>
          <a:prstGeom prst="rect">
            <a:avLst/>
          </a:prstGeom>
          <a:noFill/>
        </p:spPr>
        <p:txBody>
          <a:bodyPr wrap="square" rtlCol="0">
            <a:spAutoFit/>
          </a:bodyPr>
          <a:lstStyle/>
          <a:p>
            <a:r>
              <a:rPr lang="en-US" sz="1800" dirty="0">
                <a:latin typeface="Courier New" panose="02070309020205020404" pitchFamily="49" charset="0"/>
                <a:cs typeface="Courier New" panose="02070309020205020404" pitchFamily="49" charset="0"/>
              </a:rPr>
              <a:t>class </a:t>
            </a:r>
            <a:r>
              <a:rPr lang="en-US" sz="1800" dirty="0" err="1">
                <a:latin typeface="Courier New" panose="02070309020205020404" pitchFamily="49" charset="0"/>
                <a:cs typeface="Courier New" panose="02070309020205020404" pitchFamily="49" charset="0"/>
              </a:rPr>
              <a:t>myDisplay</a:t>
            </a:r>
            <a:r>
              <a:rPr lang="en-US" sz="1800" dirty="0">
                <a:latin typeface="Courier New" panose="02070309020205020404" pitchFamily="49" charset="0"/>
                <a:cs typeface="Courier New" panose="02070309020205020404" pitchFamily="49" charset="0"/>
              </a:rPr>
              <a:t> implements </a:t>
            </a:r>
            <a:r>
              <a:rPr lang="en-US" sz="1800" dirty="0" err="1">
                <a:latin typeface="Courier New" panose="02070309020205020404" pitchFamily="49" charset="0"/>
                <a:cs typeface="Courier New" panose="02070309020205020404" pitchFamily="49" charset="0"/>
              </a:rPr>
              <a:t>RGBColorScheme</a:t>
            </a:r>
            <a:r>
              <a:rPr lang="en-US" sz="1800" dirty="0">
                <a:latin typeface="Courier New" panose="02070309020205020404" pitchFamily="49" charset="0"/>
                <a:cs typeface="Courier New" panose="02070309020205020404" pitchFamily="49" charset="0"/>
              </a:rPr>
              <a:t> {</a:t>
            </a:r>
          </a:p>
          <a:p>
            <a:r>
              <a:rPr lang="en-US" sz="1800" dirty="0">
                <a:latin typeface="Courier New" panose="02070309020205020404" pitchFamily="49" charset="0"/>
                <a:cs typeface="Courier New" panose="02070309020205020404" pitchFamily="49" charset="0"/>
              </a:rPr>
              <a:t>   void render (byte[] image) {...}; // actual need of this class</a:t>
            </a:r>
          </a:p>
          <a:p>
            <a:r>
              <a:rPr lang="en-US" sz="1800" dirty="0">
                <a:latin typeface="Courier New" panose="02070309020205020404" pitchFamily="49" charset="0"/>
                <a:cs typeface="Courier New" panose="02070309020205020404" pitchFamily="49" charset="0"/>
              </a:rPr>
              <a:t>}</a:t>
            </a:r>
          </a:p>
        </p:txBody>
      </p:sp>
      <p:sp>
        <p:nvSpPr>
          <p:cNvPr id="6" name="TextBox 5">
            <a:extLst>
              <a:ext uri="{FF2B5EF4-FFF2-40B4-BE49-F238E27FC236}">
                <a16:creationId xmlns:a16="http://schemas.microsoft.com/office/drawing/2014/main" id="{06082C52-AE6F-4490-B35D-B2BB3C890A45}"/>
              </a:ext>
            </a:extLst>
          </p:cNvPr>
          <p:cNvSpPr txBox="1"/>
          <p:nvPr/>
        </p:nvSpPr>
        <p:spPr>
          <a:xfrm>
            <a:off x="432933" y="6134940"/>
            <a:ext cx="7770076" cy="369332"/>
          </a:xfrm>
          <a:prstGeom prst="rect">
            <a:avLst/>
          </a:prstGeom>
          <a:noFill/>
        </p:spPr>
        <p:txBody>
          <a:bodyPr wrap="none" rtlCol="0">
            <a:spAutoFit/>
          </a:bodyPr>
          <a:lstStyle/>
          <a:p>
            <a:r>
              <a:rPr lang="en-US" sz="1800" dirty="0"/>
              <a:t>No need to add dummy implementation of the unused interface method signatures</a:t>
            </a:r>
            <a:endParaRPr lang="en-HK" sz="1800" dirty="0"/>
          </a:p>
        </p:txBody>
      </p:sp>
    </p:spTree>
    <p:extLst>
      <p:ext uri="{BB962C8B-B14F-4D97-AF65-F5344CB8AC3E}">
        <p14:creationId xmlns:p14="http://schemas.microsoft.com/office/powerpoint/2010/main" val="1546227603"/>
      </p:ext>
    </p:extLst>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DC7F5F-2592-44F3-ABD8-9007B3BAC589}"/>
              </a:ext>
            </a:extLst>
          </p:cNvPr>
          <p:cNvSpPr>
            <a:spLocks noGrp="1"/>
          </p:cNvSpPr>
          <p:nvPr>
            <p:ph type="title"/>
          </p:nvPr>
        </p:nvSpPr>
        <p:spPr/>
        <p:txBody>
          <a:bodyPr/>
          <a:lstStyle/>
          <a:p>
            <a:r>
              <a:rPr lang="en-US" dirty="0"/>
              <a:t>Counter-Example of ISP</a:t>
            </a:r>
            <a:endParaRPr lang="en-HK" dirty="0"/>
          </a:p>
        </p:txBody>
      </p:sp>
      <p:sp>
        <p:nvSpPr>
          <p:cNvPr id="4" name="Slide Number Placeholder 3">
            <a:extLst>
              <a:ext uri="{FF2B5EF4-FFF2-40B4-BE49-F238E27FC236}">
                <a16:creationId xmlns:a16="http://schemas.microsoft.com/office/drawing/2014/main" id="{D54848CE-520E-44D8-B85B-39AA51A597AC}"/>
              </a:ext>
            </a:extLst>
          </p:cNvPr>
          <p:cNvSpPr>
            <a:spLocks noGrp="1"/>
          </p:cNvSpPr>
          <p:nvPr>
            <p:ph type="sldNum" sz="quarter" idx="12"/>
          </p:nvPr>
        </p:nvSpPr>
        <p:spPr>
          <a:xfrm>
            <a:off x="7423340" y="6362700"/>
            <a:ext cx="2062162" cy="457200"/>
          </a:xfrm>
        </p:spPr>
        <p:txBody>
          <a:bodyPr/>
          <a:lstStyle/>
          <a:p>
            <a:pPr>
              <a:defRPr/>
            </a:pPr>
            <a:fld id="{63B8F44C-0EDE-4D7D-9086-BD1CF3CE7AF7}" type="slidenum">
              <a:rPr lang="en-US" smtClean="0"/>
              <a:pPr>
                <a:defRPr/>
              </a:pPr>
              <a:t>46</a:t>
            </a:fld>
            <a:endParaRPr lang="en-US" dirty="0"/>
          </a:p>
        </p:txBody>
      </p:sp>
      <p:sp>
        <p:nvSpPr>
          <p:cNvPr id="5" name="Rectangle 4">
            <a:extLst>
              <a:ext uri="{FF2B5EF4-FFF2-40B4-BE49-F238E27FC236}">
                <a16:creationId xmlns:a16="http://schemas.microsoft.com/office/drawing/2014/main" id="{269C5014-A15E-4D89-832B-66832D12AEB2}"/>
              </a:ext>
            </a:extLst>
          </p:cNvPr>
          <p:cNvSpPr/>
          <p:nvPr/>
        </p:nvSpPr>
        <p:spPr bwMode="auto">
          <a:xfrm>
            <a:off x="5408612" y="1828800"/>
            <a:ext cx="3657600" cy="533400"/>
          </a:xfrm>
          <a:prstGeom prst="rect">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dirty="0">
                <a:solidFill>
                  <a:schemeClr val="tx1"/>
                </a:solidFill>
                <a:latin typeface="Times New Roman" pitchFamily="18" charset="0"/>
              </a:rPr>
              <a:t>Interface X = {</a:t>
            </a:r>
            <a:r>
              <a:rPr kumimoji="0" lang="en-US" sz="2800" b="0" i="0" u="none" strike="noStrike" cap="none" normalizeH="0" baseline="0" dirty="0">
                <a:ln>
                  <a:noFill/>
                </a:ln>
                <a:solidFill>
                  <a:schemeClr val="tx1"/>
                </a:solidFill>
                <a:effectLst/>
                <a:latin typeface="Times New Roman" pitchFamily="18" charset="0"/>
              </a:rPr>
              <a:t> f, g, h }</a:t>
            </a:r>
          </a:p>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dirty="0">
              <a:ln>
                <a:noFill/>
              </a:ln>
              <a:solidFill>
                <a:schemeClr val="tx1"/>
              </a:solidFill>
              <a:effectLst/>
              <a:latin typeface="Times New Roman" pitchFamily="18" charset="0"/>
            </a:endParaRPr>
          </a:p>
          <a:p>
            <a:pPr marL="0" marR="0" indent="0" algn="l" defTabSz="914400" rtl="0" eaLnBrk="0" fontAlgn="base" latinLnBrk="0" hangingPunct="0">
              <a:lnSpc>
                <a:spcPct val="100000"/>
              </a:lnSpc>
              <a:spcBef>
                <a:spcPct val="0"/>
              </a:spcBef>
              <a:spcAft>
                <a:spcPct val="0"/>
              </a:spcAft>
              <a:buClrTx/>
              <a:buSzTx/>
              <a:buFontTx/>
              <a:buNone/>
              <a:tabLst/>
            </a:pPr>
            <a:endParaRPr kumimoji="0" lang="en-HK" sz="2800" b="0" i="0" u="none" strike="noStrike" cap="none" normalizeH="0" baseline="0" dirty="0">
              <a:ln>
                <a:noFill/>
              </a:ln>
              <a:solidFill>
                <a:schemeClr val="tx1"/>
              </a:solidFill>
              <a:effectLst/>
              <a:latin typeface="Times New Roman" pitchFamily="18" charset="0"/>
            </a:endParaRPr>
          </a:p>
        </p:txBody>
      </p:sp>
      <p:sp>
        <p:nvSpPr>
          <p:cNvPr id="6" name="Rectangle 5">
            <a:extLst>
              <a:ext uri="{FF2B5EF4-FFF2-40B4-BE49-F238E27FC236}">
                <a16:creationId xmlns:a16="http://schemas.microsoft.com/office/drawing/2014/main" id="{3D02BC6B-88D3-45A8-99CF-8C00EC475B56}"/>
              </a:ext>
            </a:extLst>
          </p:cNvPr>
          <p:cNvSpPr/>
          <p:nvPr/>
        </p:nvSpPr>
        <p:spPr bwMode="auto">
          <a:xfrm>
            <a:off x="6170612" y="2819400"/>
            <a:ext cx="2590799" cy="1181100"/>
          </a:xfrm>
          <a:prstGeom prst="rect">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dirty="0">
                <a:solidFill>
                  <a:schemeClr val="tx1"/>
                </a:solidFill>
                <a:latin typeface="Times New Roman" pitchFamily="18" charset="0"/>
              </a:rPr>
              <a:t>Subclass  A </a:t>
            </a:r>
          </a:p>
          <a:p>
            <a:pPr marL="0" marR="0" indent="0" algn="l" defTabSz="914400" rtl="0" eaLnBrk="0" fontAlgn="base" latinLnBrk="0" hangingPunct="0">
              <a:lnSpc>
                <a:spcPct val="100000"/>
              </a:lnSpc>
              <a:spcBef>
                <a:spcPct val="0"/>
              </a:spcBef>
              <a:spcAft>
                <a:spcPct val="0"/>
              </a:spcAft>
              <a:buClrTx/>
              <a:buSzTx/>
              <a:buFontTx/>
              <a:buNone/>
              <a:tabLst/>
            </a:pPr>
            <a:r>
              <a:rPr lang="en-US" sz="2000" dirty="0">
                <a:solidFill>
                  <a:schemeClr val="tx1"/>
                </a:solidFill>
                <a:latin typeface="Times New Roman" pitchFamily="18" charset="0"/>
              </a:rPr>
              <a:t>no constraint on the order of function calls</a:t>
            </a:r>
            <a:endParaRPr kumimoji="0" lang="en-US" sz="2800" b="0" i="0" u="none" strike="noStrike" cap="none" normalizeH="0" baseline="0" dirty="0">
              <a:ln>
                <a:noFill/>
              </a:ln>
              <a:solidFill>
                <a:schemeClr val="tx1"/>
              </a:solidFill>
              <a:effectLst/>
              <a:latin typeface="Times New Roman" pitchFamily="18" charset="0"/>
            </a:endParaRPr>
          </a:p>
          <a:p>
            <a:pPr marL="0" marR="0" indent="0" algn="l" defTabSz="914400" rtl="0" eaLnBrk="0" fontAlgn="base" latinLnBrk="0" hangingPunct="0">
              <a:lnSpc>
                <a:spcPct val="100000"/>
              </a:lnSpc>
              <a:spcBef>
                <a:spcPct val="0"/>
              </a:spcBef>
              <a:spcAft>
                <a:spcPct val="0"/>
              </a:spcAft>
              <a:buClrTx/>
              <a:buSzTx/>
              <a:buFontTx/>
              <a:buNone/>
              <a:tabLst/>
            </a:pPr>
            <a:endParaRPr kumimoji="0" lang="en-HK" sz="2800" b="0" i="0" u="none" strike="noStrike" cap="none" normalizeH="0" baseline="0" dirty="0">
              <a:ln>
                <a:noFill/>
              </a:ln>
              <a:solidFill>
                <a:schemeClr val="tx1"/>
              </a:solidFill>
              <a:effectLst/>
              <a:latin typeface="Times New Roman" pitchFamily="18" charset="0"/>
            </a:endParaRPr>
          </a:p>
        </p:txBody>
      </p:sp>
      <p:sp>
        <p:nvSpPr>
          <p:cNvPr id="7" name="Rectangle 6">
            <a:extLst>
              <a:ext uri="{FF2B5EF4-FFF2-40B4-BE49-F238E27FC236}">
                <a16:creationId xmlns:a16="http://schemas.microsoft.com/office/drawing/2014/main" id="{D0906D76-816C-496F-8CE8-6CDA22D9CE9D}"/>
              </a:ext>
            </a:extLst>
          </p:cNvPr>
          <p:cNvSpPr/>
          <p:nvPr/>
        </p:nvSpPr>
        <p:spPr bwMode="auto">
          <a:xfrm>
            <a:off x="6170612" y="4114799"/>
            <a:ext cx="3429000" cy="1088209"/>
          </a:xfrm>
          <a:prstGeom prst="rect">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dirty="0">
                <a:solidFill>
                  <a:schemeClr val="tx1"/>
                </a:solidFill>
                <a:latin typeface="Times New Roman" pitchFamily="18" charset="0"/>
              </a:rPr>
              <a:t>Subclass  B </a:t>
            </a:r>
          </a:p>
          <a:p>
            <a:pPr marL="0" marR="0" indent="0" algn="l" defTabSz="914400" rtl="0" eaLnBrk="0" fontAlgn="base" latinLnBrk="0" hangingPunct="0">
              <a:lnSpc>
                <a:spcPct val="100000"/>
              </a:lnSpc>
              <a:spcBef>
                <a:spcPct val="0"/>
              </a:spcBef>
              <a:spcAft>
                <a:spcPct val="0"/>
              </a:spcAft>
              <a:buClrTx/>
              <a:buSzTx/>
              <a:buFontTx/>
              <a:buNone/>
              <a:tabLst/>
            </a:pPr>
            <a:r>
              <a:rPr lang="en-US" sz="2000" dirty="0">
                <a:solidFill>
                  <a:schemeClr val="tx1"/>
                </a:solidFill>
                <a:latin typeface="Times New Roman" pitchFamily="18" charset="0"/>
              </a:rPr>
              <a:t>should call f before g; otherwise, g has no effect</a:t>
            </a:r>
            <a:endParaRPr kumimoji="0" lang="en-US" sz="2800" b="0" i="0" u="none" strike="noStrike" cap="none" normalizeH="0" baseline="0" dirty="0">
              <a:ln>
                <a:noFill/>
              </a:ln>
              <a:solidFill>
                <a:schemeClr val="tx1"/>
              </a:solidFill>
              <a:effectLst/>
              <a:latin typeface="Times New Roman" pitchFamily="18" charset="0"/>
            </a:endParaRPr>
          </a:p>
        </p:txBody>
      </p:sp>
      <p:sp>
        <p:nvSpPr>
          <p:cNvPr id="8" name="Rectangle 7">
            <a:extLst>
              <a:ext uri="{FF2B5EF4-FFF2-40B4-BE49-F238E27FC236}">
                <a16:creationId xmlns:a16="http://schemas.microsoft.com/office/drawing/2014/main" id="{88E1964A-B140-48F2-96C3-77D9D74D4D47}"/>
              </a:ext>
            </a:extLst>
          </p:cNvPr>
          <p:cNvSpPr/>
          <p:nvPr/>
        </p:nvSpPr>
        <p:spPr bwMode="auto">
          <a:xfrm>
            <a:off x="6183759" y="5317306"/>
            <a:ext cx="3429000" cy="1088209"/>
          </a:xfrm>
          <a:prstGeom prst="rect">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dirty="0">
                <a:solidFill>
                  <a:schemeClr val="tx1"/>
                </a:solidFill>
                <a:latin typeface="Times New Roman" pitchFamily="18" charset="0"/>
              </a:rPr>
              <a:t>Subclass  C </a:t>
            </a:r>
          </a:p>
          <a:p>
            <a:pPr marL="0" marR="0" indent="0" algn="l" defTabSz="914400" rtl="0" eaLnBrk="0" fontAlgn="base" latinLnBrk="0" hangingPunct="0">
              <a:lnSpc>
                <a:spcPct val="100000"/>
              </a:lnSpc>
              <a:spcBef>
                <a:spcPct val="0"/>
              </a:spcBef>
              <a:spcAft>
                <a:spcPct val="0"/>
              </a:spcAft>
              <a:buClrTx/>
              <a:buSzTx/>
              <a:buFontTx/>
              <a:buNone/>
              <a:tabLst/>
            </a:pPr>
            <a:r>
              <a:rPr lang="en-US" sz="2000" dirty="0">
                <a:solidFill>
                  <a:schemeClr val="tx1"/>
                </a:solidFill>
                <a:latin typeface="Times New Roman" pitchFamily="18" charset="0"/>
              </a:rPr>
              <a:t>should call g before f, otherwise f has no effect</a:t>
            </a:r>
            <a:endParaRPr kumimoji="0" lang="en-US" sz="2800" b="0" i="0" u="none" strike="noStrike" cap="none" normalizeH="0" baseline="0" dirty="0">
              <a:ln>
                <a:noFill/>
              </a:ln>
              <a:solidFill>
                <a:schemeClr val="tx1"/>
              </a:solidFill>
              <a:effectLst/>
              <a:latin typeface="Times New Roman" pitchFamily="18" charset="0"/>
            </a:endParaRPr>
          </a:p>
        </p:txBody>
      </p:sp>
      <p:sp>
        <p:nvSpPr>
          <p:cNvPr id="9" name="Isosceles Triangle 8">
            <a:extLst>
              <a:ext uri="{FF2B5EF4-FFF2-40B4-BE49-F238E27FC236}">
                <a16:creationId xmlns:a16="http://schemas.microsoft.com/office/drawing/2014/main" id="{55AC3AA2-26DD-472B-BA6E-7D2BF6010AA7}"/>
              </a:ext>
            </a:extLst>
          </p:cNvPr>
          <p:cNvSpPr/>
          <p:nvPr/>
        </p:nvSpPr>
        <p:spPr bwMode="auto">
          <a:xfrm>
            <a:off x="5408612" y="2362200"/>
            <a:ext cx="381000" cy="304800"/>
          </a:xfrm>
          <a:prstGeom prst="triangle">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HK" sz="2800" b="0" i="0" u="none" strike="noStrike" cap="none" normalizeH="0" baseline="0">
              <a:ln>
                <a:noFill/>
              </a:ln>
              <a:solidFill>
                <a:schemeClr val="tx1"/>
              </a:solidFill>
              <a:effectLst/>
              <a:latin typeface="Times New Roman" pitchFamily="18" charset="0"/>
            </a:endParaRPr>
          </a:p>
        </p:txBody>
      </p:sp>
      <p:cxnSp>
        <p:nvCxnSpPr>
          <p:cNvPr id="11" name="Connector: Elbow 10">
            <a:extLst>
              <a:ext uri="{FF2B5EF4-FFF2-40B4-BE49-F238E27FC236}">
                <a16:creationId xmlns:a16="http://schemas.microsoft.com/office/drawing/2014/main" id="{61A4EB0B-5194-4587-80C5-C9D8C4815259}"/>
              </a:ext>
            </a:extLst>
          </p:cNvPr>
          <p:cNvCxnSpPr>
            <a:stCxn id="9" idx="3"/>
            <a:endCxn id="6" idx="1"/>
          </p:cNvCxnSpPr>
          <p:nvPr/>
        </p:nvCxnSpPr>
        <p:spPr bwMode="auto">
          <a:xfrm rot="16200000" flipH="1">
            <a:off x="5513387" y="2752725"/>
            <a:ext cx="742950" cy="571500"/>
          </a:xfrm>
          <a:prstGeom prst="bentConnector2">
            <a:avLst/>
          </a:prstGeom>
          <a:ln>
            <a:headEnd type="none" w="sm" len="sm"/>
            <a:tailEnd type="none" w="sm" len="sm"/>
          </a:ln>
        </p:spPr>
        <p:style>
          <a:lnRef idx="1">
            <a:schemeClr val="dk1"/>
          </a:lnRef>
          <a:fillRef idx="0">
            <a:schemeClr val="dk1"/>
          </a:fillRef>
          <a:effectRef idx="0">
            <a:schemeClr val="dk1"/>
          </a:effectRef>
          <a:fontRef idx="minor">
            <a:schemeClr val="tx1"/>
          </a:fontRef>
        </p:style>
      </p:cxnSp>
      <p:cxnSp>
        <p:nvCxnSpPr>
          <p:cNvPr id="15" name="Connector: Elbow 14">
            <a:extLst>
              <a:ext uri="{FF2B5EF4-FFF2-40B4-BE49-F238E27FC236}">
                <a16:creationId xmlns:a16="http://schemas.microsoft.com/office/drawing/2014/main" id="{69EF044B-0AB4-4E73-8ABA-59A847C8EC43}"/>
              </a:ext>
            </a:extLst>
          </p:cNvPr>
          <p:cNvCxnSpPr>
            <a:cxnSpLocks/>
            <a:stCxn id="9" idx="3"/>
            <a:endCxn id="7" idx="1"/>
          </p:cNvCxnSpPr>
          <p:nvPr/>
        </p:nvCxnSpPr>
        <p:spPr bwMode="auto">
          <a:xfrm rot="16200000" flipH="1">
            <a:off x="4888910" y="3377202"/>
            <a:ext cx="1991904" cy="571500"/>
          </a:xfrm>
          <a:prstGeom prst="bentConnector2">
            <a:avLst/>
          </a:prstGeom>
          <a:ln>
            <a:headEnd type="none" w="sm" len="sm"/>
            <a:tailEnd type="none" w="sm" len="sm"/>
          </a:ln>
        </p:spPr>
        <p:style>
          <a:lnRef idx="1">
            <a:schemeClr val="dk1"/>
          </a:lnRef>
          <a:fillRef idx="0">
            <a:schemeClr val="dk1"/>
          </a:fillRef>
          <a:effectRef idx="0">
            <a:schemeClr val="dk1"/>
          </a:effectRef>
          <a:fontRef idx="minor">
            <a:schemeClr val="tx1"/>
          </a:fontRef>
        </p:style>
      </p:cxnSp>
      <p:cxnSp>
        <p:nvCxnSpPr>
          <p:cNvPr id="17" name="Connector: Elbow 16">
            <a:extLst>
              <a:ext uri="{FF2B5EF4-FFF2-40B4-BE49-F238E27FC236}">
                <a16:creationId xmlns:a16="http://schemas.microsoft.com/office/drawing/2014/main" id="{560DB8DA-64C8-461D-A600-FEF58AD28E4A}"/>
              </a:ext>
            </a:extLst>
          </p:cNvPr>
          <p:cNvCxnSpPr>
            <a:cxnSpLocks/>
            <a:stCxn id="9" idx="3"/>
            <a:endCxn id="8" idx="1"/>
          </p:cNvCxnSpPr>
          <p:nvPr/>
        </p:nvCxnSpPr>
        <p:spPr bwMode="auto">
          <a:xfrm rot="16200000" flipH="1">
            <a:off x="4294230" y="3971881"/>
            <a:ext cx="3194411" cy="584647"/>
          </a:xfrm>
          <a:prstGeom prst="bentConnector2">
            <a:avLst/>
          </a:prstGeom>
          <a:ln>
            <a:headEnd type="none" w="sm" len="sm"/>
            <a:tailEnd type="none" w="sm" len="sm"/>
          </a:ln>
        </p:spPr>
        <p:style>
          <a:lnRef idx="1">
            <a:schemeClr val="dk1"/>
          </a:lnRef>
          <a:fillRef idx="0">
            <a:schemeClr val="dk1"/>
          </a:fillRef>
          <a:effectRef idx="0">
            <a:schemeClr val="dk1"/>
          </a:effectRef>
          <a:fontRef idx="minor">
            <a:schemeClr val="tx1"/>
          </a:fontRef>
        </p:style>
      </p:cxnSp>
      <p:sp>
        <p:nvSpPr>
          <p:cNvPr id="18" name="Rectangle 17">
            <a:extLst>
              <a:ext uri="{FF2B5EF4-FFF2-40B4-BE49-F238E27FC236}">
                <a16:creationId xmlns:a16="http://schemas.microsoft.com/office/drawing/2014/main" id="{04F66BA1-2E6D-4111-A320-238569E200DC}"/>
              </a:ext>
            </a:extLst>
          </p:cNvPr>
          <p:cNvSpPr/>
          <p:nvPr/>
        </p:nvSpPr>
        <p:spPr bwMode="auto">
          <a:xfrm>
            <a:off x="74613" y="1405280"/>
            <a:ext cx="5067299" cy="4456130"/>
          </a:xfrm>
          <a:prstGeom prst="rect">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sz="2000" dirty="0">
                <a:solidFill>
                  <a:schemeClr val="tx1"/>
                </a:solidFill>
                <a:latin typeface="Courier New" panose="02070309020205020404" pitchFamily="49" charset="0"/>
                <a:cs typeface="Courier New" panose="02070309020205020404" pitchFamily="49" charset="0"/>
              </a:rPr>
              <a:t>Client C = {</a:t>
            </a:r>
            <a:r>
              <a:rPr kumimoji="0" lang="en-US" sz="20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 </a:t>
            </a:r>
          </a:p>
          <a:p>
            <a:pPr marL="0" marR="0" indent="0" algn="l" defTabSz="914400" rtl="0" eaLnBrk="0" fontAlgn="base" latinLnBrk="0" hangingPunct="0">
              <a:lnSpc>
                <a:spcPct val="100000"/>
              </a:lnSpc>
              <a:spcBef>
                <a:spcPct val="0"/>
              </a:spcBef>
              <a:spcAft>
                <a:spcPct val="0"/>
              </a:spcAft>
              <a:buClrTx/>
              <a:buSzTx/>
              <a:buFontTx/>
              <a:buNone/>
              <a:tabLst/>
            </a:pPr>
            <a:r>
              <a:rPr lang="en-US" sz="2000" dirty="0">
                <a:solidFill>
                  <a:schemeClr val="tx1"/>
                </a:solidFill>
                <a:latin typeface="Courier New" panose="02070309020205020404" pitchFamily="49" charset="0"/>
                <a:cs typeface="Courier New" panose="02070309020205020404" pitchFamily="49" charset="0"/>
              </a:rPr>
              <a:t> X x[];</a:t>
            </a:r>
          </a:p>
          <a:p>
            <a:pPr marL="0" marR="0" indent="0" algn="l"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loop: </a:t>
            </a:r>
          </a:p>
          <a:p>
            <a:pPr marL="0" marR="0" indent="0" algn="l" defTabSz="914400" rtl="0" eaLnBrk="0" fontAlgn="base" latinLnBrk="0" hangingPunct="0">
              <a:lnSpc>
                <a:spcPct val="100000"/>
              </a:lnSpc>
              <a:spcBef>
                <a:spcPct val="0"/>
              </a:spcBef>
              <a:spcAft>
                <a:spcPct val="0"/>
              </a:spcAft>
              <a:buClrTx/>
              <a:buSzTx/>
              <a:buFontTx/>
              <a:buNone/>
              <a:tabLst/>
            </a:pPr>
            <a:r>
              <a:rPr lang="en-US" sz="2000" dirty="0">
                <a:solidFill>
                  <a:schemeClr val="tx1"/>
                </a:solidFill>
                <a:latin typeface="Courier New" panose="02070309020205020404" pitchFamily="49" charset="0"/>
                <a:cs typeface="Courier New" panose="02070309020205020404" pitchFamily="49" charset="0"/>
              </a:rPr>
              <a:t>  code to maintain x;</a:t>
            </a:r>
            <a:endParaRPr kumimoji="0" lang="en-US" sz="20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endParaRPr>
          </a:p>
          <a:p>
            <a:pPr marL="0" marR="0" indent="0" algn="l" defTabSz="914400" rtl="0" eaLnBrk="0" fontAlgn="base" latinLnBrk="0" hangingPunct="0">
              <a:lnSpc>
                <a:spcPct val="100000"/>
              </a:lnSpc>
              <a:spcBef>
                <a:spcPct val="0"/>
              </a:spcBef>
              <a:spcAft>
                <a:spcPct val="0"/>
              </a:spcAft>
              <a:buClrTx/>
              <a:buSzTx/>
              <a:buFontTx/>
              <a:buNone/>
              <a:tabLst/>
            </a:pPr>
            <a:r>
              <a:rPr lang="en-US" sz="2000" dirty="0">
                <a:solidFill>
                  <a:schemeClr val="tx1"/>
                </a:solidFill>
                <a:latin typeface="Courier New" panose="02070309020205020404" pitchFamily="49" charset="0"/>
                <a:cs typeface="Courier New" panose="02070309020205020404" pitchFamily="49" charset="0"/>
              </a:rPr>
              <a:t>  </a:t>
            </a:r>
            <a:r>
              <a:rPr kumimoji="0" lang="en-US" sz="20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fetch position </a:t>
            </a:r>
            <a:r>
              <a:rPr kumimoji="0" lang="en-US" sz="2000" b="0" i="0" u="none" strike="noStrike" cap="none" normalizeH="0" baseline="0" dirty="0" err="1">
                <a:ln>
                  <a:noFill/>
                </a:ln>
                <a:solidFill>
                  <a:schemeClr val="tx1"/>
                </a:solidFill>
                <a:effectLst/>
                <a:latin typeface="Courier New" panose="02070309020205020404" pitchFamily="49" charset="0"/>
                <a:cs typeface="Courier New" panose="02070309020205020404" pitchFamily="49" charset="0"/>
              </a:rPr>
              <a:t>i</a:t>
            </a:r>
            <a:endParaRPr kumimoji="0" lang="en-US" sz="20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endParaRPr>
          </a:p>
          <a:p>
            <a:pPr marL="0" marR="0" indent="0" algn="l" defTabSz="914400" rtl="0" eaLnBrk="0" fontAlgn="base" latinLnBrk="0" hangingPunct="0">
              <a:lnSpc>
                <a:spcPct val="100000"/>
              </a:lnSpc>
              <a:spcBef>
                <a:spcPct val="0"/>
              </a:spcBef>
              <a:spcAft>
                <a:spcPct val="0"/>
              </a:spcAft>
              <a:buClrTx/>
              <a:buSzTx/>
              <a:buFontTx/>
              <a:buNone/>
              <a:tabLst/>
            </a:pPr>
            <a:r>
              <a:rPr lang="en-US" sz="2000" dirty="0">
                <a:solidFill>
                  <a:schemeClr val="tx1"/>
                </a:solidFill>
                <a:latin typeface="Courier New" panose="02070309020205020404" pitchFamily="49" charset="0"/>
                <a:cs typeface="Courier New" panose="02070309020205020404" pitchFamily="49" charset="0"/>
              </a:rPr>
              <a:t>  fetch action e </a:t>
            </a:r>
          </a:p>
          <a:p>
            <a:pPr marL="0" marR="0" indent="0" algn="l"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  switch (e) {</a:t>
            </a:r>
          </a:p>
          <a:p>
            <a:pPr marL="0" marR="0" indent="0" algn="l" defTabSz="914400" rtl="0" eaLnBrk="0" fontAlgn="base" latinLnBrk="0" hangingPunct="0">
              <a:lnSpc>
                <a:spcPct val="100000"/>
              </a:lnSpc>
              <a:spcBef>
                <a:spcPct val="0"/>
              </a:spcBef>
              <a:spcAft>
                <a:spcPct val="0"/>
              </a:spcAft>
              <a:buClrTx/>
              <a:buSzTx/>
              <a:buFontTx/>
              <a:buNone/>
              <a:tabLst/>
            </a:pPr>
            <a:r>
              <a:rPr lang="en-US" sz="2000" dirty="0">
                <a:solidFill>
                  <a:schemeClr val="tx1"/>
                </a:solidFill>
                <a:latin typeface="Courier New" panose="02070309020205020404" pitchFamily="49" charset="0"/>
                <a:cs typeface="Courier New" panose="02070309020205020404" pitchFamily="49" charset="0"/>
              </a:rPr>
              <a:t>    “f”:  call x[</a:t>
            </a:r>
            <a:r>
              <a:rPr lang="en-US" sz="2000" dirty="0" err="1">
                <a:solidFill>
                  <a:schemeClr val="tx1"/>
                </a:solidFill>
                <a:latin typeface="Courier New" panose="02070309020205020404" pitchFamily="49" charset="0"/>
                <a:cs typeface="Courier New" panose="02070309020205020404" pitchFamily="49" charset="0"/>
              </a:rPr>
              <a:t>i</a:t>
            </a:r>
            <a:r>
              <a:rPr lang="en-US" sz="2000" dirty="0">
                <a:solidFill>
                  <a:schemeClr val="tx1"/>
                </a:solidFill>
                <a:latin typeface="Courier New" panose="02070309020205020404" pitchFamily="49" charset="0"/>
                <a:cs typeface="Courier New" panose="02070309020205020404" pitchFamily="49" charset="0"/>
              </a:rPr>
              <a:t>].f(); break;</a:t>
            </a:r>
          </a:p>
          <a:p>
            <a:r>
              <a:rPr kumimoji="0" lang="en-US" sz="2000" b="0" i="0" u="none" strike="noStrike" cap="none" normalizeH="0" baseline="0">
                <a:ln>
                  <a:noFill/>
                </a:ln>
                <a:solidFill>
                  <a:schemeClr val="tx1"/>
                </a:solidFill>
                <a:effectLst/>
                <a:latin typeface="Courier New" panose="02070309020205020404" pitchFamily="49" charset="0"/>
                <a:cs typeface="Courier New" panose="02070309020205020404" pitchFamily="49" charset="0"/>
              </a:rPr>
              <a:t>    </a:t>
            </a:r>
            <a:r>
              <a:rPr lang="en-US" sz="2000">
                <a:solidFill>
                  <a:schemeClr val="tx1"/>
                </a:solidFill>
                <a:latin typeface="Courier New" panose="02070309020205020404" pitchFamily="49" charset="0"/>
                <a:cs typeface="Courier New" panose="02070309020205020404" pitchFamily="49" charset="0"/>
              </a:rPr>
              <a:t>“</a:t>
            </a:r>
            <a:r>
              <a:rPr lang="en-US" sz="2000" dirty="0">
                <a:solidFill>
                  <a:schemeClr val="tx1"/>
                </a:solidFill>
                <a:latin typeface="Courier New" panose="02070309020205020404" pitchFamily="49" charset="0"/>
                <a:cs typeface="Courier New" panose="02070309020205020404" pitchFamily="49" charset="0"/>
              </a:rPr>
              <a:t>g”:  call x[</a:t>
            </a:r>
            <a:r>
              <a:rPr lang="en-US" sz="2000" dirty="0" err="1">
                <a:solidFill>
                  <a:schemeClr val="tx1"/>
                </a:solidFill>
                <a:latin typeface="Courier New" panose="02070309020205020404" pitchFamily="49" charset="0"/>
                <a:cs typeface="Courier New" panose="02070309020205020404" pitchFamily="49" charset="0"/>
              </a:rPr>
              <a:t>i</a:t>
            </a:r>
            <a:r>
              <a:rPr lang="en-US" sz="2000" dirty="0">
                <a:solidFill>
                  <a:schemeClr val="tx1"/>
                </a:solidFill>
                <a:latin typeface="Courier New" panose="02070309020205020404" pitchFamily="49" charset="0"/>
                <a:cs typeface="Courier New" panose="02070309020205020404" pitchFamily="49" charset="0"/>
              </a:rPr>
              <a:t>].g(); break;</a:t>
            </a:r>
          </a:p>
          <a:p>
            <a:r>
              <a:rPr kumimoji="0" lang="en-US" sz="20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    </a:t>
            </a:r>
            <a:r>
              <a:rPr lang="en-US" sz="2000" dirty="0">
                <a:solidFill>
                  <a:schemeClr val="tx1"/>
                </a:solidFill>
                <a:latin typeface="Courier New" panose="02070309020205020404" pitchFamily="49" charset="0"/>
                <a:cs typeface="Courier New" panose="02070309020205020404" pitchFamily="49" charset="0"/>
              </a:rPr>
              <a:t>“h”: call x[</a:t>
            </a:r>
            <a:r>
              <a:rPr lang="en-US" sz="2000" dirty="0" err="1">
                <a:solidFill>
                  <a:schemeClr val="tx1"/>
                </a:solidFill>
                <a:latin typeface="Courier New" panose="02070309020205020404" pitchFamily="49" charset="0"/>
                <a:cs typeface="Courier New" panose="02070309020205020404" pitchFamily="49" charset="0"/>
              </a:rPr>
              <a:t>i</a:t>
            </a:r>
            <a:r>
              <a:rPr lang="en-US" sz="2000" dirty="0">
                <a:solidFill>
                  <a:schemeClr val="tx1"/>
                </a:solidFill>
                <a:latin typeface="Courier New" panose="02070309020205020404" pitchFamily="49" charset="0"/>
                <a:cs typeface="Courier New" panose="02070309020205020404" pitchFamily="49" charset="0"/>
              </a:rPr>
              <a:t>].h(); break;</a:t>
            </a:r>
            <a:endParaRPr kumimoji="0" lang="en-US" sz="20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endParaRPr>
          </a:p>
          <a:p>
            <a:pPr marL="0" marR="0" indent="0" algn="l" defTabSz="914400" rtl="0" eaLnBrk="0" fontAlgn="base" latinLnBrk="0" hangingPunct="0">
              <a:lnSpc>
                <a:spcPct val="100000"/>
              </a:lnSpc>
              <a:spcBef>
                <a:spcPct val="0"/>
              </a:spcBef>
              <a:spcAft>
                <a:spcPct val="0"/>
              </a:spcAft>
              <a:buClrTx/>
              <a:buSzTx/>
              <a:buFontTx/>
              <a:buNone/>
              <a:tabLst/>
            </a:pPr>
            <a:r>
              <a:rPr lang="en-US" sz="2000" dirty="0">
                <a:solidFill>
                  <a:schemeClr val="tx1"/>
                </a:solidFill>
                <a:latin typeface="Courier New" panose="02070309020205020404" pitchFamily="49" charset="0"/>
                <a:cs typeface="Courier New" panose="02070309020205020404" pitchFamily="49" charset="0"/>
              </a:rPr>
              <a:t>  }</a:t>
            </a:r>
          </a:p>
          <a:p>
            <a:pPr marL="0" marR="0" indent="0" algn="l"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a:t>
            </a:r>
          </a:p>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endParaRPr>
          </a:p>
          <a:p>
            <a:pPr marL="0" marR="0" indent="0" algn="l" defTabSz="914400" rtl="0" eaLnBrk="0" fontAlgn="base" latinLnBrk="0" hangingPunct="0">
              <a:lnSpc>
                <a:spcPct val="100000"/>
              </a:lnSpc>
              <a:spcBef>
                <a:spcPct val="0"/>
              </a:spcBef>
              <a:spcAft>
                <a:spcPct val="0"/>
              </a:spcAft>
              <a:buClrTx/>
              <a:buSzTx/>
              <a:buFontTx/>
              <a:buNone/>
              <a:tabLst/>
            </a:pPr>
            <a:endParaRPr kumimoji="0" lang="en-HK" sz="20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endParaRPr>
          </a:p>
        </p:txBody>
      </p:sp>
      <p:sp>
        <p:nvSpPr>
          <p:cNvPr id="19" name="Rectangle 18">
            <a:extLst>
              <a:ext uri="{FF2B5EF4-FFF2-40B4-BE49-F238E27FC236}">
                <a16:creationId xmlns:a16="http://schemas.microsoft.com/office/drawing/2014/main" id="{BCA3B47D-3A50-4FDB-8FF8-4A5050C98647}"/>
              </a:ext>
            </a:extLst>
          </p:cNvPr>
          <p:cNvSpPr/>
          <p:nvPr/>
        </p:nvSpPr>
        <p:spPr bwMode="auto">
          <a:xfrm>
            <a:off x="8228012" y="109880"/>
            <a:ext cx="1524000" cy="1295400"/>
          </a:xfrm>
          <a:prstGeom prst="rect">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HK" sz="2800" b="0" i="0" u="none" strike="noStrike" cap="none" normalizeH="0" baseline="0">
              <a:ln>
                <a:noFill/>
              </a:ln>
              <a:solidFill>
                <a:schemeClr val="tx1"/>
              </a:solidFill>
              <a:effectLst/>
              <a:latin typeface="Times New Roman" pitchFamily="18" charset="0"/>
            </a:endParaRPr>
          </a:p>
        </p:txBody>
      </p:sp>
      <p:sp>
        <p:nvSpPr>
          <p:cNvPr id="20" name="TextBox 19">
            <a:extLst>
              <a:ext uri="{FF2B5EF4-FFF2-40B4-BE49-F238E27FC236}">
                <a16:creationId xmlns:a16="http://schemas.microsoft.com/office/drawing/2014/main" id="{8EF8CBF4-B00D-489D-9360-F265EE4F964E}"/>
              </a:ext>
            </a:extLst>
          </p:cNvPr>
          <p:cNvSpPr txBox="1"/>
          <p:nvPr/>
        </p:nvSpPr>
        <p:spPr>
          <a:xfrm>
            <a:off x="8380412" y="109880"/>
            <a:ext cx="1828800" cy="1200329"/>
          </a:xfrm>
          <a:prstGeom prst="rect">
            <a:avLst/>
          </a:prstGeom>
          <a:noFill/>
        </p:spPr>
        <p:txBody>
          <a:bodyPr wrap="square" rtlCol="0">
            <a:spAutoFit/>
          </a:bodyPr>
          <a:lstStyle/>
          <a:p>
            <a:r>
              <a:rPr lang="en-US" sz="1800" dirty="0"/>
              <a:t>a1</a:t>
            </a:r>
          </a:p>
          <a:p>
            <a:r>
              <a:rPr lang="en-US" sz="1800" dirty="0"/>
              <a:t>    c1</a:t>
            </a:r>
          </a:p>
          <a:p>
            <a:r>
              <a:rPr lang="en-US" sz="1800" dirty="0"/>
              <a:t>             a3</a:t>
            </a:r>
          </a:p>
          <a:p>
            <a:r>
              <a:rPr lang="en-US" sz="1800" dirty="0"/>
              <a:t>  b4</a:t>
            </a:r>
          </a:p>
        </p:txBody>
      </p:sp>
      <p:cxnSp>
        <p:nvCxnSpPr>
          <p:cNvPr id="22" name="Straight Arrow Connector 21">
            <a:extLst>
              <a:ext uri="{FF2B5EF4-FFF2-40B4-BE49-F238E27FC236}">
                <a16:creationId xmlns:a16="http://schemas.microsoft.com/office/drawing/2014/main" id="{2B5ABA7B-DD15-4F0A-9A87-2EA9D8675A32}"/>
              </a:ext>
            </a:extLst>
          </p:cNvPr>
          <p:cNvCxnSpPr>
            <a:cxnSpLocks/>
            <a:endCxn id="5" idx="1"/>
          </p:cNvCxnSpPr>
          <p:nvPr/>
        </p:nvCxnSpPr>
        <p:spPr bwMode="auto">
          <a:xfrm>
            <a:off x="5103812" y="2095500"/>
            <a:ext cx="304800" cy="0"/>
          </a:xfrm>
          <a:prstGeom prst="straightConnector1">
            <a:avLst/>
          </a:prstGeom>
          <a:ln>
            <a:headEnd type="none" w="sm" len="sm"/>
            <a:tailEnd type="triangle"/>
          </a:ln>
        </p:spPr>
        <p:style>
          <a:lnRef idx="1">
            <a:schemeClr val="dk1"/>
          </a:lnRef>
          <a:fillRef idx="0">
            <a:schemeClr val="dk1"/>
          </a:fillRef>
          <a:effectRef idx="0">
            <a:schemeClr val="dk1"/>
          </a:effectRef>
          <a:fontRef idx="minor">
            <a:schemeClr val="tx1"/>
          </a:fontRef>
        </p:style>
      </p:cxnSp>
      <p:sp>
        <p:nvSpPr>
          <p:cNvPr id="24" name="TextBox 23">
            <a:extLst>
              <a:ext uri="{FF2B5EF4-FFF2-40B4-BE49-F238E27FC236}">
                <a16:creationId xmlns:a16="http://schemas.microsoft.com/office/drawing/2014/main" id="{6F4B203E-EB07-4361-9026-91E8D6EA05ED}"/>
              </a:ext>
            </a:extLst>
          </p:cNvPr>
          <p:cNvSpPr txBox="1"/>
          <p:nvPr/>
        </p:nvSpPr>
        <p:spPr>
          <a:xfrm>
            <a:off x="2170017" y="54113"/>
            <a:ext cx="5257896" cy="707886"/>
          </a:xfrm>
          <a:prstGeom prst="rect">
            <a:avLst/>
          </a:prstGeom>
          <a:noFill/>
        </p:spPr>
        <p:txBody>
          <a:bodyPr wrap="square" rtlCol="0">
            <a:spAutoFit/>
          </a:bodyPr>
          <a:lstStyle/>
          <a:p>
            <a:r>
              <a:rPr lang="en-US" sz="2000" dirty="0"/>
              <a:t>X cannot provide a general interface for subclasses with incompatible calling sequence</a:t>
            </a:r>
            <a:endParaRPr lang="en-HK" sz="2000" dirty="0"/>
          </a:p>
        </p:txBody>
      </p:sp>
      <p:sp>
        <p:nvSpPr>
          <p:cNvPr id="25" name="TextBox 24">
            <a:extLst>
              <a:ext uri="{FF2B5EF4-FFF2-40B4-BE49-F238E27FC236}">
                <a16:creationId xmlns:a16="http://schemas.microsoft.com/office/drawing/2014/main" id="{11511070-AF5E-4480-B72C-C37AD4577311}"/>
              </a:ext>
            </a:extLst>
          </p:cNvPr>
          <p:cNvSpPr txBox="1"/>
          <p:nvPr/>
        </p:nvSpPr>
        <p:spPr>
          <a:xfrm>
            <a:off x="7140557" y="-87131"/>
            <a:ext cx="1099981" cy="523220"/>
          </a:xfrm>
          <a:prstGeom prst="rect">
            <a:avLst/>
          </a:prstGeom>
          <a:noFill/>
        </p:spPr>
        <p:txBody>
          <a:bodyPr wrap="none" rtlCol="0">
            <a:spAutoFit/>
          </a:bodyPr>
          <a:lstStyle/>
          <a:p>
            <a:r>
              <a:rPr lang="en-US" dirty="0"/>
              <a:t>screen</a:t>
            </a:r>
            <a:endParaRPr lang="en-HK" dirty="0"/>
          </a:p>
        </p:txBody>
      </p:sp>
      <p:sp>
        <p:nvSpPr>
          <p:cNvPr id="26" name="TextBox 25">
            <a:extLst>
              <a:ext uri="{FF2B5EF4-FFF2-40B4-BE49-F238E27FC236}">
                <a16:creationId xmlns:a16="http://schemas.microsoft.com/office/drawing/2014/main" id="{B00A74D0-B5C6-427B-857E-1674629CE57E}"/>
              </a:ext>
            </a:extLst>
          </p:cNvPr>
          <p:cNvSpPr txBox="1"/>
          <p:nvPr/>
        </p:nvSpPr>
        <p:spPr>
          <a:xfrm>
            <a:off x="3427412" y="5929001"/>
            <a:ext cx="2795958" cy="523220"/>
          </a:xfrm>
          <a:prstGeom prst="rect">
            <a:avLst/>
          </a:prstGeom>
          <a:noFill/>
        </p:spPr>
        <p:txBody>
          <a:bodyPr wrap="none" rtlCol="0">
            <a:spAutoFit/>
          </a:bodyPr>
          <a:lstStyle/>
          <a:p>
            <a:r>
              <a:rPr lang="en-US" dirty="0"/>
              <a:t>Error in execution</a:t>
            </a:r>
            <a:endParaRPr lang="en-HK" dirty="0"/>
          </a:p>
        </p:txBody>
      </p:sp>
      <p:cxnSp>
        <p:nvCxnSpPr>
          <p:cNvPr id="28" name="Straight Connector 27">
            <a:extLst>
              <a:ext uri="{FF2B5EF4-FFF2-40B4-BE49-F238E27FC236}">
                <a16:creationId xmlns:a16="http://schemas.microsoft.com/office/drawing/2014/main" id="{AF2D090E-FD39-4795-BEE3-0741EFF5890B}"/>
              </a:ext>
            </a:extLst>
          </p:cNvPr>
          <p:cNvCxnSpPr/>
          <p:nvPr/>
        </p:nvCxnSpPr>
        <p:spPr bwMode="auto">
          <a:xfrm>
            <a:off x="6856412" y="609600"/>
            <a:ext cx="228600" cy="1143000"/>
          </a:xfrm>
          <a:prstGeom prst="line">
            <a:avLst/>
          </a:prstGeom>
          <a:ln>
            <a:prstDash val="dash"/>
            <a:headEnd type="none" w="sm" len="sm"/>
            <a:tailEnd type="none" w="sm" len="sm"/>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351514993"/>
      </p:ext>
    </p:extLst>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title"/>
          </p:nvPr>
        </p:nvSpPr>
        <p:spPr>
          <a:xfrm>
            <a:off x="303212" y="266700"/>
            <a:ext cx="10210800" cy="1104900"/>
          </a:xfrm>
        </p:spPr>
        <p:txBody>
          <a:bodyPr/>
          <a:lstStyle/>
          <a:p>
            <a:pPr lvl="1"/>
            <a:r>
              <a:rPr lang="en-US" sz="3200" i="1" dirty="0"/>
              <a:t>SOLID</a:t>
            </a:r>
            <a:br>
              <a:rPr lang="en-US" dirty="0"/>
            </a:br>
            <a:r>
              <a:rPr lang="en-US" sz="4000" dirty="0"/>
              <a:t>D - Dependency Inversion Principle (DIP)</a:t>
            </a:r>
            <a:endParaRPr lang="en-US" dirty="0"/>
          </a:p>
        </p:txBody>
      </p:sp>
      <p:sp>
        <p:nvSpPr>
          <p:cNvPr id="3" name="Content Placeholder 2"/>
          <p:cNvSpPr>
            <a:spLocks noGrp="1"/>
          </p:cNvSpPr>
          <p:nvPr>
            <p:ph idx="1"/>
          </p:nvPr>
        </p:nvSpPr>
        <p:spPr>
          <a:xfrm>
            <a:off x="412750" y="1676400"/>
            <a:ext cx="8729662" cy="1143000"/>
          </a:xfrm>
        </p:spPr>
        <p:txBody>
          <a:bodyPr/>
          <a:lstStyle/>
          <a:p>
            <a:r>
              <a:rPr lang="en-US" sz="2800" dirty="0"/>
              <a:t>DIP requires both conditions below to be held:</a:t>
            </a:r>
          </a:p>
          <a:p>
            <a:pPr marL="969963" lvl="1" indent="-457200">
              <a:buFont typeface="+mj-lt"/>
              <a:buAutoNum type="arabicPeriod"/>
            </a:pPr>
            <a:r>
              <a:rPr lang="en-US" sz="2400" dirty="0"/>
              <a:t>High-level modules should not depend on low-level modules. Both should depend on abstractions. </a:t>
            </a:r>
          </a:p>
          <a:p>
            <a:pPr marL="969963" lvl="1" indent="-457200">
              <a:buFont typeface="+mj-lt"/>
              <a:buAutoNum type="arabicPeriod"/>
            </a:pPr>
            <a:r>
              <a:rPr lang="en-US" sz="2400" dirty="0"/>
              <a:t>Abstractions should not depend on details. Details should depend on abstractions.</a:t>
            </a:r>
          </a:p>
          <a:p>
            <a:pPr marL="506413" indent="-457200"/>
            <a:endParaRPr lang="en-US" dirty="0"/>
          </a:p>
        </p:txBody>
      </p:sp>
      <p:sp>
        <p:nvSpPr>
          <p:cNvPr id="4" name="Slide Number Placeholder 3"/>
          <p:cNvSpPr>
            <a:spLocks noGrp="1"/>
          </p:cNvSpPr>
          <p:nvPr>
            <p:ph type="sldNum" sz="quarter" idx="12"/>
          </p:nvPr>
        </p:nvSpPr>
        <p:spPr/>
        <p:txBody>
          <a:bodyPr/>
          <a:lstStyle/>
          <a:p>
            <a:pPr>
              <a:defRPr/>
            </a:pPr>
            <a:fld id="{63B8F44C-0EDE-4D7D-9086-BD1CF3CE7AF7}" type="slidenum">
              <a:rPr lang="en-US" smtClean="0"/>
              <a:pPr>
                <a:defRPr/>
              </a:pPr>
              <a:t>47</a:t>
            </a:fld>
            <a:endParaRPr lang="en-US"/>
          </a:p>
        </p:txBody>
      </p:sp>
      <p:sp>
        <p:nvSpPr>
          <p:cNvPr id="11" name="TextBox 10"/>
          <p:cNvSpPr txBox="1"/>
          <p:nvPr/>
        </p:nvSpPr>
        <p:spPr>
          <a:xfrm>
            <a:off x="2266588" y="6400800"/>
            <a:ext cx="5976957" cy="369332"/>
          </a:xfrm>
          <a:prstGeom prst="rect">
            <a:avLst/>
          </a:prstGeom>
          <a:noFill/>
        </p:spPr>
        <p:txBody>
          <a:bodyPr wrap="none" rtlCol="0">
            <a:spAutoFit/>
          </a:bodyPr>
          <a:lstStyle/>
          <a:p>
            <a:r>
              <a:rPr lang="en-US" sz="1800" dirty="0"/>
              <a:t>https://en.wikipedia.org/wiki/Dependency_inversion_principle</a:t>
            </a:r>
          </a:p>
        </p:txBody>
      </p:sp>
      <p:pic>
        <p:nvPicPr>
          <p:cNvPr id="14" name="Picture 13"/>
          <p:cNvPicPr>
            <a:picLocks noChangeAspect="1"/>
          </p:cNvPicPr>
          <p:nvPr/>
        </p:nvPicPr>
        <p:blipFill>
          <a:blip r:embed="rId2"/>
          <a:stretch>
            <a:fillRect/>
          </a:stretch>
        </p:blipFill>
        <p:spPr>
          <a:xfrm>
            <a:off x="2303462" y="3962400"/>
            <a:ext cx="3562350" cy="2496923"/>
          </a:xfrm>
          <a:prstGeom prst="rect">
            <a:avLst/>
          </a:prstGeom>
        </p:spPr>
      </p:pic>
      <p:sp>
        <p:nvSpPr>
          <p:cNvPr id="15" name="TextBox 14"/>
          <p:cNvSpPr txBox="1"/>
          <p:nvPr/>
        </p:nvSpPr>
        <p:spPr>
          <a:xfrm>
            <a:off x="0" y="3972580"/>
            <a:ext cx="1979612" cy="954107"/>
          </a:xfrm>
          <a:prstGeom prst="rect">
            <a:avLst/>
          </a:prstGeom>
          <a:noFill/>
        </p:spPr>
        <p:txBody>
          <a:bodyPr wrap="square" rtlCol="0">
            <a:spAutoFit/>
          </a:bodyPr>
          <a:lstStyle/>
          <a:p>
            <a:r>
              <a:rPr lang="en-US" dirty="0"/>
              <a:t>Higher-level modules</a:t>
            </a:r>
          </a:p>
        </p:txBody>
      </p:sp>
      <p:sp>
        <p:nvSpPr>
          <p:cNvPr id="16" name="TextBox 15"/>
          <p:cNvSpPr txBox="1"/>
          <p:nvPr/>
        </p:nvSpPr>
        <p:spPr>
          <a:xfrm>
            <a:off x="52151" y="5509089"/>
            <a:ext cx="2214437" cy="954107"/>
          </a:xfrm>
          <a:prstGeom prst="rect">
            <a:avLst/>
          </a:prstGeom>
          <a:noFill/>
        </p:spPr>
        <p:txBody>
          <a:bodyPr wrap="square" rtlCol="0">
            <a:spAutoFit/>
          </a:bodyPr>
          <a:lstStyle/>
          <a:p>
            <a:r>
              <a:rPr lang="en-US" dirty="0"/>
              <a:t>Lower-level modules</a:t>
            </a:r>
          </a:p>
        </p:txBody>
      </p:sp>
      <p:cxnSp>
        <p:nvCxnSpPr>
          <p:cNvPr id="18" name="Straight Arrow Connector 17"/>
          <p:cNvCxnSpPr/>
          <p:nvPr/>
        </p:nvCxnSpPr>
        <p:spPr bwMode="auto">
          <a:xfrm>
            <a:off x="2055812" y="4343400"/>
            <a:ext cx="0" cy="1633210"/>
          </a:xfrm>
          <a:prstGeom prst="straightConnector1">
            <a:avLst/>
          </a:prstGeom>
          <a:ln w="76200">
            <a:headEnd type="triangle"/>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p:cNvCxnSpPr/>
          <p:nvPr/>
        </p:nvCxnSpPr>
        <p:spPr bwMode="auto">
          <a:xfrm flipH="1">
            <a:off x="4527922" y="4148233"/>
            <a:ext cx="1585539" cy="227190"/>
          </a:xfrm>
          <a:prstGeom prst="straightConnector1">
            <a:avLst/>
          </a:prstGeom>
          <a:ln w="57150">
            <a:solidFill>
              <a:srgbClr val="C00000"/>
            </a:solidFill>
            <a:headEnd type="none" w="sm" len="sm"/>
            <a:tailEnd type="triangle"/>
          </a:ln>
        </p:spPr>
        <p:style>
          <a:lnRef idx="1">
            <a:schemeClr val="dk1"/>
          </a:lnRef>
          <a:fillRef idx="0">
            <a:schemeClr val="dk1"/>
          </a:fillRef>
          <a:effectRef idx="0">
            <a:schemeClr val="dk1"/>
          </a:effectRef>
          <a:fontRef idx="minor">
            <a:schemeClr val="tx1"/>
          </a:fontRef>
        </p:style>
      </p:cxnSp>
      <p:sp>
        <p:nvSpPr>
          <p:cNvPr id="21" name="TextBox 20"/>
          <p:cNvSpPr txBox="1"/>
          <p:nvPr/>
        </p:nvSpPr>
        <p:spPr>
          <a:xfrm>
            <a:off x="6058410" y="3915873"/>
            <a:ext cx="3617402" cy="2308324"/>
          </a:xfrm>
          <a:prstGeom prst="rect">
            <a:avLst/>
          </a:prstGeom>
          <a:noFill/>
        </p:spPr>
        <p:txBody>
          <a:bodyPr wrap="square" rtlCol="0">
            <a:spAutoFit/>
          </a:bodyPr>
          <a:lstStyle/>
          <a:p>
            <a:r>
              <a:rPr lang="en-US" sz="2400" dirty="0"/>
              <a:t>Abstraction of classes at a lower level are placed in the upper level. Classes at the same level collaborate </a:t>
            </a:r>
            <a:r>
              <a:rPr lang="en-US" sz="2400" b="1" dirty="0"/>
              <a:t>without</a:t>
            </a:r>
            <a:r>
              <a:rPr lang="en-US" sz="2400" dirty="0"/>
              <a:t> referencing to classes from lower levels.</a:t>
            </a:r>
          </a:p>
        </p:txBody>
      </p:sp>
    </p:spTree>
    <p:extLst>
      <p:ext uri="{BB962C8B-B14F-4D97-AF65-F5344CB8AC3E}">
        <p14:creationId xmlns:p14="http://schemas.microsoft.com/office/powerpoint/2010/main" val="3517411854"/>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Dependence Injection </a:t>
            </a:r>
          </a:p>
        </p:txBody>
      </p:sp>
      <p:sp>
        <p:nvSpPr>
          <p:cNvPr id="3" name="Content Placeholder 2"/>
          <p:cNvSpPr>
            <a:spLocks noGrp="1"/>
          </p:cNvSpPr>
          <p:nvPr>
            <p:ph idx="1"/>
          </p:nvPr>
        </p:nvSpPr>
        <p:spPr/>
        <p:txBody>
          <a:bodyPr/>
          <a:lstStyle/>
          <a:p>
            <a:r>
              <a:rPr lang="en-US" sz="2400" dirty="0"/>
              <a:t>At the top level, </a:t>
            </a:r>
            <a:r>
              <a:rPr lang="en-US" sz="2400" dirty="0" err="1">
                <a:latin typeface="Courier New" panose="02070309020205020404" pitchFamily="49" charset="0"/>
                <a:cs typeface="Courier New" panose="02070309020205020404" pitchFamily="49" charset="0"/>
              </a:rPr>
              <a:t>PolicyService</a:t>
            </a:r>
            <a:r>
              <a:rPr lang="en-US" sz="2400" dirty="0"/>
              <a:t> is an interface, and yet a </a:t>
            </a:r>
            <a:r>
              <a:rPr lang="en-US" sz="2400" dirty="0">
                <a:latin typeface="Courier New" panose="02070309020205020404" pitchFamily="49" charset="0"/>
                <a:cs typeface="Courier New" panose="02070309020205020404" pitchFamily="49" charset="0"/>
              </a:rPr>
              <a:t>Policy</a:t>
            </a:r>
            <a:r>
              <a:rPr lang="en-US" sz="2400" dirty="0"/>
              <a:t> object needs to call a concrete object. We may inject a dependency  </a:t>
            </a:r>
            <a:r>
              <a:rPr lang="en-US" sz="2400" dirty="0">
                <a:latin typeface="Courier New" panose="02070309020205020404" pitchFamily="49" charset="0"/>
                <a:cs typeface="Courier New" panose="02070309020205020404" pitchFamily="49" charset="0"/>
              </a:rPr>
              <a:t>Mechanism</a:t>
            </a:r>
            <a:r>
              <a:rPr lang="en-US" sz="2400" dirty="0"/>
              <a:t> object to the </a:t>
            </a:r>
            <a:r>
              <a:rPr lang="en-US" sz="2400" dirty="0">
                <a:latin typeface="Courier New" panose="02070309020205020404" pitchFamily="49" charset="0"/>
                <a:cs typeface="Courier New" panose="02070309020205020404" pitchFamily="49" charset="0"/>
              </a:rPr>
              <a:t>Policy</a:t>
            </a:r>
            <a:r>
              <a:rPr lang="en-US" sz="2400" dirty="0"/>
              <a:t> object.</a:t>
            </a:r>
          </a:p>
        </p:txBody>
      </p:sp>
      <p:sp>
        <p:nvSpPr>
          <p:cNvPr id="4" name="Slide Number Placeholder 3"/>
          <p:cNvSpPr>
            <a:spLocks noGrp="1"/>
          </p:cNvSpPr>
          <p:nvPr>
            <p:ph type="sldNum" sz="quarter" idx="12"/>
          </p:nvPr>
        </p:nvSpPr>
        <p:spPr/>
        <p:txBody>
          <a:bodyPr/>
          <a:lstStyle/>
          <a:p>
            <a:pPr>
              <a:defRPr/>
            </a:pPr>
            <a:fld id="{63B8F44C-0EDE-4D7D-9086-BD1CF3CE7AF7}" type="slidenum">
              <a:rPr lang="en-US" smtClean="0"/>
              <a:pPr>
                <a:defRPr/>
              </a:pPr>
              <a:t>48</a:t>
            </a:fld>
            <a:endParaRPr lang="en-US"/>
          </a:p>
        </p:txBody>
      </p:sp>
      <p:pic>
        <p:nvPicPr>
          <p:cNvPr id="5" name="Picture 4"/>
          <p:cNvPicPr>
            <a:picLocks noChangeAspect="1"/>
          </p:cNvPicPr>
          <p:nvPr/>
        </p:nvPicPr>
        <p:blipFill>
          <a:blip r:embed="rId3"/>
          <a:stretch>
            <a:fillRect/>
          </a:stretch>
        </p:blipFill>
        <p:spPr>
          <a:xfrm>
            <a:off x="25451" y="3843241"/>
            <a:ext cx="3562350" cy="2496923"/>
          </a:xfrm>
          <a:prstGeom prst="rect">
            <a:avLst/>
          </a:prstGeom>
        </p:spPr>
      </p:pic>
      <p:sp>
        <p:nvSpPr>
          <p:cNvPr id="6" name="TextBox 5"/>
          <p:cNvSpPr txBox="1"/>
          <p:nvPr/>
        </p:nvSpPr>
        <p:spPr>
          <a:xfrm>
            <a:off x="3461776" y="3114291"/>
            <a:ext cx="3628000" cy="3539430"/>
          </a:xfrm>
          <a:prstGeom prst="rect">
            <a:avLst/>
          </a:prstGeom>
          <a:noFill/>
        </p:spPr>
        <p:txBody>
          <a:bodyPr wrap="square" rtlCol="0">
            <a:spAutoFit/>
          </a:bodyPr>
          <a:lstStyle/>
          <a:p>
            <a:r>
              <a:rPr lang="en-US" sz="1600" dirty="0">
                <a:latin typeface="Courier New" panose="02070309020205020404" pitchFamily="49" charset="0"/>
                <a:cs typeface="Courier New" panose="02070309020205020404" pitchFamily="49" charset="0"/>
              </a:rPr>
              <a:t>class Policy {</a:t>
            </a:r>
          </a:p>
          <a:p>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PolicyService</a:t>
            </a:r>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ps</a:t>
            </a:r>
            <a:r>
              <a:rPr lang="en-US" sz="1600" dirty="0">
                <a:latin typeface="Courier New" panose="02070309020205020404" pitchFamily="49" charset="0"/>
                <a:cs typeface="Courier New" panose="02070309020205020404" pitchFamily="49" charset="0"/>
              </a:rPr>
              <a:t>;</a:t>
            </a:r>
          </a:p>
          <a:p>
            <a:r>
              <a:rPr lang="en-US" sz="1600" dirty="0">
                <a:latin typeface="Courier New" panose="02070309020205020404" pitchFamily="49" charset="0"/>
                <a:cs typeface="Courier New" panose="02070309020205020404" pitchFamily="49" charset="0"/>
              </a:rPr>
              <a:t> Policy(</a:t>
            </a:r>
            <a:r>
              <a:rPr lang="en-US" sz="1600" dirty="0" err="1">
                <a:latin typeface="Courier New" panose="02070309020205020404" pitchFamily="49" charset="0"/>
                <a:cs typeface="Courier New" panose="02070309020205020404" pitchFamily="49" charset="0"/>
              </a:rPr>
              <a:t>PolicyService</a:t>
            </a:r>
            <a:r>
              <a:rPr lang="en-US" sz="1600" dirty="0">
                <a:latin typeface="Courier New" panose="02070309020205020404" pitchFamily="49" charset="0"/>
                <a:cs typeface="Courier New" panose="02070309020205020404" pitchFamily="49" charset="0"/>
              </a:rPr>
              <a:t> s) </a:t>
            </a:r>
          </a:p>
          <a:p>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ps</a:t>
            </a:r>
            <a:r>
              <a:rPr lang="en-US" sz="1600" dirty="0">
                <a:latin typeface="Courier New" panose="02070309020205020404" pitchFamily="49" charset="0"/>
                <a:cs typeface="Courier New" panose="02070309020205020404" pitchFamily="49" charset="0"/>
              </a:rPr>
              <a:t> = s;}</a:t>
            </a:r>
          </a:p>
          <a:p>
            <a:r>
              <a:rPr lang="en-US" sz="1600" dirty="0">
                <a:latin typeface="Courier New" panose="02070309020205020404" pitchFamily="49" charset="0"/>
                <a:cs typeface="Courier New" panose="02070309020205020404" pitchFamily="49" charset="0"/>
              </a:rPr>
              <a:t> void </a:t>
            </a:r>
            <a:r>
              <a:rPr lang="en-US" sz="1600" dirty="0" err="1">
                <a:latin typeface="Courier New" panose="02070309020205020404" pitchFamily="49" charset="0"/>
                <a:cs typeface="Courier New" panose="02070309020205020404" pitchFamily="49" charset="0"/>
              </a:rPr>
              <a:t>usePS</a:t>
            </a:r>
            <a:r>
              <a:rPr lang="en-US" sz="1600" dirty="0">
                <a:latin typeface="Courier New" panose="02070309020205020404" pitchFamily="49" charset="0"/>
                <a:cs typeface="Courier New" panose="02070309020205020404" pitchFamily="49" charset="0"/>
              </a:rPr>
              <a:t>()</a:t>
            </a:r>
          </a:p>
          <a:p>
            <a:r>
              <a:rPr lang="en-US" sz="1600" dirty="0">
                <a:latin typeface="Courier New" panose="02070309020205020404" pitchFamily="49" charset="0"/>
                <a:cs typeface="Courier New" panose="02070309020205020404" pitchFamily="49" charset="0"/>
              </a:rPr>
              <a:t> {ps.do();}</a:t>
            </a:r>
          </a:p>
          <a:p>
            <a:r>
              <a:rPr lang="en-US" sz="1600" dirty="0">
                <a:latin typeface="Courier New" panose="02070309020205020404" pitchFamily="49" charset="0"/>
                <a:cs typeface="Courier New" panose="02070309020205020404" pitchFamily="49" charset="0"/>
              </a:rPr>
              <a:t>}</a:t>
            </a:r>
          </a:p>
          <a:p>
            <a:r>
              <a:rPr lang="en-US" sz="1600" dirty="0">
                <a:latin typeface="Courier New" panose="02070309020205020404" pitchFamily="49" charset="0"/>
                <a:cs typeface="Courier New" panose="02070309020205020404" pitchFamily="49" charset="0"/>
              </a:rPr>
              <a:t>…</a:t>
            </a:r>
          </a:p>
          <a:p>
            <a:r>
              <a:rPr lang="en-US" sz="1600" dirty="0">
                <a:latin typeface="Courier New" panose="02070309020205020404" pitchFamily="49" charset="0"/>
                <a:cs typeface="Courier New" panose="02070309020205020404" pitchFamily="49" charset="0"/>
              </a:rPr>
              <a:t>foo()</a:t>
            </a:r>
          </a:p>
          <a:p>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ServiceFactory</a:t>
            </a:r>
            <a:r>
              <a:rPr lang="en-US" sz="1600" dirty="0">
                <a:latin typeface="Courier New" panose="02070309020205020404" pitchFamily="49" charset="0"/>
                <a:cs typeface="Courier New" panose="02070309020205020404" pitchFamily="49" charset="0"/>
              </a:rPr>
              <a:t> sf = new </a:t>
            </a:r>
          </a:p>
          <a:p>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MachansimFactory</a:t>
            </a:r>
            <a:r>
              <a:rPr lang="en-US" sz="1600" dirty="0">
                <a:latin typeface="Courier New" panose="02070309020205020404" pitchFamily="49" charset="0"/>
                <a:cs typeface="Courier New" panose="02070309020205020404" pitchFamily="49" charset="0"/>
              </a:rPr>
              <a:t>();</a:t>
            </a:r>
          </a:p>
          <a:p>
            <a:r>
              <a:rPr lang="en-US" sz="1600" dirty="0">
                <a:latin typeface="Courier New" panose="02070309020205020404" pitchFamily="49" charset="0"/>
                <a:cs typeface="Courier New" panose="02070309020205020404" pitchFamily="49" charset="0"/>
              </a:rPr>
              <a:t>Policy p = new </a:t>
            </a:r>
          </a:p>
          <a:p>
            <a:r>
              <a:rPr lang="en-US" sz="1600" dirty="0">
                <a:latin typeface="Courier New" panose="02070309020205020404" pitchFamily="49" charset="0"/>
                <a:cs typeface="Courier New" panose="02070309020205020404" pitchFamily="49" charset="0"/>
              </a:rPr>
              <a:t> Policy(</a:t>
            </a:r>
            <a:r>
              <a:rPr lang="en-US" sz="1600" dirty="0" err="1">
                <a:latin typeface="Courier New" panose="02070309020205020404" pitchFamily="49" charset="0"/>
                <a:cs typeface="Courier New" panose="02070309020205020404" pitchFamily="49" charset="0"/>
              </a:rPr>
              <a:t>sf.createService</a:t>
            </a:r>
            <a:r>
              <a:rPr lang="en-US" sz="1600" dirty="0">
                <a:latin typeface="Courier New" panose="02070309020205020404" pitchFamily="49" charset="0"/>
                <a:cs typeface="Courier New" panose="02070309020205020404" pitchFamily="49" charset="0"/>
              </a:rPr>
              <a:t>());</a:t>
            </a:r>
          </a:p>
          <a:p>
            <a:r>
              <a:rPr lang="en-US" sz="1600" dirty="0">
                <a:latin typeface="Courier New" panose="02070309020205020404" pitchFamily="49" charset="0"/>
                <a:cs typeface="Courier New" panose="02070309020205020404" pitchFamily="49" charset="0"/>
              </a:rPr>
              <a:t>}</a:t>
            </a:r>
          </a:p>
        </p:txBody>
      </p:sp>
      <p:cxnSp>
        <p:nvCxnSpPr>
          <p:cNvPr id="8" name="Straight Arrow Connector 7"/>
          <p:cNvCxnSpPr>
            <a:stCxn id="9" idx="1"/>
          </p:cNvCxnSpPr>
          <p:nvPr/>
        </p:nvCxnSpPr>
        <p:spPr bwMode="auto">
          <a:xfrm flipH="1">
            <a:off x="6323012" y="3461547"/>
            <a:ext cx="319126" cy="196053"/>
          </a:xfrm>
          <a:prstGeom prst="straightConnector1">
            <a:avLst/>
          </a:prstGeom>
          <a:ln w="28575">
            <a:headEnd type="none" w="sm" len="sm"/>
            <a:tailEnd type="triangle"/>
          </a:ln>
        </p:spPr>
        <p:style>
          <a:lnRef idx="1">
            <a:schemeClr val="dk1"/>
          </a:lnRef>
          <a:fillRef idx="0">
            <a:schemeClr val="dk1"/>
          </a:fillRef>
          <a:effectRef idx="0">
            <a:schemeClr val="dk1"/>
          </a:effectRef>
          <a:fontRef idx="minor">
            <a:schemeClr val="tx1"/>
          </a:fontRef>
        </p:style>
      </p:cxnSp>
      <p:sp>
        <p:nvSpPr>
          <p:cNvPr id="9" name="TextBox 8"/>
          <p:cNvSpPr txBox="1"/>
          <p:nvPr/>
        </p:nvSpPr>
        <p:spPr>
          <a:xfrm>
            <a:off x="6642138" y="3046048"/>
            <a:ext cx="3265602" cy="830997"/>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1600" dirty="0"/>
              <a:t>Pass an object when constructing a Policy object. We need a Mechanism factory to create the former object. </a:t>
            </a:r>
          </a:p>
        </p:txBody>
      </p:sp>
      <p:pic>
        <p:nvPicPr>
          <p:cNvPr id="15" name="Picture 14"/>
          <p:cNvPicPr>
            <a:picLocks noChangeAspect="1"/>
          </p:cNvPicPr>
          <p:nvPr/>
        </p:nvPicPr>
        <p:blipFill>
          <a:blip r:embed="rId4"/>
          <a:stretch>
            <a:fillRect/>
          </a:stretch>
        </p:blipFill>
        <p:spPr>
          <a:xfrm>
            <a:off x="6903160" y="4016793"/>
            <a:ext cx="3001252" cy="2683308"/>
          </a:xfrm>
          <a:prstGeom prst="rect">
            <a:avLst/>
          </a:prstGeom>
        </p:spPr>
      </p:pic>
      <p:sp>
        <p:nvSpPr>
          <p:cNvPr id="7" name="TextBox 6">
            <a:extLst>
              <a:ext uri="{FF2B5EF4-FFF2-40B4-BE49-F238E27FC236}">
                <a16:creationId xmlns:a16="http://schemas.microsoft.com/office/drawing/2014/main" id="{A9D5C173-B9D4-4829-4B22-AFD318660DD5}"/>
              </a:ext>
            </a:extLst>
          </p:cNvPr>
          <p:cNvSpPr txBox="1"/>
          <p:nvPr/>
        </p:nvSpPr>
        <p:spPr>
          <a:xfrm>
            <a:off x="25451" y="142491"/>
            <a:ext cx="5343642" cy="400110"/>
          </a:xfrm>
          <a:prstGeom prst="rect">
            <a:avLst/>
          </a:prstGeom>
          <a:noFill/>
        </p:spPr>
        <p:txBody>
          <a:bodyPr wrap="none" rtlCol="0">
            <a:spAutoFit/>
          </a:bodyPr>
          <a:lstStyle/>
          <a:p>
            <a:r>
              <a:rPr lang="en-US" sz="2000" dirty="0"/>
              <a:t>Still recall what I wrote on whiteboard in Week 1?</a:t>
            </a:r>
            <a:endParaRPr lang="en-HK" sz="2000" dirty="0"/>
          </a:p>
        </p:txBody>
      </p:sp>
      <p:sp>
        <p:nvSpPr>
          <p:cNvPr id="10" name="Rectangle 9">
            <a:extLst>
              <a:ext uri="{FF2B5EF4-FFF2-40B4-BE49-F238E27FC236}">
                <a16:creationId xmlns:a16="http://schemas.microsoft.com/office/drawing/2014/main" id="{DE8A57C4-F9A0-24D5-4795-58CEE605EE13}"/>
              </a:ext>
            </a:extLst>
          </p:cNvPr>
          <p:cNvSpPr/>
          <p:nvPr/>
        </p:nvSpPr>
        <p:spPr bwMode="auto">
          <a:xfrm>
            <a:off x="5874876" y="500255"/>
            <a:ext cx="1295400" cy="914400"/>
          </a:xfrm>
          <a:prstGeom prst="rect">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HK" sz="2800" b="0" i="0" u="none" strike="noStrike" cap="none" normalizeH="0" baseline="0">
              <a:ln>
                <a:noFill/>
              </a:ln>
              <a:solidFill>
                <a:schemeClr val="tx1"/>
              </a:solidFill>
              <a:effectLst/>
              <a:latin typeface="Times New Roman" pitchFamily="18" charset="0"/>
            </a:endParaRPr>
          </a:p>
        </p:txBody>
      </p:sp>
      <p:sp>
        <p:nvSpPr>
          <p:cNvPr id="11" name="Rectangle 10">
            <a:extLst>
              <a:ext uri="{FF2B5EF4-FFF2-40B4-BE49-F238E27FC236}">
                <a16:creationId xmlns:a16="http://schemas.microsoft.com/office/drawing/2014/main" id="{F906B9A0-AD06-0CE3-D578-62A90C8B5F33}"/>
              </a:ext>
            </a:extLst>
          </p:cNvPr>
          <p:cNvSpPr/>
          <p:nvPr/>
        </p:nvSpPr>
        <p:spPr bwMode="auto">
          <a:xfrm>
            <a:off x="7923212" y="527074"/>
            <a:ext cx="1295400" cy="914400"/>
          </a:xfrm>
          <a:prstGeom prst="rect">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HK" sz="2800" b="0" i="0" u="none" strike="noStrike" cap="none" normalizeH="0" baseline="0">
              <a:ln>
                <a:noFill/>
              </a:ln>
              <a:solidFill>
                <a:schemeClr val="tx1"/>
              </a:solidFill>
              <a:effectLst/>
              <a:latin typeface="Times New Roman" pitchFamily="18" charset="0"/>
            </a:endParaRPr>
          </a:p>
        </p:txBody>
      </p:sp>
      <p:sp>
        <p:nvSpPr>
          <p:cNvPr id="12" name="TextBox 11">
            <a:extLst>
              <a:ext uri="{FF2B5EF4-FFF2-40B4-BE49-F238E27FC236}">
                <a16:creationId xmlns:a16="http://schemas.microsoft.com/office/drawing/2014/main" id="{7FA05184-7B39-4585-0ED0-EA0CB912B3A7}"/>
              </a:ext>
            </a:extLst>
          </p:cNvPr>
          <p:cNvSpPr txBox="1"/>
          <p:nvPr/>
        </p:nvSpPr>
        <p:spPr>
          <a:xfrm>
            <a:off x="5874876" y="86245"/>
            <a:ext cx="767262" cy="415498"/>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1050" dirty="0"/>
              <a:t>Release 1 (frozen)</a:t>
            </a:r>
            <a:endParaRPr lang="en-HK" sz="1050" dirty="0"/>
          </a:p>
        </p:txBody>
      </p:sp>
      <p:sp>
        <p:nvSpPr>
          <p:cNvPr id="13" name="TextBox 12">
            <a:extLst>
              <a:ext uri="{FF2B5EF4-FFF2-40B4-BE49-F238E27FC236}">
                <a16:creationId xmlns:a16="http://schemas.microsoft.com/office/drawing/2014/main" id="{D11D6261-1C4F-3611-1728-6769919B69A4}"/>
              </a:ext>
            </a:extLst>
          </p:cNvPr>
          <p:cNvSpPr txBox="1"/>
          <p:nvPr/>
        </p:nvSpPr>
        <p:spPr>
          <a:xfrm>
            <a:off x="7923212" y="84399"/>
            <a:ext cx="767262" cy="39241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1050" dirty="0"/>
              <a:t>Release 1 </a:t>
            </a:r>
            <a:r>
              <a:rPr lang="en-US" sz="900" dirty="0"/>
              <a:t>(developing)</a:t>
            </a:r>
            <a:endParaRPr lang="en-HK" sz="1050" dirty="0"/>
          </a:p>
        </p:txBody>
      </p:sp>
      <p:sp>
        <p:nvSpPr>
          <p:cNvPr id="14" name="Rectangle 13">
            <a:extLst>
              <a:ext uri="{FF2B5EF4-FFF2-40B4-BE49-F238E27FC236}">
                <a16:creationId xmlns:a16="http://schemas.microsoft.com/office/drawing/2014/main" id="{CFFE4768-E806-A696-EB25-A4A43985A6BE}"/>
              </a:ext>
            </a:extLst>
          </p:cNvPr>
          <p:cNvSpPr/>
          <p:nvPr/>
        </p:nvSpPr>
        <p:spPr bwMode="auto">
          <a:xfrm>
            <a:off x="6068007" y="649188"/>
            <a:ext cx="381000" cy="228600"/>
          </a:xfrm>
          <a:prstGeom prst="rect">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HK" sz="2800" b="0" i="0" u="none" strike="noStrike" cap="none" normalizeH="0" baseline="0">
              <a:ln>
                <a:noFill/>
              </a:ln>
              <a:solidFill>
                <a:schemeClr val="tx1"/>
              </a:solidFill>
              <a:effectLst/>
              <a:latin typeface="Times New Roman" pitchFamily="18" charset="0"/>
            </a:endParaRPr>
          </a:p>
        </p:txBody>
      </p:sp>
      <p:sp>
        <p:nvSpPr>
          <p:cNvPr id="16" name="TextBox 15">
            <a:extLst>
              <a:ext uri="{FF2B5EF4-FFF2-40B4-BE49-F238E27FC236}">
                <a16:creationId xmlns:a16="http://schemas.microsoft.com/office/drawing/2014/main" id="{B1E915EF-4C10-4ACA-CE4E-31EB42476281}"/>
              </a:ext>
            </a:extLst>
          </p:cNvPr>
          <p:cNvSpPr txBox="1"/>
          <p:nvPr/>
        </p:nvSpPr>
        <p:spPr>
          <a:xfrm>
            <a:off x="6097385" y="593699"/>
            <a:ext cx="332142" cy="338554"/>
          </a:xfrm>
          <a:prstGeom prst="rect">
            <a:avLst/>
          </a:prstGeom>
          <a:noFill/>
        </p:spPr>
        <p:txBody>
          <a:bodyPr wrap="none" rtlCol="0">
            <a:spAutoFit/>
          </a:bodyPr>
          <a:lstStyle/>
          <a:p>
            <a:r>
              <a:rPr lang="en-US" sz="1600" dirty="0"/>
              <a:t>A</a:t>
            </a:r>
            <a:endParaRPr lang="en-HK" sz="1600" dirty="0"/>
          </a:p>
        </p:txBody>
      </p:sp>
      <p:sp>
        <p:nvSpPr>
          <p:cNvPr id="17" name="Rectangle 16">
            <a:extLst>
              <a:ext uri="{FF2B5EF4-FFF2-40B4-BE49-F238E27FC236}">
                <a16:creationId xmlns:a16="http://schemas.microsoft.com/office/drawing/2014/main" id="{403EEB4A-5A7C-192B-7A60-E4C23A50E94D}"/>
              </a:ext>
            </a:extLst>
          </p:cNvPr>
          <p:cNvSpPr/>
          <p:nvPr/>
        </p:nvSpPr>
        <p:spPr bwMode="auto">
          <a:xfrm>
            <a:off x="6708776" y="648676"/>
            <a:ext cx="381000" cy="228600"/>
          </a:xfrm>
          <a:prstGeom prst="rect">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HK" sz="2800" b="0" i="0" u="none" strike="noStrike" cap="none" normalizeH="0" baseline="0" dirty="0">
              <a:ln>
                <a:noFill/>
              </a:ln>
              <a:solidFill>
                <a:schemeClr val="tx1"/>
              </a:solidFill>
              <a:effectLst/>
              <a:latin typeface="Times New Roman" pitchFamily="18" charset="0"/>
            </a:endParaRPr>
          </a:p>
        </p:txBody>
      </p:sp>
      <p:sp>
        <p:nvSpPr>
          <p:cNvPr id="18" name="TextBox 17">
            <a:extLst>
              <a:ext uri="{FF2B5EF4-FFF2-40B4-BE49-F238E27FC236}">
                <a16:creationId xmlns:a16="http://schemas.microsoft.com/office/drawing/2014/main" id="{94BC9B22-F6B1-2A99-C52C-D7F32815F4E0}"/>
              </a:ext>
            </a:extLst>
          </p:cNvPr>
          <p:cNvSpPr txBox="1"/>
          <p:nvPr/>
        </p:nvSpPr>
        <p:spPr>
          <a:xfrm>
            <a:off x="6687695" y="622067"/>
            <a:ext cx="502061" cy="261610"/>
          </a:xfrm>
          <a:prstGeom prst="rect">
            <a:avLst/>
          </a:prstGeom>
          <a:noFill/>
        </p:spPr>
        <p:txBody>
          <a:bodyPr wrap="none" rtlCol="0">
            <a:spAutoFit/>
          </a:bodyPr>
          <a:lstStyle/>
          <a:p>
            <a:r>
              <a:rPr lang="en-US" sz="1050" dirty="0"/>
              <a:t>abs B</a:t>
            </a:r>
            <a:endParaRPr lang="en-HK" sz="1050" dirty="0"/>
          </a:p>
        </p:txBody>
      </p:sp>
      <p:cxnSp>
        <p:nvCxnSpPr>
          <p:cNvPr id="20" name="Straight Arrow Connector 19">
            <a:extLst>
              <a:ext uri="{FF2B5EF4-FFF2-40B4-BE49-F238E27FC236}">
                <a16:creationId xmlns:a16="http://schemas.microsoft.com/office/drawing/2014/main" id="{5590674F-A88A-AB5C-B4FC-931108BDA2C6}"/>
              </a:ext>
            </a:extLst>
          </p:cNvPr>
          <p:cNvCxnSpPr>
            <a:cxnSpLocks/>
            <a:stCxn id="14" idx="3"/>
            <a:endCxn id="17" idx="1"/>
          </p:cNvCxnSpPr>
          <p:nvPr/>
        </p:nvCxnSpPr>
        <p:spPr bwMode="auto">
          <a:xfrm flipV="1">
            <a:off x="6449007" y="762976"/>
            <a:ext cx="259769" cy="512"/>
          </a:xfrm>
          <a:prstGeom prst="straightConnector1">
            <a:avLst/>
          </a:prstGeom>
          <a:ln>
            <a:headEnd type="none" w="sm" len="sm"/>
            <a:tailEnd type="triangle"/>
          </a:ln>
        </p:spPr>
        <p:style>
          <a:lnRef idx="1">
            <a:schemeClr val="dk1"/>
          </a:lnRef>
          <a:fillRef idx="0">
            <a:schemeClr val="dk1"/>
          </a:fillRef>
          <a:effectRef idx="0">
            <a:schemeClr val="dk1"/>
          </a:effectRef>
          <a:fontRef idx="minor">
            <a:schemeClr val="tx1"/>
          </a:fontRef>
        </p:style>
      </p:cxnSp>
      <p:sp>
        <p:nvSpPr>
          <p:cNvPr id="28" name="Rectangle 27">
            <a:extLst>
              <a:ext uri="{FF2B5EF4-FFF2-40B4-BE49-F238E27FC236}">
                <a16:creationId xmlns:a16="http://schemas.microsoft.com/office/drawing/2014/main" id="{6AEFAB65-129B-025B-FBBD-A0F6F8BFC7C8}"/>
              </a:ext>
            </a:extLst>
          </p:cNvPr>
          <p:cNvSpPr/>
          <p:nvPr/>
        </p:nvSpPr>
        <p:spPr bwMode="auto">
          <a:xfrm>
            <a:off x="6704012" y="1143000"/>
            <a:ext cx="381000" cy="228600"/>
          </a:xfrm>
          <a:prstGeom prst="rect">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HK" sz="2800" b="0" i="0" u="none" strike="noStrike" cap="none" normalizeH="0" baseline="0" dirty="0">
              <a:ln>
                <a:noFill/>
              </a:ln>
              <a:solidFill>
                <a:schemeClr val="tx1"/>
              </a:solidFill>
              <a:effectLst/>
              <a:latin typeface="Times New Roman" pitchFamily="18" charset="0"/>
            </a:endParaRPr>
          </a:p>
        </p:txBody>
      </p:sp>
      <p:sp>
        <p:nvSpPr>
          <p:cNvPr id="29" name="TextBox 28">
            <a:extLst>
              <a:ext uri="{FF2B5EF4-FFF2-40B4-BE49-F238E27FC236}">
                <a16:creationId xmlns:a16="http://schemas.microsoft.com/office/drawing/2014/main" id="{064CEE75-C449-0EE6-D52C-44BBFEC828ED}"/>
              </a:ext>
            </a:extLst>
          </p:cNvPr>
          <p:cNvSpPr txBox="1"/>
          <p:nvPr/>
        </p:nvSpPr>
        <p:spPr>
          <a:xfrm>
            <a:off x="6693567" y="1139942"/>
            <a:ext cx="341760" cy="253916"/>
          </a:xfrm>
          <a:prstGeom prst="rect">
            <a:avLst/>
          </a:prstGeom>
          <a:noFill/>
        </p:spPr>
        <p:txBody>
          <a:bodyPr wrap="none" rtlCol="0">
            <a:spAutoFit/>
          </a:bodyPr>
          <a:lstStyle/>
          <a:p>
            <a:r>
              <a:rPr lang="en-US" sz="1050" dirty="0"/>
              <a:t>B1</a:t>
            </a:r>
            <a:endParaRPr lang="en-HK" sz="1050" dirty="0"/>
          </a:p>
        </p:txBody>
      </p:sp>
      <p:sp>
        <p:nvSpPr>
          <p:cNvPr id="30" name="Isosceles Triangle 29">
            <a:extLst>
              <a:ext uri="{FF2B5EF4-FFF2-40B4-BE49-F238E27FC236}">
                <a16:creationId xmlns:a16="http://schemas.microsoft.com/office/drawing/2014/main" id="{925279AD-DAC5-4E33-644D-0284E23FB22E}"/>
              </a:ext>
            </a:extLst>
          </p:cNvPr>
          <p:cNvSpPr/>
          <p:nvPr/>
        </p:nvSpPr>
        <p:spPr bwMode="auto">
          <a:xfrm>
            <a:off x="6884041" y="888835"/>
            <a:ext cx="76200" cy="87006"/>
          </a:xfrm>
          <a:prstGeom prst="triangle">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HK" sz="2800" b="0" i="0" u="none" strike="noStrike" cap="none" normalizeH="0" baseline="0">
              <a:ln>
                <a:noFill/>
              </a:ln>
              <a:solidFill>
                <a:schemeClr val="tx1"/>
              </a:solidFill>
              <a:effectLst/>
              <a:latin typeface="Times New Roman" pitchFamily="18" charset="0"/>
            </a:endParaRPr>
          </a:p>
        </p:txBody>
      </p:sp>
      <p:cxnSp>
        <p:nvCxnSpPr>
          <p:cNvPr id="32" name="Straight Connector 31">
            <a:extLst>
              <a:ext uri="{FF2B5EF4-FFF2-40B4-BE49-F238E27FC236}">
                <a16:creationId xmlns:a16="http://schemas.microsoft.com/office/drawing/2014/main" id="{2D540A68-4D32-76D8-2D85-7F9F4A5420C3}"/>
              </a:ext>
            </a:extLst>
          </p:cNvPr>
          <p:cNvCxnSpPr>
            <a:cxnSpLocks/>
            <a:stCxn id="30" idx="3"/>
            <a:endCxn id="28" idx="0"/>
          </p:cNvCxnSpPr>
          <p:nvPr/>
        </p:nvCxnSpPr>
        <p:spPr bwMode="auto">
          <a:xfrm flipH="1">
            <a:off x="6894512" y="975841"/>
            <a:ext cx="27629" cy="167159"/>
          </a:xfrm>
          <a:prstGeom prst="line">
            <a:avLst/>
          </a:prstGeom>
          <a:ln>
            <a:headEnd type="none" w="sm" len="sm"/>
            <a:tailEnd type="none" w="sm" len="sm"/>
          </a:ln>
        </p:spPr>
        <p:style>
          <a:lnRef idx="1">
            <a:schemeClr val="dk1"/>
          </a:lnRef>
          <a:fillRef idx="0">
            <a:schemeClr val="dk1"/>
          </a:fillRef>
          <a:effectRef idx="0">
            <a:schemeClr val="dk1"/>
          </a:effectRef>
          <a:fontRef idx="minor">
            <a:schemeClr val="tx1"/>
          </a:fontRef>
        </p:style>
      </p:cxnSp>
      <p:sp>
        <p:nvSpPr>
          <p:cNvPr id="38" name="Rectangle 37">
            <a:extLst>
              <a:ext uri="{FF2B5EF4-FFF2-40B4-BE49-F238E27FC236}">
                <a16:creationId xmlns:a16="http://schemas.microsoft.com/office/drawing/2014/main" id="{FDFFDD6F-4F2B-8E93-14BC-11EA49D7396E}"/>
              </a:ext>
            </a:extLst>
          </p:cNvPr>
          <p:cNvSpPr/>
          <p:nvPr/>
        </p:nvSpPr>
        <p:spPr bwMode="auto">
          <a:xfrm>
            <a:off x="8075730" y="655695"/>
            <a:ext cx="381000" cy="228600"/>
          </a:xfrm>
          <a:prstGeom prst="rect">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HK" sz="2800" b="0" i="0" u="none" strike="noStrike" cap="none" normalizeH="0" baseline="0">
              <a:ln>
                <a:noFill/>
              </a:ln>
              <a:solidFill>
                <a:schemeClr val="tx1"/>
              </a:solidFill>
              <a:effectLst/>
              <a:latin typeface="Times New Roman" pitchFamily="18" charset="0"/>
            </a:endParaRPr>
          </a:p>
        </p:txBody>
      </p:sp>
      <p:sp>
        <p:nvSpPr>
          <p:cNvPr id="39" name="TextBox 38">
            <a:extLst>
              <a:ext uri="{FF2B5EF4-FFF2-40B4-BE49-F238E27FC236}">
                <a16:creationId xmlns:a16="http://schemas.microsoft.com/office/drawing/2014/main" id="{FDC99460-ECC9-2637-30F8-F66FBD590E48}"/>
              </a:ext>
            </a:extLst>
          </p:cNvPr>
          <p:cNvSpPr txBox="1"/>
          <p:nvPr/>
        </p:nvSpPr>
        <p:spPr>
          <a:xfrm>
            <a:off x="8105108" y="600206"/>
            <a:ext cx="423514" cy="338554"/>
          </a:xfrm>
          <a:prstGeom prst="rect">
            <a:avLst/>
          </a:prstGeom>
          <a:noFill/>
        </p:spPr>
        <p:txBody>
          <a:bodyPr wrap="none" rtlCol="0">
            <a:spAutoFit/>
          </a:bodyPr>
          <a:lstStyle/>
          <a:p>
            <a:r>
              <a:rPr lang="en-US" sz="1600" dirty="0"/>
              <a:t>B2</a:t>
            </a:r>
            <a:endParaRPr lang="en-HK" sz="1600" dirty="0"/>
          </a:p>
        </p:txBody>
      </p:sp>
      <p:sp>
        <p:nvSpPr>
          <p:cNvPr id="40" name="Rectangle 39">
            <a:extLst>
              <a:ext uri="{FF2B5EF4-FFF2-40B4-BE49-F238E27FC236}">
                <a16:creationId xmlns:a16="http://schemas.microsoft.com/office/drawing/2014/main" id="{55C0EE8E-4957-6A49-ED78-914428FA499D}"/>
              </a:ext>
            </a:extLst>
          </p:cNvPr>
          <p:cNvSpPr/>
          <p:nvPr/>
        </p:nvSpPr>
        <p:spPr bwMode="auto">
          <a:xfrm>
            <a:off x="8716499" y="655183"/>
            <a:ext cx="381000" cy="228600"/>
          </a:xfrm>
          <a:prstGeom prst="rect">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HK" sz="2800" b="0" i="0" u="none" strike="noStrike" cap="none" normalizeH="0" baseline="0" dirty="0">
              <a:ln>
                <a:noFill/>
              </a:ln>
              <a:solidFill>
                <a:schemeClr val="tx1"/>
              </a:solidFill>
              <a:effectLst/>
              <a:latin typeface="Times New Roman" pitchFamily="18" charset="0"/>
            </a:endParaRPr>
          </a:p>
        </p:txBody>
      </p:sp>
      <p:sp>
        <p:nvSpPr>
          <p:cNvPr id="41" name="TextBox 40">
            <a:extLst>
              <a:ext uri="{FF2B5EF4-FFF2-40B4-BE49-F238E27FC236}">
                <a16:creationId xmlns:a16="http://schemas.microsoft.com/office/drawing/2014/main" id="{4E6030C0-31C0-E7B6-CC40-71F49A0E9CE7}"/>
              </a:ext>
            </a:extLst>
          </p:cNvPr>
          <p:cNvSpPr txBox="1"/>
          <p:nvPr/>
        </p:nvSpPr>
        <p:spPr>
          <a:xfrm>
            <a:off x="8695418" y="628574"/>
            <a:ext cx="487634" cy="253916"/>
          </a:xfrm>
          <a:prstGeom prst="rect">
            <a:avLst/>
          </a:prstGeom>
          <a:noFill/>
        </p:spPr>
        <p:txBody>
          <a:bodyPr wrap="none" rtlCol="0">
            <a:spAutoFit/>
          </a:bodyPr>
          <a:lstStyle/>
          <a:p>
            <a:r>
              <a:rPr lang="en-US" sz="1050" dirty="0"/>
              <a:t>abs C</a:t>
            </a:r>
            <a:endParaRPr lang="en-HK" sz="1050" dirty="0"/>
          </a:p>
        </p:txBody>
      </p:sp>
      <p:cxnSp>
        <p:nvCxnSpPr>
          <p:cNvPr id="42" name="Straight Arrow Connector 41">
            <a:extLst>
              <a:ext uri="{FF2B5EF4-FFF2-40B4-BE49-F238E27FC236}">
                <a16:creationId xmlns:a16="http://schemas.microsoft.com/office/drawing/2014/main" id="{85E6180C-84C6-C55C-2B7E-17B7B38045EF}"/>
              </a:ext>
            </a:extLst>
          </p:cNvPr>
          <p:cNvCxnSpPr>
            <a:cxnSpLocks/>
            <a:stCxn id="38" idx="3"/>
            <a:endCxn id="40" idx="1"/>
          </p:cNvCxnSpPr>
          <p:nvPr/>
        </p:nvCxnSpPr>
        <p:spPr bwMode="auto">
          <a:xfrm flipV="1">
            <a:off x="8456730" y="769483"/>
            <a:ext cx="259769" cy="512"/>
          </a:xfrm>
          <a:prstGeom prst="straightConnector1">
            <a:avLst/>
          </a:prstGeom>
          <a:ln>
            <a:headEnd type="none" w="sm" len="sm"/>
            <a:tailEnd type="triangle"/>
          </a:ln>
        </p:spPr>
        <p:style>
          <a:lnRef idx="1">
            <a:schemeClr val="dk1"/>
          </a:lnRef>
          <a:fillRef idx="0">
            <a:schemeClr val="dk1"/>
          </a:fillRef>
          <a:effectRef idx="0">
            <a:schemeClr val="dk1"/>
          </a:effectRef>
          <a:fontRef idx="minor">
            <a:schemeClr val="tx1"/>
          </a:fontRef>
        </p:style>
      </p:cxnSp>
      <p:sp>
        <p:nvSpPr>
          <p:cNvPr id="43" name="Rectangle 42">
            <a:extLst>
              <a:ext uri="{FF2B5EF4-FFF2-40B4-BE49-F238E27FC236}">
                <a16:creationId xmlns:a16="http://schemas.microsoft.com/office/drawing/2014/main" id="{8B42D7D4-3223-7039-FF89-EBE56A2381F5}"/>
              </a:ext>
            </a:extLst>
          </p:cNvPr>
          <p:cNvSpPr/>
          <p:nvPr/>
        </p:nvSpPr>
        <p:spPr bwMode="auto">
          <a:xfrm>
            <a:off x="8711735" y="1149507"/>
            <a:ext cx="381000" cy="228600"/>
          </a:xfrm>
          <a:prstGeom prst="rect">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HK" sz="2800" b="0" i="0" u="none" strike="noStrike" cap="none" normalizeH="0" baseline="0" dirty="0">
              <a:ln>
                <a:noFill/>
              </a:ln>
              <a:solidFill>
                <a:schemeClr val="tx1"/>
              </a:solidFill>
              <a:effectLst/>
              <a:latin typeface="Times New Roman" pitchFamily="18" charset="0"/>
            </a:endParaRPr>
          </a:p>
        </p:txBody>
      </p:sp>
      <p:sp>
        <p:nvSpPr>
          <p:cNvPr id="44" name="TextBox 43">
            <a:extLst>
              <a:ext uri="{FF2B5EF4-FFF2-40B4-BE49-F238E27FC236}">
                <a16:creationId xmlns:a16="http://schemas.microsoft.com/office/drawing/2014/main" id="{1D5C6379-B30D-1FC7-CB8B-74118D093F4D}"/>
              </a:ext>
            </a:extLst>
          </p:cNvPr>
          <p:cNvSpPr txBox="1"/>
          <p:nvPr/>
        </p:nvSpPr>
        <p:spPr>
          <a:xfrm>
            <a:off x="8701290" y="1146449"/>
            <a:ext cx="341760" cy="253916"/>
          </a:xfrm>
          <a:prstGeom prst="rect">
            <a:avLst/>
          </a:prstGeom>
          <a:noFill/>
        </p:spPr>
        <p:txBody>
          <a:bodyPr wrap="none" rtlCol="0">
            <a:spAutoFit/>
          </a:bodyPr>
          <a:lstStyle/>
          <a:p>
            <a:r>
              <a:rPr lang="en-US" sz="1050" dirty="0"/>
              <a:t>C1</a:t>
            </a:r>
            <a:endParaRPr lang="en-HK" sz="1050" dirty="0"/>
          </a:p>
        </p:txBody>
      </p:sp>
      <p:sp>
        <p:nvSpPr>
          <p:cNvPr id="45" name="Isosceles Triangle 44">
            <a:extLst>
              <a:ext uri="{FF2B5EF4-FFF2-40B4-BE49-F238E27FC236}">
                <a16:creationId xmlns:a16="http://schemas.microsoft.com/office/drawing/2014/main" id="{066AEE2B-24D3-B40A-30B8-924321396DD9}"/>
              </a:ext>
            </a:extLst>
          </p:cNvPr>
          <p:cNvSpPr/>
          <p:nvPr/>
        </p:nvSpPr>
        <p:spPr bwMode="auto">
          <a:xfrm>
            <a:off x="8891764" y="895342"/>
            <a:ext cx="76200" cy="87006"/>
          </a:xfrm>
          <a:prstGeom prst="triangle">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HK" sz="2800" b="0" i="0" u="none" strike="noStrike" cap="none" normalizeH="0" baseline="0">
              <a:ln>
                <a:noFill/>
              </a:ln>
              <a:solidFill>
                <a:schemeClr val="tx1"/>
              </a:solidFill>
              <a:effectLst/>
              <a:latin typeface="Times New Roman" pitchFamily="18" charset="0"/>
            </a:endParaRPr>
          </a:p>
        </p:txBody>
      </p:sp>
      <p:cxnSp>
        <p:nvCxnSpPr>
          <p:cNvPr id="46" name="Straight Connector 45">
            <a:extLst>
              <a:ext uri="{FF2B5EF4-FFF2-40B4-BE49-F238E27FC236}">
                <a16:creationId xmlns:a16="http://schemas.microsoft.com/office/drawing/2014/main" id="{444CA14F-93E6-4C5A-A8CE-1D9AB69D485D}"/>
              </a:ext>
            </a:extLst>
          </p:cNvPr>
          <p:cNvCxnSpPr>
            <a:cxnSpLocks/>
            <a:stCxn id="45" idx="3"/>
            <a:endCxn id="43" idx="0"/>
          </p:cNvCxnSpPr>
          <p:nvPr/>
        </p:nvCxnSpPr>
        <p:spPr bwMode="auto">
          <a:xfrm flipH="1">
            <a:off x="8902235" y="982348"/>
            <a:ext cx="27629" cy="167159"/>
          </a:xfrm>
          <a:prstGeom prst="line">
            <a:avLst/>
          </a:prstGeom>
          <a:ln>
            <a:headEnd type="none" w="sm" len="sm"/>
            <a:tailEnd type="none" w="sm" len="sm"/>
          </a:ln>
        </p:spPr>
        <p:style>
          <a:lnRef idx="1">
            <a:schemeClr val="dk1"/>
          </a:lnRef>
          <a:fillRef idx="0">
            <a:schemeClr val="dk1"/>
          </a:fillRef>
          <a:effectRef idx="0">
            <a:schemeClr val="dk1"/>
          </a:effectRef>
          <a:fontRef idx="minor">
            <a:schemeClr val="tx1"/>
          </a:fontRef>
        </p:style>
      </p:cxnSp>
      <p:sp>
        <p:nvSpPr>
          <p:cNvPr id="47" name="Isosceles Triangle 46">
            <a:extLst>
              <a:ext uri="{FF2B5EF4-FFF2-40B4-BE49-F238E27FC236}">
                <a16:creationId xmlns:a16="http://schemas.microsoft.com/office/drawing/2014/main" id="{8539E7AE-9950-273B-B8E6-D5773ABAE25F}"/>
              </a:ext>
            </a:extLst>
          </p:cNvPr>
          <p:cNvSpPr/>
          <p:nvPr/>
        </p:nvSpPr>
        <p:spPr bwMode="auto">
          <a:xfrm rot="16200000">
            <a:off x="7095396" y="619984"/>
            <a:ext cx="228600" cy="207832"/>
          </a:xfrm>
          <a:prstGeom prst="triangle">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HK" sz="2800" b="0" i="0" u="none" strike="noStrike" cap="none" normalizeH="0" baseline="0">
              <a:ln>
                <a:noFill/>
              </a:ln>
              <a:solidFill>
                <a:schemeClr val="tx1"/>
              </a:solidFill>
              <a:effectLst/>
              <a:latin typeface="Times New Roman" pitchFamily="18" charset="0"/>
            </a:endParaRPr>
          </a:p>
        </p:txBody>
      </p:sp>
      <p:cxnSp>
        <p:nvCxnSpPr>
          <p:cNvPr id="48" name="Straight Connector 47">
            <a:extLst>
              <a:ext uri="{FF2B5EF4-FFF2-40B4-BE49-F238E27FC236}">
                <a16:creationId xmlns:a16="http://schemas.microsoft.com/office/drawing/2014/main" id="{CCFC2885-930B-FACB-20F8-682EEDE808C6}"/>
              </a:ext>
            </a:extLst>
          </p:cNvPr>
          <p:cNvCxnSpPr>
            <a:cxnSpLocks/>
            <a:stCxn id="47" idx="3"/>
            <a:endCxn id="38" idx="1"/>
          </p:cNvCxnSpPr>
          <p:nvPr/>
        </p:nvCxnSpPr>
        <p:spPr bwMode="auto">
          <a:xfrm>
            <a:off x="7313612" y="723900"/>
            <a:ext cx="762118" cy="46095"/>
          </a:xfrm>
          <a:prstGeom prst="line">
            <a:avLst/>
          </a:prstGeom>
          <a:ln>
            <a:headEnd type="none" w="sm" len="sm"/>
            <a:tailEnd type="none" w="sm" len="sm"/>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163381170"/>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p:sp>
        <p:nvSpPr>
          <p:cNvPr id="3" name="Content Placeholder 2"/>
          <p:cNvSpPr>
            <a:spLocks noGrp="1"/>
          </p:cNvSpPr>
          <p:nvPr>
            <p:ph idx="1"/>
          </p:nvPr>
        </p:nvSpPr>
        <p:spPr>
          <a:xfrm>
            <a:off x="412749" y="1676400"/>
            <a:ext cx="9077325" cy="4953000"/>
          </a:xfrm>
        </p:spPr>
        <p:txBody>
          <a:bodyPr/>
          <a:lstStyle/>
          <a:p>
            <a:pPr marL="0" indent="0">
              <a:buNone/>
            </a:pPr>
            <a:r>
              <a:rPr lang="en-US" sz="2400" dirty="0"/>
              <a:t>Fundamental concepts</a:t>
            </a:r>
          </a:p>
          <a:p>
            <a:r>
              <a:rPr lang="en-US" sz="2400" b="1" dirty="0"/>
              <a:t>Abstraction</a:t>
            </a:r>
            <a:r>
              <a:rPr lang="en-US" sz="2400" dirty="0"/>
              <a:t>: separate interface from implementation</a:t>
            </a:r>
          </a:p>
          <a:p>
            <a:r>
              <a:rPr lang="en-US" sz="2400" b="1" dirty="0"/>
              <a:t>Information</a:t>
            </a:r>
            <a:r>
              <a:rPr lang="en-US" sz="2400" dirty="0"/>
              <a:t> </a:t>
            </a:r>
            <a:r>
              <a:rPr lang="en-US" sz="2400" b="1" dirty="0"/>
              <a:t>hiding</a:t>
            </a:r>
            <a:r>
              <a:rPr lang="en-US" sz="2400" dirty="0"/>
              <a:t>: remove details from interface</a:t>
            </a:r>
          </a:p>
          <a:p>
            <a:r>
              <a:rPr lang="en-US" sz="2400" b="1" dirty="0"/>
              <a:t>Encapsulation</a:t>
            </a:r>
            <a:r>
              <a:rPr lang="en-US" sz="2400" dirty="0"/>
              <a:t>: restrict accesses to methods and info of data members; do not expose implementation details to client code</a:t>
            </a:r>
          </a:p>
          <a:p>
            <a:pPr marL="0" indent="0">
              <a:buNone/>
            </a:pPr>
            <a:r>
              <a:rPr lang="en-US" sz="2400" dirty="0"/>
              <a:t>Popular design guidelines</a:t>
            </a:r>
          </a:p>
          <a:p>
            <a:r>
              <a:rPr lang="en-US" sz="2400" b="1" dirty="0"/>
              <a:t>SRP</a:t>
            </a:r>
            <a:r>
              <a:rPr lang="en-US" sz="2400" dirty="0"/>
              <a:t>: one purpose for making change to a class</a:t>
            </a:r>
          </a:p>
          <a:p>
            <a:r>
              <a:rPr lang="en-US" sz="2400" b="1" dirty="0"/>
              <a:t>OCP</a:t>
            </a:r>
            <a:r>
              <a:rPr lang="en-US" sz="2400" dirty="0"/>
              <a:t>: extending behavior without changing the source code</a:t>
            </a:r>
          </a:p>
          <a:p>
            <a:r>
              <a:rPr lang="en-US" sz="2400" b="1" dirty="0"/>
              <a:t>LSP</a:t>
            </a:r>
            <a:r>
              <a:rPr lang="en-US" sz="2400" dirty="0"/>
              <a:t>:  a subclass can do whatever a superclass does logically</a:t>
            </a:r>
          </a:p>
          <a:p>
            <a:r>
              <a:rPr lang="en-US" sz="2400" b="1" dirty="0"/>
              <a:t>ISP</a:t>
            </a:r>
            <a:r>
              <a:rPr lang="en-US" sz="2400" dirty="0"/>
              <a:t>:   do not force a client code to implement unwanted methods</a:t>
            </a:r>
          </a:p>
          <a:p>
            <a:r>
              <a:rPr lang="en-US" sz="2400" b="1" dirty="0"/>
              <a:t>DIP</a:t>
            </a:r>
            <a:r>
              <a:rPr lang="en-US" sz="2400" dirty="0"/>
              <a:t>:  a higher level entity does not depend on a lower level entity</a:t>
            </a:r>
          </a:p>
          <a:p>
            <a:endParaRPr lang="en-US" sz="2400" dirty="0"/>
          </a:p>
          <a:p>
            <a:endParaRPr lang="en-US" sz="2400" dirty="0"/>
          </a:p>
          <a:p>
            <a:endParaRPr lang="en-US" sz="2400" dirty="0"/>
          </a:p>
        </p:txBody>
      </p:sp>
      <p:sp>
        <p:nvSpPr>
          <p:cNvPr id="4" name="Slide Number Placeholder 3"/>
          <p:cNvSpPr>
            <a:spLocks noGrp="1"/>
          </p:cNvSpPr>
          <p:nvPr>
            <p:ph type="sldNum" sz="quarter" idx="12"/>
          </p:nvPr>
        </p:nvSpPr>
        <p:spPr/>
        <p:txBody>
          <a:bodyPr/>
          <a:lstStyle/>
          <a:p>
            <a:pPr>
              <a:defRPr/>
            </a:pPr>
            <a:fld id="{63B8F44C-0EDE-4D7D-9086-BD1CF3CE7AF7}" type="slidenum">
              <a:rPr lang="en-US" smtClean="0"/>
              <a:pPr>
                <a:defRPr/>
              </a:pPr>
              <a:t>49</a:t>
            </a:fld>
            <a:endParaRPr lang="en-US"/>
          </a:p>
        </p:txBody>
      </p:sp>
    </p:spTree>
    <p:extLst>
      <p:ext uri="{BB962C8B-B14F-4D97-AF65-F5344CB8AC3E}">
        <p14:creationId xmlns:p14="http://schemas.microsoft.com/office/powerpoint/2010/main" val="397087082"/>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of Abstraction</a:t>
            </a:r>
          </a:p>
        </p:txBody>
      </p:sp>
      <p:sp>
        <p:nvSpPr>
          <p:cNvPr id="4" name="Slide Number Placeholder 3"/>
          <p:cNvSpPr>
            <a:spLocks noGrp="1"/>
          </p:cNvSpPr>
          <p:nvPr>
            <p:ph type="sldNum" sz="quarter" idx="12"/>
          </p:nvPr>
        </p:nvSpPr>
        <p:spPr/>
        <p:txBody>
          <a:bodyPr/>
          <a:lstStyle/>
          <a:p>
            <a:pPr>
              <a:defRPr/>
            </a:pPr>
            <a:fld id="{63B8F44C-0EDE-4D7D-9086-BD1CF3CE7AF7}" type="slidenum">
              <a:rPr lang="en-US" smtClean="0"/>
              <a:pPr>
                <a:defRPr/>
              </a:pPr>
              <a:t>5</a:t>
            </a:fld>
            <a:endParaRPr lang="en-US"/>
          </a:p>
        </p:txBody>
      </p:sp>
      <p:sp>
        <p:nvSpPr>
          <p:cNvPr id="6" name="TextBox 5"/>
          <p:cNvSpPr txBox="1"/>
          <p:nvPr/>
        </p:nvSpPr>
        <p:spPr>
          <a:xfrm>
            <a:off x="0" y="2262465"/>
            <a:ext cx="4559261" cy="4401205"/>
          </a:xfrm>
          <a:prstGeom prst="rect">
            <a:avLst/>
          </a:prstGeom>
          <a:noFill/>
        </p:spPr>
        <p:txBody>
          <a:bodyPr wrap="none" rtlCol="0">
            <a:spAutoFit/>
          </a:bodyPr>
          <a:lstStyle/>
          <a:p>
            <a:r>
              <a:rPr lang="en-US" sz="2000" dirty="0"/>
              <a:t>        // balls[] is an integer array</a:t>
            </a:r>
          </a:p>
          <a:p>
            <a:r>
              <a:rPr lang="en-US" sz="2000" b="1" dirty="0"/>
              <a:t>        </a:t>
            </a:r>
            <a:r>
              <a:rPr lang="en-US" sz="2000" b="1" dirty="0" err="1"/>
              <a:t>int</a:t>
            </a:r>
            <a:r>
              <a:rPr lang="en-US" sz="2000" dirty="0"/>
              <a:t> n = </a:t>
            </a:r>
            <a:r>
              <a:rPr lang="en-US" sz="2000" dirty="0" err="1"/>
              <a:t>balls.length</a:t>
            </a:r>
            <a:r>
              <a:rPr lang="en-US" sz="2000" dirty="0"/>
              <a:t>;  </a:t>
            </a:r>
          </a:p>
          <a:p>
            <a:r>
              <a:rPr lang="en-US" sz="2000" dirty="0"/>
              <a:t>        </a:t>
            </a:r>
            <a:r>
              <a:rPr lang="en-US" sz="2000" b="1" dirty="0" err="1"/>
              <a:t>int</a:t>
            </a:r>
            <a:r>
              <a:rPr lang="en-US" sz="2000" dirty="0"/>
              <a:t> temp = 0;  </a:t>
            </a:r>
          </a:p>
          <a:p>
            <a:r>
              <a:rPr lang="en-US" sz="2000" dirty="0"/>
              <a:t>         </a:t>
            </a:r>
            <a:r>
              <a:rPr lang="en-US" sz="2000" b="1" dirty="0"/>
              <a:t>for</a:t>
            </a:r>
            <a:r>
              <a:rPr lang="en-US" sz="2000" dirty="0"/>
              <a:t>(</a:t>
            </a:r>
            <a:r>
              <a:rPr lang="en-US" sz="2000" b="1" dirty="0" err="1"/>
              <a:t>int</a:t>
            </a:r>
            <a:r>
              <a:rPr lang="en-US" sz="2000" dirty="0"/>
              <a:t> </a:t>
            </a:r>
            <a:r>
              <a:rPr lang="en-US" sz="2000" dirty="0" err="1"/>
              <a:t>i</a:t>
            </a:r>
            <a:r>
              <a:rPr lang="en-US" sz="2000" dirty="0"/>
              <a:t>=0; </a:t>
            </a:r>
            <a:r>
              <a:rPr lang="en-US" sz="2000" dirty="0" err="1"/>
              <a:t>i</a:t>
            </a:r>
            <a:r>
              <a:rPr lang="en-US" sz="2000" dirty="0"/>
              <a:t> &lt; n; </a:t>
            </a:r>
            <a:r>
              <a:rPr lang="en-US" sz="2000" dirty="0" err="1"/>
              <a:t>i</a:t>
            </a:r>
            <a:r>
              <a:rPr lang="en-US" sz="2000" dirty="0"/>
              <a:t>++){  </a:t>
            </a:r>
          </a:p>
          <a:p>
            <a:r>
              <a:rPr lang="en-US" sz="2000" dirty="0"/>
              <a:t>                 </a:t>
            </a:r>
            <a:r>
              <a:rPr lang="en-US" sz="2000" b="1" dirty="0"/>
              <a:t>for</a:t>
            </a:r>
            <a:r>
              <a:rPr lang="en-US" sz="2000" dirty="0"/>
              <a:t>(</a:t>
            </a:r>
            <a:r>
              <a:rPr lang="en-US" sz="2000" b="1" dirty="0" err="1"/>
              <a:t>int</a:t>
            </a:r>
            <a:r>
              <a:rPr lang="en-US" sz="2000" dirty="0"/>
              <a:t> j=1; j &lt; (n-</a:t>
            </a:r>
            <a:r>
              <a:rPr lang="en-US" sz="2000" dirty="0" err="1"/>
              <a:t>i</a:t>
            </a:r>
            <a:r>
              <a:rPr lang="en-US" sz="2000" dirty="0"/>
              <a:t>); </a:t>
            </a:r>
            <a:r>
              <a:rPr lang="en-US" sz="2000" dirty="0" err="1"/>
              <a:t>j++</a:t>
            </a:r>
            <a:r>
              <a:rPr lang="en-US" sz="2000" dirty="0"/>
              <a:t>){  </a:t>
            </a:r>
          </a:p>
          <a:p>
            <a:r>
              <a:rPr lang="en-US" sz="2000" dirty="0"/>
              <a:t>                          </a:t>
            </a:r>
            <a:r>
              <a:rPr lang="en-US" sz="2000" b="1" dirty="0"/>
              <a:t>if</a:t>
            </a:r>
            <a:r>
              <a:rPr lang="en-US" sz="2000" dirty="0"/>
              <a:t>(balls[j-1] &gt; balls [j]){  </a:t>
            </a:r>
          </a:p>
          <a:p>
            <a:r>
              <a:rPr lang="en-US" sz="2000" dirty="0"/>
              <a:t>                                 //swap elements  </a:t>
            </a:r>
          </a:p>
          <a:p>
            <a:r>
              <a:rPr lang="en-US" sz="2000" dirty="0"/>
              <a:t>                                 temp = balls [j-1];  </a:t>
            </a:r>
          </a:p>
          <a:p>
            <a:r>
              <a:rPr lang="en-US" sz="2000" dirty="0"/>
              <a:t>                                 balls [j-1] = balls [j];  </a:t>
            </a:r>
          </a:p>
          <a:p>
            <a:r>
              <a:rPr lang="en-US" sz="2000" dirty="0"/>
              <a:t>                                 balls [j] = temp;  </a:t>
            </a:r>
          </a:p>
          <a:p>
            <a:r>
              <a:rPr lang="en-US" sz="2000" dirty="0"/>
              <a:t>                         }  </a:t>
            </a:r>
          </a:p>
          <a:p>
            <a:r>
              <a:rPr lang="en-US" sz="2000" dirty="0"/>
              <a:t>                          </a:t>
            </a:r>
          </a:p>
          <a:p>
            <a:r>
              <a:rPr lang="en-US" sz="2000" dirty="0"/>
              <a:t>                 }  </a:t>
            </a:r>
          </a:p>
          <a:p>
            <a:r>
              <a:rPr lang="en-US" sz="2000" dirty="0"/>
              <a:t>         }  </a:t>
            </a:r>
          </a:p>
        </p:txBody>
      </p:sp>
      <p:sp>
        <p:nvSpPr>
          <p:cNvPr id="7" name="TextBox 6"/>
          <p:cNvSpPr txBox="1"/>
          <p:nvPr/>
        </p:nvSpPr>
        <p:spPr>
          <a:xfrm>
            <a:off x="531812" y="1600200"/>
            <a:ext cx="2425087" cy="523220"/>
          </a:xfrm>
          <a:prstGeom prst="rect">
            <a:avLst/>
          </a:prstGeom>
          <a:noFill/>
        </p:spPr>
        <p:txBody>
          <a:bodyPr wrap="none" rtlCol="0">
            <a:spAutoFit/>
          </a:bodyPr>
          <a:lstStyle/>
          <a:p>
            <a:r>
              <a:rPr lang="en-US" dirty="0"/>
              <a:t>A piece of code</a:t>
            </a:r>
          </a:p>
        </p:txBody>
      </p:sp>
      <p:sp>
        <p:nvSpPr>
          <p:cNvPr id="8" name="Right Arrow 7"/>
          <p:cNvSpPr/>
          <p:nvPr/>
        </p:nvSpPr>
        <p:spPr bwMode="auto">
          <a:xfrm>
            <a:off x="4494212" y="3352800"/>
            <a:ext cx="1676400" cy="685800"/>
          </a:xfrm>
          <a:prstGeom prst="rightArrow">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Times New Roman" pitchFamily="18" charset="0"/>
              </a:rPr>
              <a:t>Abstraction</a:t>
            </a:r>
          </a:p>
        </p:txBody>
      </p:sp>
      <p:sp>
        <p:nvSpPr>
          <p:cNvPr id="9" name="Rectangle 8"/>
          <p:cNvSpPr/>
          <p:nvPr/>
        </p:nvSpPr>
        <p:spPr>
          <a:xfrm>
            <a:off x="6350000" y="2023646"/>
            <a:ext cx="3084512" cy="338554"/>
          </a:xfrm>
          <a:prstGeom prst="rect">
            <a:avLst/>
          </a:prstGeom>
        </p:spPr>
        <p:txBody>
          <a:bodyPr wrap="square">
            <a:spAutoFit/>
          </a:bodyPr>
          <a:lstStyle/>
          <a:p>
            <a:r>
              <a:rPr lang="en-US" sz="1600" dirty="0" err="1">
                <a:latin typeface="Courier New" panose="02070309020205020404" pitchFamily="49" charset="0"/>
                <a:cs typeface="Courier New" panose="02070309020205020404" pitchFamily="49" charset="0"/>
              </a:rPr>
              <a:t>int</a:t>
            </a:r>
            <a:r>
              <a:rPr lang="en-US" sz="1600" dirty="0">
                <a:latin typeface="Courier New" panose="02070309020205020404" pitchFamily="49" charset="0"/>
                <a:cs typeface="Courier New" panose="02070309020205020404" pitchFamily="49" charset="0"/>
              </a:rPr>
              <a:t>[] sort(</a:t>
            </a:r>
            <a:r>
              <a:rPr lang="en-US" sz="1600" dirty="0" err="1">
                <a:latin typeface="Courier New" panose="02070309020205020404" pitchFamily="49" charset="0"/>
                <a:cs typeface="Courier New" panose="02070309020205020404" pitchFamily="49" charset="0"/>
              </a:rPr>
              <a:t>int</a:t>
            </a:r>
            <a:r>
              <a:rPr lang="en-US" sz="1600" dirty="0">
                <a:latin typeface="Courier New" panose="02070309020205020404" pitchFamily="49" charset="0"/>
                <a:cs typeface="Courier New" panose="02070309020205020404" pitchFamily="49" charset="0"/>
              </a:rPr>
              <a:t>[] balls)</a:t>
            </a:r>
            <a:r>
              <a:rPr lang="en-US" sz="1600" dirty="0"/>
              <a:t> </a:t>
            </a:r>
          </a:p>
        </p:txBody>
      </p:sp>
      <p:sp>
        <p:nvSpPr>
          <p:cNvPr id="10" name="TextBox 9"/>
          <p:cNvSpPr txBox="1"/>
          <p:nvPr/>
        </p:nvSpPr>
        <p:spPr>
          <a:xfrm>
            <a:off x="6350000" y="1577370"/>
            <a:ext cx="2864887" cy="523220"/>
          </a:xfrm>
          <a:prstGeom prst="rect">
            <a:avLst/>
          </a:prstGeom>
          <a:noFill/>
        </p:spPr>
        <p:txBody>
          <a:bodyPr wrap="none" rtlCol="0">
            <a:spAutoFit/>
          </a:bodyPr>
          <a:lstStyle/>
          <a:p>
            <a:r>
              <a:rPr lang="en-US" dirty="0"/>
              <a:t>Function signature</a:t>
            </a:r>
          </a:p>
        </p:txBody>
      </p:sp>
      <p:sp>
        <p:nvSpPr>
          <p:cNvPr id="11" name="TextBox 10"/>
          <p:cNvSpPr txBox="1"/>
          <p:nvPr/>
        </p:nvSpPr>
        <p:spPr>
          <a:xfrm>
            <a:off x="6386432" y="3073037"/>
            <a:ext cx="2268570" cy="523220"/>
          </a:xfrm>
          <a:prstGeom prst="rect">
            <a:avLst/>
          </a:prstGeom>
          <a:noFill/>
        </p:spPr>
        <p:txBody>
          <a:bodyPr wrap="none" rtlCol="0">
            <a:spAutoFit/>
          </a:bodyPr>
          <a:lstStyle/>
          <a:p>
            <a:r>
              <a:rPr lang="en-US" dirty="0"/>
              <a:t>Function body</a:t>
            </a:r>
          </a:p>
        </p:txBody>
      </p:sp>
      <p:sp>
        <p:nvSpPr>
          <p:cNvPr id="12" name="TextBox 11"/>
          <p:cNvSpPr txBox="1"/>
          <p:nvPr/>
        </p:nvSpPr>
        <p:spPr>
          <a:xfrm>
            <a:off x="6375849" y="3456682"/>
            <a:ext cx="2818400" cy="3046988"/>
          </a:xfrm>
          <a:prstGeom prst="rect">
            <a:avLst/>
          </a:prstGeom>
          <a:noFill/>
        </p:spPr>
        <p:txBody>
          <a:bodyPr wrap="none" rtlCol="0">
            <a:spAutoFit/>
          </a:bodyPr>
          <a:lstStyle/>
          <a:p>
            <a:r>
              <a:rPr lang="en-US" sz="1200" dirty="0"/>
              <a:t>{       </a:t>
            </a:r>
          </a:p>
          <a:p>
            <a:r>
              <a:rPr lang="en-US" sz="1200" dirty="0"/>
              <a:t>        // balls[] is an integer array</a:t>
            </a:r>
          </a:p>
          <a:p>
            <a:r>
              <a:rPr lang="en-US" sz="1200" b="1" dirty="0"/>
              <a:t>        </a:t>
            </a:r>
            <a:r>
              <a:rPr lang="en-US" sz="1200" b="1" dirty="0" err="1"/>
              <a:t>int</a:t>
            </a:r>
            <a:r>
              <a:rPr lang="en-US" sz="1200" dirty="0"/>
              <a:t> n = </a:t>
            </a:r>
            <a:r>
              <a:rPr lang="en-US" sz="1200" dirty="0" err="1"/>
              <a:t>balls.length</a:t>
            </a:r>
            <a:r>
              <a:rPr lang="en-US" sz="1200" dirty="0"/>
              <a:t>;  </a:t>
            </a:r>
          </a:p>
          <a:p>
            <a:r>
              <a:rPr lang="en-US" sz="1200" dirty="0"/>
              <a:t>        </a:t>
            </a:r>
            <a:r>
              <a:rPr lang="en-US" sz="1200" b="1" dirty="0" err="1"/>
              <a:t>int</a:t>
            </a:r>
            <a:r>
              <a:rPr lang="en-US" sz="1200" dirty="0"/>
              <a:t> temp = 0;  </a:t>
            </a:r>
          </a:p>
          <a:p>
            <a:r>
              <a:rPr lang="en-US" sz="1200" dirty="0"/>
              <a:t>         </a:t>
            </a:r>
            <a:r>
              <a:rPr lang="en-US" sz="1200" b="1" dirty="0"/>
              <a:t>for</a:t>
            </a:r>
            <a:r>
              <a:rPr lang="en-US" sz="1200" dirty="0"/>
              <a:t>(</a:t>
            </a:r>
            <a:r>
              <a:rPr lang="en-US" sz="1200" b="1" dirty="0" err="1"/>
              <a:t>int</a:t>
            </a:r>
            <a:r>
              <a:rPr lang="en-US" sz="1200" dirty="0"/>
              <a:t> </a:t>
            </a:r>
            <a:r>
              <a:rPr lang="en-US" sz="1200" dirty="0" err="1"/>
              <a:t>i</a:t>
            </a:r>
            <a:r>
              <a:rPr lang="en-US" sz="1200" dirty="0"/>
              <a:t>=0; </a:t>
            </a:r>
            <a:r>
              <a:rPr lang="en-US" sz="1200" dirty="0" err="1"/>
              <a:t>i</a:t>
            </a:r>
            <a:r>
              <a:rPr lang="en-US" sz="1200" dirty="0"/>
              <a:t> &lt; n; </a:t>
            </a:r>
            <a:r>
              <a:rPr lang="en-US" sz="1200" dirty="0" err="1"/>
              <a:t>i</a:t>
            </a:r>
            <a:r>
              <a:rPr lang="en-US" sz="1200" dirty="0"/>
              <a:t>++){  </a:t>
            </a:r>
          </a:p>
          <a:p>
            <a:r>
              <a:rPr lang="en-US" sz="1200" dirty="0"/>
              <a:t>                 </a:t>
            </a:r>
            <a:r>
              <a:rPr lang="en-US" sz="1200" b="1" dirty="0"/>
              <a:t>for</a:t>
            </a:r>
            <a:r>
              <a:rPr lang="en-US" sz="1200" dirty="0"/>
              <a:t>(</a:t>
            </a:r>
            <a:r>
              <a:rPr lang="en-US" sz="1200" b="1" dirty="0" err="1"/>
              <a:t>int</a:t>
            </a:r>
            <a:r>
              <a:rPr lang="en-US" sz="1200" dirty="0"/>
              <a:t> j=1; j &lt; (n-</a:t>
            </a:r>
            <a:r>
              <a:rPr lang="en-US" sz="1200" dirty="0" err="1"/>
              <a:t>i</a:t>
            </a:r>
            <a:r>
              <a:rPr lang="en-US" sz="1200" dirty="0"/>
              <a:t>); </a:t>
            </a:r>
            <a:r>
              <a:rPr lang="en-US" sz="1200" dirty="0" err="1"/>
              <a:t>j++</a:t>
            </a:r>
            <a:r>
              <a:rPr lang="en-US" sz="1200" dirty="0"/>
              <a:t>){  </a:t>
            </a:r>
          </a:p>
          <a:p>
            <a:r>
              <a:rPr lang="en-US" sz="1200" dirty="0"/>
              <a:t>                          </a:t>
            </a:r>
            <a:r>
              <a:rPr lang="en-US" sz="1200" b="1" dirty="0"/>
              <a:t>if</a:t>
            </a:r>
            <a:r>
              <a:rPr lang="en-US" sz="1200" dirty="0"/>
              <a:t>(balls[j-1] &gt; balls [j]){  </a:t>
            </a:r>
          </a:p>
          <a:p>
            <a:r>
              <a:rPr lang="en-US" sz="1200" dirty="0"/>
              <a:t>                                 //swap elements  </a:t>
            </a:r>
          </a:p>
          <a:p>
            <a:r>
              <a:rPr lang="en-US" sz="1200" dirty="0"/>
              <a:t>                                 temp = balls [j-1];  </a:t>
            </a:r>
          </a:p>
          <a:p>
            <a:r>
              <a:rPr lang="en-US" sz="1200" dirty="0"/>
              <a:t>                                 balls [j-1] = balls [j];  </a:t>
            </a:r>
          </a:p>
          <a:p>
            <a:r>
              <a:rPr lang="en-US" sz="1200" dirty="0"/>
              <a:t>                                 balls [j] = temp;  </a:t>
            </a:r>
          </a:p>
          <a:p>
            <a:r>
              <a:rPr lang="en-US" sz="1200" dirty="0"/>
              <a:t>                         }  </a:t>
            </a:r>
          </a:p>
          <a:p>
            <a:r>
              <a:rPr lang="en-US" sz="1200" dirty="0"/>
              <a:t>                          </a:t>
            </a:r>
          </a:p>
          <a:p>
            <a:r>
              <a:rPr lang="en-US" sz="1200" dirty="0"/>
              <a:t>                 }  </a:t>
            </a:r>
          </a:p>
          <a:p>
            <a:r>
              <a:rPr lang="en-US" sz="1200" dirty="0"/>
              <a:t>         }  </a:t>
            </a:r>
          </a:p>
          <a:p>
            <a:r>
              <a:rPr lang="en-US" sz="1200" dirty="0"/>
              <a:t>}</a:t>
            </a:r>
          </a:p>
        </p:txBody>
      </p:sp>
      <p:sp>
        <p:nvSpPr>
          <p:cNvPr id="3" name="TextBox 2">
            <a:extLst>
              <a:ext uri="{FF2B5EF4-FFF2-40B4-BE49-F238E27FC236}">
                <a16:creationId xmlns:a16="http://schemas.microsoft.com/office/drawing/2014/main" id="{D893F98D-5FF4-F380-93B5-8DB1BBCCB784}"/>
              </a:ext>
            </a:extLst>
          </p:cNvPr>
          <p:cNvSpPr txBox="1"/>
          <p:nvPr/>
        </p:nvSpPr>
        <p:spPr>
          <a:xfrm>
            <a:off x="6373813" y="2323437"/>
            <a:ext cx="3209730" cy="646331"/>
          </a:xfrm>
          <a:prstGeom prst="rect">
            <a:avLst/>
          </a:prstGeom>
          <a:noFill/>
        </p:spPr>
        <p:txBody>
          <a:bodyPr wrap="square" rtlCol="0">
            <a:spAutoFit/>
          </a:bodyPr>
          <a:lstStyle/>
          <a:p>
            <a:r>
              <a:rPr lang="en-US" sz="1800" dirty="0">
                <a:solidFill>
                  <a:srgbClr val="C00000"/>
                </a:solidFill>
              </a:rPr>
              <a:t>//The function f will take X as input and output Y = f(x)</a:t>
            </a:r>
            <a:endParaRPr lang="en-HK" sz="1800" dirty="0">
              <a:solidFill>
                <a:srgbClr val="C00000"/>
              </a:solidFill>
            </a:endParaRPr>
          </a:p>
        </p:txBody>
      </p:sp>
      <p:sp>
        <p:nvSpPr>
          <p:cNvPr id="5" name="Left Brace 4">
            <a:extLst>
              <a:ext uri="{FF2B5EF4-FFF2-40B4-BE49-F238E27FC236}">
                <a16:creationId xmlns:a16="http://schemas.microsoft.com/office/drawing/2014/main" id="{4E425272-6850-FD71-7662-BB84A7829EF9}"/>
              </a:ext>
            </a:extLst>
          </p:cNvPr>
          <p:cNvSpPr/>
          <p:nvPr/>
        </p:nvSpPr>
        <p:spPr bwMode="auto">
          <a:xfrm>
            <a:off x="5865812" y="2362200"/>
            <a:ext cx="304800" cy="607568"/>
          </a:xfrm>
          <a:prstGeom prst="leftBrace">
            <a:avLst/>
          </a:prstGeom>
          <a:ln>
            <a:headEnd type="none" w="sm" len="sm"/>
            <a:tailEnd type="none" w="sm" len="sm"/>
          </a:ln>
        </p:spPr>
        <p:style>
          <a:lnRef idx="1">
            <a:schemeClr val="dk1"/>
          </a:lnRef>
          <a:fillRef idx="0">
            <a:schemeClr val="dk1"/>
          </a:fillRef>
          <a:effectRef idx="0">
            <a:schemeClr val="dk1"/>
          </a:effectRef>
          <a:fontRef idx="minor">
            <a:schemeClr val="tx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HK" sz="2800" b="0" i="0" u="none" strike="noStrike" cap="none" normalizeH="0" baseline="0">
              <a:ln>
                <a:noFill/>
              </a:ln>
              <a:solidFill>
                <a:schemeClr val="tx1"/>
              </a:solidFill>
              <a:effectLst/>
              <a:latin typeface="Times New Roman" pitchFamily="18" charset="0"/>
            </a:endParaRPr>
          </a:p>
        </p:txBody>
      </p:sp>
      <p:sp>
        <p:nvSpPr>
          <p:cNvPr id="13" name="TextBox 12">
            <a:extLst>
              <a:ext uri="{FF2B5EF4-FFF2-40B4-BE49-F238E27FC236}">
                <a16:creationId xmlns:a16="http://schemas.microsoft.com/office/drawing/2014/main" id="{18F0072F-1CD3-C09A-6C35-8C6458E494BC}"/>
              </a:ext>
            </a:extLst>
          </p:cNvPr>
          <p:cNvSpPr txBox="1"/>
          <p:nvPr/>
        </p:nvSpPr>
        <p:spPr>
          <a:xfrm>
            <a:off x="4292600" y="1872708"/>
            <a:ext cx="2057400" cy="1569660"/>
          </a:xfrm>
          <a:prstGeom prst="rect">
            <a:avLst/>
          </a:prstGeom>
          <a:noFill/>
        </p:spPr>
        <p:txBody>
          <a:bodyPr wrap="square" rtlCol="0">
            <a:spAutoFit/>
          </a:bodyPr>
          <a:lstStyle/>
          <a:p>
            <a:r>
              <a:rPr lang="en-US" sz="2400" dirty="0">
                <a:solidFill>
                  <a:srgbClr val="C00000"/>
                </a:solidFill>
              </a:rPr>
              <a:t>Abstract the</a:t>
            </a:r>
          </a:p>
          <a:p>
            <a:r>
              <a:rPr lang="en-US" sz="2400" dirty="0">
                <a:solidFill>
                  <a:srgbClr val="C00000"/>
                </a:solidFill>
              </a:rPr>
              <a:t>well-defined </a:t>
            </a:r>
          </a:p>
          <a:p>
            <a:r>
              <a:rPr lang="en-US" sz="2400" dirty="0">
                <a:solidFill>
                  <a:srgbClr val="C00000"/>
                </a:solidFill>
              </a:rPr>
              <a:t>functional purpose</a:t>
            </a:r>
            <a:endParaRPr lang="en-HK" sz="2400" dirty="0">
              <a:solidFill>
                <a:srgbClr val="C00000"/>
              </a:solidFill>
            </a:endParaRPr>
          </a:p>
        </p:txBody>
      </p:sp>
    </p:spTree>
    <p:extLst>
      <p:ext uri="{BB962C8B-B14F-4D97-AF65-F5344CB8AC3E}">
        <p14:creationId xmlns:p14="http://schemas.microsoft.com/office/powerpoint/2010/main" val="829713488"/>
      </p:ext>
    </p:extLst>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ctrTitle" sz="quarter"/>
          </p:nvPr>
        </p:nvSpPr>
        <p:spPr/>
        <p:txBody>
          <a:bodyPr/>
          <a:lstStyle/>
          <a:p>
            <a:r>
              <a:rPr lang="en-US" dirty="0"/>
              <a:t>Code Smells</a:t>
            </a:r>
            <a:br>
              <a:rPr lang="en-US" dirty="0"/>
            </a:br>
            <a:r>
              <a:rPr lang="en-US" sz="4800" dirty="0"/>
              <a:t>[also known as </a:t>
            </a:r>
            <a:r>
              <a:rPr lang="en-US" sz="4800" i="1" dirty="0"/>
              <a:t>anti-patterns</a:t>
            </a:r>
            <a:r>
              <a:rPr lang="en-US" sz="4800" dirty="0"/>
              <a:t>]</a:t>
            </a:r>
          </a:p>
        </p:txBody>
      </p:sp>
      <p:sp>
        <p:nvSpPr>
          <p:cNvPr id="3" name="Content Placeholder 2"/>
          <p:cNvSpPr>
            <a:spLocks noGrp="1"/>
          </p:cNvSpPr>
          <p:nvPr>
            <p:ph type="subTitle" sz="quarter" idx="1"/>
          </p:nvPr>
        </p:nvSpPr>
        <p:spPr/>
        <p:txBody>
          <a:bodyPr/>
          <a:lstStyle/>
          <a:p>
            <a:r>
              <a:rPr lang="en-US" sz="2400" dirty="0"/>
              <a:t>Code smell is a violation of a design principle and causes an adverse effect to the code.</a:t>
            </a:r>
          </a:p>
          <a:p>
            <a:endParaRPr lang="en-US" sz="2400" dirty="0"/>
          </a:p>
        </p:txBody>
      </p:sp>
      <p:sp>
        <p:nvSpPr>
          <p:cNvPr id="4" name="Slide Number Placeholder 3"/>
          <p:cNvSpPr>
            <a:spLocks noGrp="1"/>
          </p:cNvSpPr>
          <p:nvPr>
            <p:ph type="sldNum" sz="quarter" idx="12"/>
          </p:nvPr>
        </p:nvSpPr>
        <p:spPr/>
        <p:txBody>
          <a:bodyPr/>
          <a:lstStyle/>
          <a:p>
            <a:pPr>
              <a:defRPr/>
            </a:pPr>
            <a:fld id="{63B8F44C-0EDE-4D7D-9086-BD1CF3CE7AF7}" type="slidenum">
              <a:rPr lang="en-US" smtClean="0"/>
              <a:pPr>
                <a:defRPr/>
              </a:pPr>
              <a:t>50</a:t>
            </a:fld>
            <a:endParaRPr lang="en-US"/>
          </a:p>
        </p:txBody>
      </p:sp>
    </p:spTree>
    <p:extLst>
      <p:ext uri="{BB962C8B-B14F-4D97-AF65-F5344CB8AC3E}">
        <p14:creationId xmlns:p14="http://schemas.microsoft.com/office/powerpoint/2010/main" val="2726538103"/>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Code Smells</a:t>
            </a:r>
          </a:p>
        </p:txBody>
      </p:sp>
      <p:sp>
        <p:nvSpPr>
          <p:cNvPr id="3" name="Content Placeholder 2"/>
          <p:cNvSpPr>
            <a:spLocks noGrp="1"/>
          </p:cNvSpPr>
          <p:nvPr>
            <p:ph idx="1"/>
          </p:nvPr>
        </p:nvSpPr>
        <p:spPr/>
        <p:txBody>
          <a:bodyPr/>
          <a:lstStyle/>
          <a:p>
            <a:r>
              <a:rPr lang="en-US" sz="2400" b="1" i="1" dirty="0"/>
              <a:t>Code smell </a:t>
            </a:r>
            <a:r>
              <a:rPr lang="en-US" sz="2400" dirty="0"/>
              <a:t>is a violation of a design principle and (potentially) harms the code.</a:t>
            </a:r>
          </a:p>
          <a:p>
            <a:pPr lvl="1"/>
            <a:r>
              <a:rPr lang="en-US" sz="2000" dirty="0"/>
              <a:t>Novice developers tend to find it more difficult to judge the presence of them in their code.</a:t>
            </a:r>
          </a:p>
          <a:p>
            <a:pPr lvl="2"/>
            <a:r>
              <a:rPr lang="en-US" sz="2000" b="1" dirty="0"/>
              <a:t>Code Review </a:t>
            </a:r>
            <a:r>
              <a:rPr lang="en-US" sz="2000" dirty="0"/>
              <a:t>is a good source for the team to manage the code</a:t>
            </a:r>
          </a:p>
          <a:p>
            <a:pPr lvl="2"/>
            <a:r>
              <a:rPr lang="en-US" sz="2000" dirty="0"/>
              <a:t>Some </a:t>
            </a:r>
            <a:r>
              <a:rPr lang="en-US" sz="2000" b="1" dirty="0"/>
              <a:t>static analysis </a:t>
            </a:r>
            <a:r>
              <a:rPr lang="en-US" sz="2000" dirty="0"/>
              <a:t>tools can help detect code smells.</a:t>
            </a:r>
          </a:p>
          <a:p>
            <a:pPr lvl="2"/>
            <a:r>
              <a:rPr lang="en-US" sz="2000" dirty="0"/>
              <a:t>Learn from the folks (large language models too?)</a:t>
            </a:r>
          </a:p>
        </p:txBody>
      </p:sp>
      <p:sp>
        <p:nvSpPr>
          <p:cNvPr id="4" name="Slide Number Placeholder 3"/>
          <p:cNvSpPr>
            <a:spLocks noGrp="1"/>
          </p:cNvSpPr>
          <p:nvPr>
            <p:ph type="sldNum" sz="quarter" idx="12"/>
          </p:nvPr>
        </p:nvSpPr>
        <p:spPr/>
        <p:txBody>
          <a:bodyPr/>
          <a:lstStyle/>
          <a:p>
            <a:pPr>
              <a:defRPr/>
            </a:pPr>
            <a:fld id="{63B8F44C-0EDE-4D7D-9086-BD1CF3CE7AF7}" type="slidenum">
              <a:rPr lang="en-US" smtClean="0"/>
              <a:pPr>
                <a:defRPr/>
              </a:pPr>
              <a:t>51</a:t>
            </a:fld>
            <a:endParaRPr lang="en-US" dirty="0"/>
          </a:p>
        </p:txBody>
      </p:sp>
      <p:pic>
        <p:nvPicPr>
          <p:cNvPr id="6" name="Picture 5" descr="A screenshot of a phone&#10;&#10;Description automatically generated">
            <a:extLst>
              <a:ext uri="{FF2B5EF4-FFF2-40B4-BE49-F238E27FC236}">
                <a16:creationId xmlns:a16="http://schemas.microsoft.com/office/drawing/2014/main" id="{7E9455E4-71C9-3A7E-74A1-98EB5B24E3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8212" y="4495800"/>
            <a:ext cx="4413414" cy="2035610"/>
          </a:xfrm>
          <a:prstGeom prst="rect">
            <a:avLst/>
          </a:prstGeom>
        </p:spPr>
      </p:pic>
    </p:spTree>
    <p:extLst>
      <p:ext uri="{BB962C8B-B14F-4D97-AF65-F5344CB8AC3E}">
        <p14:creationId xmlns:p14="http://schemas.microsoft.com/office/powerpoint/2010/main" val="1116383726"/>
      </p:ext>
    </p:extLst>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Code Smell</a:t>
            </a:r>
          </a:p>
        </p:txBody>
      </p:sp>
      <p:sp>
        <p:nvSpPr>
          <p:cNvPr id="3" name="Content Placeholder 2"/>
          <p:cNvSpPr>
            <a:spLocks noGrp="1"/>
          </p:cNvSpPr>
          <p:nvPr>
            <p:ph idx="1"/>
          </p:nvPr>
        </p:nvSpPr>
        <p:spPr/>
        <p:txBody>
          <a:bodyPr/>
          <a:lstStyle/>
          <a:p>
            <a:r>
              <a:rPr lang="en-US" sz="2000" dirty="0"/>
              <a:t>We have seen counter-examples of various principles on previous slides.</a:t>
            </a:r>
          </a:p>
        </p:txBody>
      </p:sp>
      <p:sp>
        <p:nvSpPr>
          <p:cNvPr id="4" name="Slide Number Placeholder 3"/>
          <p:cNvSpPr>
            <a:spLocks noGrp="1"/>
          </p:cNvSpPr>
          <p:nvPr>
            <p:ph type="sldNum" sz="quarter" idx="12"/>
          </p:nvPr>
        </p:nvSpPr>
        <p:spPr/>
        <p:txBody>
          <a:bodyPr/>
          <a:lstStyle/>
          <a:p>
            <a:pPr>
              <a:defRPr/>
            </a:pPr>
            <a:fld id="{63B8F44C-0EDE-4D7D-9086-BD1CF3CE7AF7}" type="slidenum">
              <a:rPr lang="en-US" smtClean="0"/>
              <a:pPr>
                <a:defRPr/>
              </a:pPr>
              <a:t>52</a:t>
            </a:fld>
            <a:endParaRPr lang="en-US"/>
          </a:p>
        </p:txBody>
      </p:sp>
      <p:pic>
        <p:nvPicPr>
          <p:cNvPr id="5" name="Picture 4"/>
          <p:cNvPicPr>
            <a:picLocks noChangeAspect="1"/>
          </p:cNvPicPr>
          <p:nvPr/>
        </p:nvPicPr>
        <p:blipFill>
          <a:blip r:embed="rId2"/>
          <a:stretch>
            <a:fillRect/>
          </a:stretch>
        </p:blipFill>
        <p:spPr>
          <a:xfrm>
            <a:off x="531812" y="4572000"/>
            <a:ext cx="2751666" cy="1905000"/>
          </a:xfrm>
          <a:prstGeom prst="rect">
            <a:avLst/>
          </a:prstGeom>
        </p:spPr>
      </p:pic>
      <p:pic>
        <p:nvPicPr>
          <p:cNvPr id="6" name="Picture 5"/>
          <p:cNvPicPr>
            <a:picLocks noChangeAspect="1"/>
          </p:cNvPicPr>
          <p:nvPr/>
        </p:nvPicPr>
        <p:blipFill>
          <a:blip r:embed="rId3"/>
          <a:stretch>
            <a:fillRect/>
          </a:stretch>
        </p:blipFill>
        <p:spPr>
          <a:xfrm>
            <a:off x="3229161" y="2095260"/>
            <a:ext cx="3027179" cy="2095740"/>
          </a:xfrm>
          <a:prstGeom prst="rect">
            <a:avLst/>
          </a:prstGeom>
        </p:spPr>
      </p:pic>
      <p:pic>
        <p:nvPicPr>
          <p:cNvPr id="7" name="Picture 6"/>
          <p:cNvPicPr>
            <a:picLocks noChangeAspect="1"/>
          </p:cNvPicPr>
          <p:nvPr/>
        </p:nvPicPr>
        <p:blipFill>
          <a:blip r:embed="rId4"/>
          <a:stretch>
            <a:fillRect/>
          </a:stretch>
        </p:blipFill>
        <p:spPr>
          <a:xfrm>
            <a:off x="6452311" y="2171460"/>
            <a:ext cx="2917113" cy="2019540"/>
          </a:xfrm>
          <a:prstGeom prst="rect">
            <a:avLst/>
          </a:prstGeom>
        </p:spPr>
      </p:pic>
      <p:pic>
        <p:nvPicPr>
          <p:cNvPr id="8" name="Picture 7"/>
          <p:cNvPicPr>
            <a:picLocks noChangeAspect="1"/>
          </p:cNvPicPr>
          <p:nvPr/>
        </p:nvPicPr>
        <p:blipFill>
          <a:blip r:embed="rId5"/>
          <a:stretch>
            <a:fillRect/>
          </a:stretch>
        </p:blipFill>
        <p:spPr>
          <a:xfrm>
            <a:off x="429449" y="2133360"/>
            <a:ext cx="2586913" cy="1790940"/>
          </a:xfrm>
          <a:prstGeom prst="rect">
            <a:avLst/>
          </a:prstGeom>
        </p:spPr>
      </p:pic>
      <p:pic>
        <p:nvPicPr>
          <p:cNvPr id="10" name="Picture 9"/>
          <p:cNvPicPr>
            <a:picLocks noChangeAspect="1"/>
          </p:cNvPicPr>
          <p:nvPr/>
        </p:nvPicPr>
        <p:blipFill>
          <a:blip r:embed="rId6"/>
          <a:stretch>
            <a:fillRect/>
          </a:stretch>
        </p:blipFill>
        <p:spPr>
          <a:xfrm>
            <a:off x="3582284" y="4419600"/>
            <a:ext cx="2696980" cy="1867140"/>
          </a:xfrm>
          <a:prstGeom prst="rect">
            <a:avLst/>
          </a:prstGeom>
        </p:spPr>
      </p:pic>
    </p:spTree>
    <p:extLst>
      <p:ext uri="{BB962C8B-B14F-4D97-AF65-F5344CB8AC3E}">
        <p14:creationId xmlns:p14="http://schemas.microsoft.com/office/powerpoint/2010/main" val="1691698115"/>
      </p:ext>
    </p:extLst>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Many Possible Code Smell Patterns</a:t>
            </a:r>
          </a:p>
        </p:txBody>
      </p:sp>
      <p:sp>
        <p:nvSpPr>
          <p:cNvPr id="3" name="Content Placeholder 2"/>
          <p:cNvSpPr>
            <a:spLocks noGrp="1"/>
          </p:cNvSpPr>
          <p:nvPr>
            <p:ph idx="1"/>
          </p:nvPr>
        </p:nvSpPr>
        <p:spPr/>
        <p:txBody>
          <a:bodyPr/>
          <a:lstStyle/>
          <a:p>
            <a:r>
              <a:rPr lang="en-US" sz="2800" dirty="0"/>
              <a:t>Most of them are guidelines only</a:t>
            </a:r>
          </a:p>
          <a:p>
            <a:r>
              <a:rPr lang="en-US" sz="2800" dirty="0"/>
              <a:t>22 patterns were identified initially [7], and more were identified afterwards [8].</a:t>
            </a:r>
          </a:p>
        </p:txBody>
      </p:sp>
      <p:sp>
        <p:nvSpPr>
          <p:cNvPr id="4" name="Slide Number Placeholder 3"/>
          <p:cNvSpPr>
            <a:spLocks noGrp="1"/>
          </p:cNvSpPr>
          <p:nvPr>
            <p:ph type="sldNum" sz="quarter" idx="12"/>
          </p:nvPr>
        </p:nvSpPr>
        <p:spPr/>
        <p:txBody>
          <a:bodyPr/>
          <a:lstStyle/>
          <a:p>
            <a:pPr>
              <a:defRPr/>
            </a:pPr>
            <a:fld id="{63B8F44C-0EDE-4D7D-9086-BD1CF3CE7AF7}" type="slidenum">
              <a:rPr lang="en-US" smtClean="0"/>
              <a:pPr>
                <a:defRPr/>
              </a:pPr>
              <a:t>53</a:t>
            </a:fld>
            <a:endParaRPr lang="en-US"/>
          </a:p>
        </p:txBody>
      </p:sp>
    </p:spTree>
    <p:extLst>
      <p:ext uri="{BB962C8B-B14F-4D97-AF65-F5344CB8AC3E}">
        <p14:creationId xmlns:p14="http://schemas.microsoft.com/office/powerpoint/2010/main" val="3603634901"/>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99FFFD-950E-4841-B174-9F341F25F4FD}"/>
              </a:ext>
            </a:extLst>
          </p:cNvPr>
          <p:cNvSpPr>
            <a:spLocks noGrp="1"/>
          </p:cNvSpPr>
          <p:nvPr>
            <p:ph type="title"/>
          </p:nvPr>
        </p:nvSpPr>
        <p:spPr/>
        <p:txBody>
          <a:bodyPr/>
          <a:lstStyle/>
          <a:p>
            <a:r>
              <a:rPr lang="en-US" dirty="0"/>
              <a:t>Example Code Smells </a:t>
            </a:r>
            <a:r>
              <a:rPr lang="en-US" sz="1800" dirty="0"/>
              <a:t>(don’t memorize them)</a:t>
            </a:r>
            <a:endParaRPr lang="en-HK" sz="1800" dirty="0"/>
          </a:p>
        </p:txBody>
      </p:sp>
      <p:sp>
        <p:nvSpPr>
          <p:cNvPr id="4" name="Slide Number Placeholder 3">
            <a:extLst>
              <a:ext uri="{FF2B5EF4-FFF2-40B4-BE49-F238E27FC236}">
                <a16:creationId xmlns:a16="http://schemas.microsoft.com/office/drawing/2014/main" id="{3EC98475-EA70-4DE3-9812-6E88528F9FE1}"/>
              </a:ext>
            </a:extLst>
          </p:cNvPr>
          <p:cNvSpPr>
            <a:spLocks noGrp="1"/>
          </p:cNvSpPr>
          <p:nvPr>
            <p:ph type="sldNum" sz="quarter" idx="12"/>
          </p:nvPr>
        </p:nvSpPr>
        <p:spPr/>
        <p:txBody>
          <a:bodyPr/>
          <a:lstStyle/>
          <a:p>
            <a:pPr>
              <a:defRPr/>
            </a:pPr>
            <a:fld id="{63B8F44C-0EDE-4D7D-9086-BD1CF3CE7AF7}" type="slidenum">
              <a:rPr lang="en-US" smtClean="0"/>
              <a:pPr>
                <a:defRPr/>
              </a:pPr>
              <a:t>54</a:t>
            </a:fld>
            <a:endParaRPr lang="en-US"/>
          </a:p>
        </p:txBody>
      </p:sp>
      <p:pic>
        <p:nvPicPr>
          <p:cNvPr id="7" name="Content Placeholder 6" descr="A close-up of a text&#10;&#10;Description automatically generated">
            <a:extLst>
              <a:ext uri="{FF2B5EF4-FFF2-40B4-BE49-F238E27FC236}">
                <a16:creationId xmlns:a16="http://schemas.microsoft.com/office/drawing/2014/main" id="{04B44696-7B14-5FC9-BF5C-6274E3671889}"/>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3136" b="-3136"/>
          <a:stretch/>
        </p:blipFill>
        <p:spPr>
          <a:xfrm>
            <a:off x="227012" y="1752600"/>
            <a:ext cx="9036050" cy="2430245"/>
          </a:xfrm>
        </p:spPr>
      </p:pic>
      <p:sp>
        <p:nvSpPr>
          <p:cNvPr id="9" name="TextBox 8">
            <a:extLst>
              <a:ext uri="{FF2B5EF4-FFF2-40B4-BE49-F238E27FC236}">
                <a16:creationId xmlns:a16="http://schemas.microsoft.com/office/drawing/2014/main" id="{A1C96FF6-FD9E-89B6-DB66-CFEB0BBFCC5C}"/>
              </a:ext>
            </a:extLst>
          </p:cNvPr>
          <p:cNvSpPr txBox="1"/>
          <p:nvPr/>
        </p:nvSpPr>
        <p:spPr>
          <a:xfrm>
            <a:off x="515936" y="4038600"/>
            <a:ext cx="9236075" cy="1015663"/>
          </a:xfrm>
          <a:prstGeom prst="rect">
            <a:avLst/>
          </a:prstGeom>
          <a:noFill/>
        </p:spPr>
        <p:txBody>
          <a:bodyPr wrap="square">
            <a:spAutoFit/>
          </a:bodyPr>
          <a:lstStyle/>
          <a:p>
            <a:r>
              <a:rPr lang="en-US" sz="1200" dirty="0"/>
              <a:t>References: </a:t>
            </a:r>
          </a:p>
          <a:p>
            <a:r>
              <a:rPr lang="en-US" sz="1200" dirty="0"/>
              <a:t>[1] M. Fowler, Refactoring: improving the design of existing code. Addison-Wesley, 1999. </a:t>
            </a:r>
          </a:p>
          <a:p>
            <a:r>
              <a:rPr lang="en-US" sz="1200" dirty="0"/>
              <a:t>[2] W. J. Brown, R. C. </a:t>
            </a:r>
            <a:r>
              <a:rPr lang="en-US" sz="1200" dirty="0" err="1"/>
              <a:t>Malveau</a:t>
            </a:r>
            <a:r>
              <a:rPr lang="en-US" sz="1200" dirty="0"/>
              <a:t>, W. H. Brown, et al., Anti Patterns: Refactoring Software, Architectures, and Projects in Crisis, 1st ed. John Wiley and Sons, March 1998.</a:t>
            </a:r>
          </a:p>
          <a:p>
            <a:r>
              <a:rPr lang="en-US" sz="1200" dirty="0"/>
              <a:t>[3] F. </a:t>
            </a:r>
            <a:r>
              <a:rPr lang="en-HK" sz="1200" dirty="0" err="1"/>
              <a:t>Palomba</a:t>
            </a:r>
            <a:r>
              <a:rPr lang="en-HK" sz="1200" dirty="0"/>
              <a:t> et al. </a:t>
            </a:r>
            <a:r>
              <a:rPr lang="en-US" sz="1200" dirty="0"/>
              <a:t>Do they Really Smell Bad? A Study on Developers’ Perception of Bad Code Smells. In ICSME’14. pp 101-110, 2014.</a:t>
            </a:r>
            <a:endParaRPr lang="en-HK" sz="1200" dirty="0"/>
          </a:p>
        </p:txBody>
      </p:sp>
      <p:sp>
        <p:nvSpPr>
          <p:cNvPr id="10" name="TextBox 9">
            <a:extLst>
              <a:ext uri="{FF2B5EF4-FFF2-40B4-BE49-F238E27FC236}">
                <a16:creationId xmlns:a16="http://schemas.microsoft.com/office/drawing/2014/main" id="{20AE75B7-ED6B-BE81-CFF7-2DB74805C493}"/>
              </a:ext>
            </a:extLst>
          </p:cNvPr>
          <p:cNvSpPr txBox="1"/>
          <p:nvPr/>
        </p:nvSpPr>
        <p:spPr>
          <a:xfrm>
            <a:off x="227012" y="5181600"/>
            <a:ext cx="8636147" cy="1323439"/>
          </a:xfrm>
          <a:prstGeom prst="rect">
            <a:avLst/>
          </a:prstGeom>
          <a:noFill/>
        </p:spPr>
        <p:txBody>
          <a:bodyPr wrap="none" rtlCol="0">
            <a:spAutoFit/>
          </a:bodyPr>
          <a:lstStyle/>
          <a:p>
            <a:pPr marL="457200" indent="-457200">
              <a:buFont typeface="+mj-lt"/>
              <a:buAutoNum type="arabicPeriod"/>
            </a:pPr>
            <a:r>
              <a:rPr lang="en-US" sz="2000" dirty="0"/>
              <a:t>Not perceived as design/implementation problems: CDSBP, MM, LPL, LC, II</a:t>
            </a:r>
          </a:p>
          <a:p>
            <a:pPr marL="457200" indent="-457200">
              <a:buFont typeface="+mj-lt"/>
              <a:buAutoNum type="arabicPeriod"/>
            </a:pPr>
            <a:r>
              <a:rPr lang="en-US" sz="2000" dirty="0"/>
              <a:t>Perceived as design/implementation problems: CC, GC, LM, SC</a:t>
            </a:r>
          </a:p>
          <a:p>
            <a:pPr marL="457200" indent="-457200">
              <a:buFont typeface="+mj-lt"/>
              <a:buAutoNum type="arabicPeriod"/>
            </a:pPr>
            <a:r>
              <a:rPr lang="en-US" sz="2000" dirty="0"/>
              <a:t>Gray areas: FE, RB, SG</a:t>
            </a:r>
          </a:p>
          <a:p>
            <a:r>
              <a:rPr lang="en-US" sz="2000" dirty="0"/>
              <a:t> </a:t>
            </a:r>
            <a:endParaRPr lang="en-HK" sz="2000" dirty="0"/>
          </a:p>
        </p:txBody>
      </p:sp>
      <p:sp>
        <p:nvSpPr>
          <p:cNvPr id="11" name="TextBox 10">
            <a:extLst>
              <a:ext uri="{FF2B5EF4-FFF2-40B4-BE49-F238E27FC236}">
                <a16:creationId xmlns:a16="http://schemas.microsoft.com/office/drawing/2014/main" id="{E8948AE9-262A-DBCC-CE62-F7F12884532E}"/>
              </a:ext>
            </a:extLst>
          </p:cNvPr>
          <p:cNvSpPr txBox="1"/>
          <p:nvPr/>
        </p:nvSpPr>
        <p:spPr>
          <a:xfrm>
            <a:off x="18750" y="1934338"/>
            <a:ext cx="416524" cy="2123658"/>
          </a:xfrm>
          <a:prstGeom prst="rect">
            <a:avLst/>
          </a:prstGeom>
          <a:noFill/>
        </p:spPr>
        <p:txBody>
          <a:bodyPr wrap="square" rtlCol="0">
            <a:spAutoFit/>
          </a:bodyPr>
          <a:lstStyle/>
          <a:p>
            <a:r>
              <a:rPr lang="en-US" sz="1100" dirty="0"/>
              <a:t>1</a:t>
            </a:r>
          </a:p>
          <a:p>
            <a:r>
              <a:rPr lang="en-US" sz="1100" dirty="0"/>
              <a:t>  2</a:t>
            </a:r>
          </a:p>
          <a:p>
            <a:r>
              <a:rPr lang="en-US" sz="1100" dirty="0"/>
              <a:t>    3</a:t>
            </a:r>
          </a:p>
          <a:p>
            <a:r>
              <a:rPr lang="en-US" sz="1100" dirty="0"/>
              <a:t>  2</a:t>
            </a:r>
          </a:p>
          <a:p>
            <a:r>
              <a:rPr lang="en-US" sz="1100" dirty="0"/>
              <a:t>1</a:t>
            </a:r>
          </a:p>
          <a:p>
            <a:r>
              <a:rPr lang="en-US" sz="1100" dirty="0"/>
              <a:t>1</a:t>
            </a:r>
          </a:p>
          <a:p>
            <a:r>
              <a:rPr lang="en-US" sz="1100" dirty="0"/>
              <a:t>  2</a:t>
            </a:r>
          </a:p>
          <a:p>
            <a:r>
              <a:rPr lang="en-US" sz="1100" dirty="0"/>
              <a:t>1</a:t>
            </a:r>
          </a:p>
          <a:p>
            <a:r>
              <a:rPr lang="en-US" sz="1100" dirty="0"/>
              <a:t>1</a:t>
            </a:r>
          </a:p>
          <a:p>
            <a:r>
              <a:rPr lang="en-US" sz="1100" dirty="0"/>
              <a:t>    3</a:t>
            </a:r>
          </a:p>
          <a:p>
            <a:r>
              <a:rPr lang="en-US" sz="1100" dirty="0"/>
              <a:t>  2</a:t>
            </a:r>
          </a:p>
          <a:p>
            <a:r>
              <a:rPr lang="en-US" sz="1100" dirty="0"/>
              <a:t>    3</a:t>
            </a:r>
            <a:endParaRPr lang="en-HK" sz="1100" dirty="0"/>
          </a:p>
        </p:txBody>
      </p:sp>
    </p:spTree>
    <p:extLst>
      <p:ext uri="{BB962C8B-B14F-4D97-AF65-F5344CB8AC3E}">
        <p14:creationId xmlns:p14="http://schemas.microsoft.com/office/powerpoint/2010/main" val="1208383920"/>
      </p:ext>
    </p:extLst>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the Impact of Code Smells on Code Stability and Bug Fix?</a:t>
            </a:r>
          </a:p>
        </p:txBody>
      </p:sp>
      <p:sp>
        <p:nvSpPr>
          <p:cNvPr id="3" name="Content Placeholder 2"/>
          <p:cNvSpPr>
            <a:spLocks noGrp="1"/>
          </p:cNvSpPr>
          <p:nvPr>
            <p:ph idx="1"/>
          </p:nvPr>
        </p:nvSpPr>
        <p:spPr>
          <a:xfrm>
            <a:off x="412750" y="1676400"/>
            <a:ext cx="9415462" cy="4953000"/>
          </a:xfrm>
        </p:spPr>
        <p:txBody>
          <a:bodyPr/>
          <a:lstStyle/>
          <a:p>
            <a:r>
              <a:rPr lang="en-US" sz="2400" dirty="0"/>
              <a:t>A study [3, 4] on </a:t>
            </a:r>
            <a:r>
              <a:rPr lang="en-US" sz="2400" dirty="0" err="1"/>
              <a:t>ArgoUML</a:t>
            </a:r>
            <a:r>
              <a:rPr lang="en-US" sz="2400" dirty="0"/>
              <a:t>, Eclipse, </a:t>
            </a:r>
            <a:r>
              <a:rPr lang="en-US" sz="2400" dirty="0" err="1"/>
              <a:t>Mylyn</a:t>
            </a:r>
            <a:r>
              <a:rPr lang="en-US" sz="2400" dirty="0"/>
              <a:t>, and Rhino, </a:t>
            </a:r>
            <a:r>
              <a:rPr lang="en-US" sz="2400" dirty="0" err="1"/>
              <a:t>Azureus</a:t>
            </a:r>
            <a:endParaRPr lang="en-US" sz="2400" dirty="0"/>
          </a:p>
          <a:p>
            <a:pPr lvl="1"/>
            <a:r>
              <a:rPr lang="en-US" sz="2000" dirty="0"/>
              <a:t>Classes with code smells change more often than the otherwise.</a:t>
            </a:r>
          </a:p>
          <a:p>
            <a:pPr lvl="2"/>
            <a:r>
              <a:rPr lang="en-US" sz="1800" dirty="0"/>
              <a:t>They also incur more in issue-fixing or fix-bugging patches</a:t>
            </a:r>
          </a:p>
          <a:p>
            <a:pPr lvl="1"/>
            <a:r>
              <a:rPr lang="en-US" sz="2000" dirty="0"/>
              <a:t>Classes with more code smells change more often than the classes with less code smells</a:t>
            </a:r>
          </a:p>
          <a:p>
            <a:r>
              <a:rPr lang="en-US" sz="2400" dirty="0"/>
              <a:t>It means that the code degraded </a:t>
            </a:r>
          </a:p>
          <a:p>
            <a:pPr lvl="1"/>
            <a:endParaRPr lang="en-US" sz="2000" dirty="0"/>
          </a:p>
        </p:txBody>
      </p:sp>
      <p:sp>
        <p:nvSpPr>
          <p:cNvPr id="4" name="Slide Number Placeholder 3"/>
          <p:cNvSpPr>
            <a:spLocks noGrp="1"/>
          </p:cNvSpPr>
          <p:nvPr>
            <p:ph type="sldNum" sz="quarter" idx="12"/>
          </p:nvPr>
        </p:nvSpPr>
        <p:spPr/>
        <p:txBody>
          <a:bodyPr/>
          <a:lstStyle/>
          <a:p>
            <a:pPr>
              <a:defRPr/>
            </a:pPr>
            <a:fld id="{63B8F44C-0EDE-4D7D-9086-BD1CF3CE7AF7}" type="slidenum">
              <a:rPr lang="en-US" smtClean="0"/>
              <a:pPr>
                <a:defRPr/>
              </a:pPr>
              <a:t>55</a:t>
            </a:fld>
            <a:endParaRPr lang="en-US"/>
          </a:p>
        </p:txBody>
      </p:sp>
      <p:pic>
        <p:nvPicPr>
          <p:cNvPr id="6" name="Picture 5"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56012" y="4157155"/>
            <a:ext cx="2810244" cy="2457773"/>
          </a:xfrm>
          <a:prstGeom prst="rect">
            <a:avLst/>
          </a:prstGeom>
        </p:spPr>
      </p:pic>
      <p:pic>
        <p:nvPicPr>
          <p:cNvPr id="7" name="Picture 6" descr="Screen Clippi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43506" y="4191000"/>
            <a:ext cx="2217858" cy="2248877"/>
          </a:xfrm>
          <a:prstGeom prst="rect">
            <a:avLst/>
          </a:prstGeom>
        </p:spPr>
      </p:pic>
    </p:spTree>
    <p:extLst>
      <p:ext uri="{BB962C8B-B14F-4D97-AF65-F5344CB8AC3E}">
        <p14:creationId xmlns:p14="http://schemas.microsoft.com/office/powerpoint/2010/main" val="2411871422"/>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the Impact of Code Smells on Program Comprehension?</a:t>
            </a:r>
          </a:p>
        </p:txBody>
      </p:sp>
      <p:sp>
        <p:nvSpPr>
          <p:cNvPr id="3" name="Content Placeholder 2"/>
          <p:cNvSpPr>
            <a:spLocks noGrp="1"/>
          </p:cNvSpPr>
          <p:nvPr>
            <p:ph idx="1"/>
          </p:nvPr>
        </p:nvSpPr>
        <p:spPr>
          <a:xfrm>
            <a:off x="412750" y="1676400"/>
            <a:ext cx="9415462" cy="4953000"/>
          </a:xfrm>
        </p:spPr>
        <p:txBody>
          <a:bodyPr/>
          <a:lstStyle/>
          <a:p>
            <a:r>
              <a:rPr lang="en-US" sz="2400" dirty="0"/>
              <a:t>A </a:t>
            </a:r>
            <a:r>
              <a:rPr lang="en-US" sz="2400" i="1" dirty="0"/>
              <a:t>program comprehension </a:t>
            </a:r>
            <a:r>
              <a:rPr lang="en-US" sz="2400" dirty="0"/>
              <a:t>study [6] on code incurring Blob (i.e., code difficult to work with) and Spaghetti Code as code smells </a:t>
            </a:r>
          </a:p>
          <a:p>
            <a:r>
              <a:rPr lang="en-US" sz="2400" dirty="0"/>
              <a:t>Programs incurring these two anti-patterns are more time consuming, need more effort, and lead developers to answer comprehension questions less correctly, but not reading more classes</a:t>
            </a:r>
          </a:p>
        </p:txBody>
      </p:sp>
      <p:sp>
        <p:nvSpPr>
          <p:cNvPr id="4" name="Slide Number Placeholder 3"/>
          <p:cNvSpPr>
            <a:spLocks noGrp="1"/>
          </p:cNvSpPr>
          <p:nvPr>
            <p:ph type="sldNum" sz="quarter" idx="12"/>
          </p:nvPr>
        </p:nvSpPr>
        <p:spPr/>
        <p:txBody>
          <a:bodyPr/>
          <a:lstStyle/>
          <a:p>
            <a:pPr>
              <a:defRPr/>
            </a:pPr>
            <a:fld id="{63B8F44C-0EDE-4D7D-9086-BD1CF3CE7AF7}" type="slidenum">
              <a:rPr lang="en-US" smtClean="0"/>
              <a:pPr>
                <a:defRPr/>
              </a:pPr>
              <a:t>56</a:t>
            </a:fld>
            <a:endParaRPr lang="en-US"/>
          </a:p>
        </p:txBody>
      </p:sp>
      <p:pic>
        <p:nvPicPr>
          <p:cNvPr id="5" name="Picture 4"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2750" y="3674195"/>
            <a:ext cx="8775700" cy="3183805"/>
          </a:xfrm>
          <a:prstGeom prst="rect">
            <a:avLst/>
          </a:prstGeom>
        </p:spPr>
      </p:pic>
    </p:spTree>
    <p:extLst>
      <p:ext uri="{BB962C8B-B14F-4D97-AF65-F5344CB8AC3E}">
        <p14:creationId xmlns:p14="http://schemas.microsoft.com/office/powerpoint/2010/main" val="3655551836"/>
      </p:ext>
    </p:extLst>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Automate Code Smells Detection?</a:t>
            </a:r>
          </a:p>
        </p:txBody>
      </p:sp>
      <p:pic>
        <p:nvPicPr>
          <p:cNvPr id="5" name="Content Placeholder 4" descr="Screen Clipping"/>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1674812" y="2057400"/>
            <a:ext cx="5715994" cy="1219200"/>
          </a:xfrm>
        </p:spPr>
      </p:pic>
      <p:sp>
        <p:nvSpPr>
          <p:cNvPr id="8" name="Content Placeholder 7"/>
          <p:cNvSpPr>
            <a:spLocks noGrp="1"/>
          </p:cNvSpPr>
          <p:nvPr>
            <p:ph sz="quarter" idx="4"/>
          </p:nvPr>
        </p:nvSpPr>
        <p:spPr>
          <a:xfrm>
            <a:off x="684212" y="1587623"/>
            <a:ext cx="9144000" cy="3951288"/>
          </a:xfrm>
        </p:spPr>
        <p:txBody>
          <a:bodyPr/>
          <a:lstStyle/>
          <a:p>
            <a:r>
              <a:rPr lang="en-US" dirty="0"/>
              <a:t>Formulate what constitute a code small [3]</a:t>
            </a:r>
          </a:p>
          <a:p>
            <a:endParaRPr lang="en-US" dirty="0"/>
          </a:p>
          <a:p>
            <a:endParaRPr lang="en-US" dirty="0"/>
          </a:p>
          <a:p>
            <a:endParaRPr lang="en-US" dirty="0"/>
          </a:p>
          <a:p>
            <a:r>
              <a:rPr lang="en-US" dirty="0"/>
              <a:t>Then, mine the code [6] to extract entities and compute metric values</a:t>
            </a:r>
          </a:p>
        </p:txBody>
      </p:sp>
      <p:sp>
        <p:nvSpPr>
          <p:cNvPr id="4" name="Slide Number Placeholder 3"/>
          <p:cNvSpPr>
            <a:spLocks noGrp="1"/>
          </p:cNvSpPr>
          <p:nvPr>
            <p:ph type="sldNum" sz="quarter" idx="12"/>
          </p:nvPr>
        </p:nvSpPr>
        <p:spPr/>
        <p:txBody>
          <a:bodyPr/>
          <a:lstStyle/>
          <a:p>
            <a:pPr>
              <a:defRPr/>
            </a:pPr>
            <a:fld id="{63B8F44C-0EDE-4D7D-9086-BD1CF3CE7AF7}" type="slidenum">
              <a:rPr lang="en-US" smtClean="0"/>
              <a:pPr>
                <a:defRPr/>
              </a:pPr>
              <a:t>57</a:t>
            </a:fld>
            <a:endParaRPr lang="en-US"/>
          </a:p>
        </p:txBody>
      </p:sp>
      <p:pic>
        <p:nvPicPr>
          <p:cNvPr id="9" name="Picture 8" descr="Screen Clipping"/>
          <p:cNvPicPr>
            <a:picLocks noChangeAspect="1"/>
          </p:cNvPicPr>
          <p:nvPr/>
        </p:nvPicPr>
        <p:blipFill rotWithShape="1">
          <a:blip r:embed="rId3">
            <a:extLst>
              <a:ext uri="{28A0092B-C50C-407E-A947-70E740481C1C}">
                <a14:useLocalDpi xmlns:a14="http://schemas.microsoft.com/office/drawing/2010/main" val="0"/>
              </a:ext>
            </a:extLst>
          </a:blip>
          <a:srcRect r="20525"/>
          <a:stretch/>
        </p:blipFill>
        <p:spPr>
          <a:xfrm>
            <a:off x="1000691" y="3882159"/>
            <a:ext cx="5855721" cy="2787908"/>
          </a:xfrm>
          <a:prstGeom prst="rect">
            <a:avLst/>
          </a:prstGeom>
        </p:spPr>
      </p:pic>
      <p:sp>
        <p:nvSpPr>
          <p:cNvPr id="10" name="TextBox 9"/>
          <p:cNvSpPr txBox="1"/>
          <p:nvPr/>
        </p:nvSpPr>
        <p:spPr>
          <a:xfrm>
            <a:off x="6856412" y="3820393"/>
            <a:ext cx="2438400" cy="2585323"/>
          </a:xfrm>
          <a:prstGeom prst="rect">
            <a:avLst/>
          </a:prstGeom>
          <a:noFill/>
        </p:spPr>
        <p:txBody>
          <a:bodyPr wrap="square" rtlCol="0">
            <a:spAutoFit/>
          </a:bodyPr>
          <a:lstStyle/>
          <a:p>
            <a:r>
              <a:rPr lang="en-US" sz="1800" dirty="0"/>
              <a:t>Many open-source code can generate the control flow graph or AST of a project written in any programming language.</a:t>
            </a:r>
          </a:p>
          <a:p>
            <a:endParaRPr lang="en-US" sz="1800" dirty="0"/>
          </a:p>
          <a:p>
            <a:r>
              <a:rPr lang="en-US" sz="1800" dirty="0"/>
              <a:t>There are also many code projects to compute various metrics</a:t>
            </a:r>
          </a:p>
        </p:txBody>
      </p:sp>
    </p:spTree>
    <p:extLst>
      <p:ext uri="{BB962C8B-B14F-4D97-AF65-F5344CB8AC3E}">
        <p14:creationId xmlns:p14="http://schemas.microsoft.com/office/powerpoint/2010/main" val="430716279"/>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Some Code Smell Patterns can be Formulated Successfully </a:t>
            </a:r>
            <a:r>
              <a:rPr lang="en-US" sz="2000" dirty="0">
                <a:solidFill>
                  <a:srgbClr val="0070C0"/>
                </a:solidFill>
              </a:rPr>
              <a:t>[don’t memorize them]</a:t>
            </a:r>
            <a:endParaRPr lang="en-US" dirty="0">
              <a:solidFill>
                <a:srgbClr val="0070C0"/>
              </a:solidFill>
            </a:endParaRPr>
          </a:p>
        </p:txBody>
      </p:sp>
      <p:sp>
        <p:nvSpPr>
          <p:cNvPr id="9" name="Content Placeholder 8"/>
          <p:cNvSpPr>
            <a:spLocks noGrp="1"/>
          </p:cNvSpPr>
          <p:nvPr>
            <p:ph idx="1"/>
          </p:nvPr>
        </p:nvSpPr>
        <p:spPr>
          <a:xfrm>
            <a:off x="5637212" y="1628764"/>
            <a:ext cx="4191000" cy="4953000"/>
          </a:xfrm>
        </p:spPr>
        <p:txBody>
          <a:bodyPr/>
          <a:lstStyle/>
          <a:p>
            <a:pPr marL="0" indent="0">
              <a:buNone/>
            </a:pPr>
            <a:r>
              <a:rPr lang="en-US" sz="1200" b="1" dirty="0"/>
              <a:t>Source Code Metrics</a:t>
            </a:r>
            <a:r>
              <a:rPr lang="en-US" sz="1200" dirty="0"/>
              <a:t>: AMW, average method weight; ATFD, access to foreign data; </a:t>
            </a:r>
            <a:r>
              <a:rPr lang="en-US" sz="1200" dirty="0" err="1"/>
              <a:t>BOvR</a:t>
            </a:r>
            <a:r>
              <a:rPr lang="en-US" sz="1200" dirty="0"/>
              <a:t>, base-class overriding ratio; BUR, base-object usage ratio; CBO, coupling between objects; CC, changing classes; CM, changing methods; Ca, afferent coupling; Ce, efferent coupling; CYCLO, McCabe’s </a:t>
            </a:r>
            <a:r>
              <a:rPr lang="en-US" sz="1200" dirty="0" err="1"/>
              <a:t>cyclomatic</a:t>
            </a:r>
            <a:r>
              <a:rPr lang="en-US" sz="1200" dirty="0"/>
              <a:t> complexity; DOCM, dependency-oriented complexity metric; DIT, depth inheritance hierarchy; FDP, foreign data providers; LAA, locality of attribute accesses; LB, line bias; LMC, length of message chain; LCOM, lack of cohesion between methods; </a:t>
            </a:r>
            <a:r>
              <a:rPr lang="en-US" sz="1200" dirty="0" err="1"/>
              <a:t>LOCprob</a:t>
            </a:r>
            <a:r>
              <a:rPr lang="en-US" sz="1200" dirty="0"/>
              <a:t>, number of line of code for data fields, methods, imported packages, and package declaration; </a:t>
            </a:r>
            <a:r>
              <a:rPr lang="en-US" sz="1200" dirty="0" err="1"/>
              <a:t>LOCactual</a:t>
            </a:r>
            <a:r>
              <a:rPr lang="en-US" sz="1200" dirty="0"/>
              <a:t>, total line of code; LOC, lines of code; IVMC, number of methods that reference each instance variable defined in a class; LOC_CLASS, lines of code in a class; </a:t>
            </a:r>
            <a:r>
              <a:rPr lang="en-US" sz="1200" dirty="0" err="1"/>
              <a:t>LOC_Method</a:t>
            </a:r>
            <a:r>
              <a:rPr lang="en-US" sz="1200" dirty="0"/>
              <a:t>, lines of code in a method; MAXNESTING, counts the maximum nesting level of control structures within an operation; NAD, number of attributes in a class; </a:t>
            </a:r>
            <a:r>
              <a:rPr lang="en-US" sz="1200" dirty="0" err="1"/>
              <a:t>NBD,nested</a:t>
            </a:r>
            <a:r>
              <a:rPr lang="en-US" sz="1200" dirty="0"/>
              <a:t> block </a:t>
            </a:r>
            <a:r>
              <a:rPr lang="en-US" sz="1200" dirty="0" err="1"/>
              <a:t>deptmethods</a:t>
            </a:r>
            <a:r>
              <a:rPr lang="en-US" sz="1200" dirty="0"/>
              <a:t>; NCC, number of concerns per component; NOM, number of methods; NACC, number of accessors (getter/setter); NOV, number of variables per class; </a:t>
            </a:r>
            <a:r>
              <a:rPr lang="en-US" sz="1200" dirty="0" err="1"/>
              <a:t>NOMcalls</a:t>
            </a:r>
            <a:r>
              <a:rPr lang="en-US" sz="1200" dirty="0"/>
              <a:t>, number of method calls; NOC, number of children; NOC*, number of cases; </a:t>
            </a:r>
            <a:r>
              <a:rPr lang="en-US" sz="1200" dirty="0" err="1"/>
              <a:t>NProtM</a:t>
            </a:r>
            <a:r>
              <a:rPr lang="en-US" sz="1200" dirty="0"/>
              <a:t>, number of protected members; NOP*, number of parameters; NOPA, number of public attributes; NOAM, number of accessor methods; NOP, number of properties; PAR, number of parameters; NOAV, counts the number Of accessed variables; SEC, size of exact chunk; SDC, size of duplication chain; WMC, weighted methods per class; </a:t>
            </a:r>
            <a:r>
              <a:rPr lang="en-US" sz="1200" dirty="0" err="1"/>
              <a:t>Vavg</a:t>
            </a:r>
            <a:r>
              <a:rPr lang="en-US" sz="1200" dirty="0"/>
              <a:t>, average count on the number of variables; WOC, weight of a class</a:t>
            </a:r>
          </a:p>
        </p:txBody>
      </p:sp>
      <p:pic>
        <p:nvPicPr>
          <p:cNvPr id="12" name="Picture 11"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612" y="1685299"/>
            <a:ext cx="5410955" cy="4486901"/>
          </a:xfrm>
          <a:prstGeom prst="rect">
            <a:avLst/>
          </a:prstGeom>
        </p:spPr>
      </p:pic>
    </p:spTree>
    <p:extLst>
      <p:ext uri="{BB962C8B-B14F-4D97-AF65-F5344CB8AC3E}">
        <p14:creationId xmlns:p14="http://schemas.microsoft.com/office/powerpoint/2010/main" val="3787620894"/>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sz="quarter"/>
          </p:nvPr>
        </p:nvSpPr>
        <p:spPr/>
        <p:txBody>
          <a:bodyPr/>
          <a:lstStyle/>
          <a:p>
            <a:r>
              <a:rPr lang="en-US" dirty="0"/>
              <a:t>Refactoring</a:t>
            </a:r>
          </a:p>
        </p:txBody>
      </p:sp>
      <p:sp>
        <p:nvSpPr>
          <p:cNvPr id="4" name="Slide Number Placeholder 3"/>
          <p:cNvSpPr>
            <a:spLocks noGrp="1"/>
          </p:cNvSpPr>
          <p:nvPr>
            <p:ph type="sldNum" sz="quarter" idx="12"/>
          </p:nvPr>
        </p:nvSpPr>
        <p:spPr/>
        <p:txBody>
          <a:bodyPr/>
          <a:lstStyle/>
          <a:p>
            <a:pPr>
              <a:defRPr/>
            </a:pPr>
            <a:fld id="{63B8F44C-0EDE-4D7D-9086-BD1CF3CE7AF7}" type="slidenum">
              <a:rPr lang="en-US" smtClean="0"/>
              <a:pPr>
                <a:defRPr/>
              </a:pPr>
              <a:t>59</a:t>
            </a:fld>
            <a:endParaRPr lang="en-US"/>
          </a:p>
        </p:txBody>
      </p:sp>
    </p:spTree>
    <p:extLst>
      <p:ext uri="{BB962C8B-B14F-4D97-AF65-F5344CB8AC3E}">
        <p14:creationId xmlns:p14="http://schemas.microsoft.com/office/powerpoint/2010/main" val="1396278484"/>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Abstraction: Functional Purpose</a:t>
            </a:r>
          </a:p>
        </p:txBody>
      </p:sp>
      <p:sp>
        <p:nvSpPr>
          <p:cNvPr id="3" name="Content Placeholder 2"/>
          <p:cNvSpPr>
            <a:spLocks noGrp="1"/>
          </p:cNvSpPr>
          <p:nvPr>
            <p:ph idx="1"/>
          </p:nvPr>
        </p:nvSpPr>
        <p:spPr>
          <a:xfrm>
            <a:off x="303212" y="1454150"/>
            <a:ext cx="9677400" cy="4953000"/>
          </a:xfrm>
        </p:spPr>
        <p:txBody>
          <a:bodyPr/>
          <a:lstStyle/>
          <a:p>
            <a:r>
              <a:rPr lang="en-US" sz="2400" b="1" i="1" dirty="0"/>
              <a:t>Abstraction </a:t>
            </a:r>
            <a:r>
              <a:rPr lang="en-US" sz="2400" dirty="0"/>
              <a:t>is a fundamental concept in programming theory. </a:t>
            </a:r>
          </a:p>
          <a:p>
            <a:r>
              <a:rPr lang="en-US" sz="2400" dirty="0"/>
              <a:t> It aims to avoid duplication of information and/or human effort. </a:t>
            </a:r>
          </a:p>
          <a:p>
            <a:pPr lvl="1"/>
            <a:r>
              <a:rPr lang="en-US" sz="2000" dirty="0"/>
              <a:t>Let </a:t>
            </a:r>
            <a:r>
              <a:rPr lang="en-US" sz="2000" dirty="0">
                <a:latin typeface="Courier New" panose="02070309020205020404" pitchFamily="49" charset="0"/>
                <a:cs typeface="Courier New" panose="02070309020205020404" pitchFamily="49" charset="0"/>
              </a:rPr>
              <a:t>C</a:t>
            </a:r>
            <a:r>
              <a:rPr lang="en-US" sz="2000" dirty="0"/>
              <a:t> be a piece of code with a </a:t>
            </a:r>
            <a:r>
              <a:rPr lang="en-US" sz="2000" b="1" dirty="0"/>
              <a:t>well-defined purpose</a:t>
            </a:r>
            <a:r>
              <a:rPr lang="en-US" sz="2000" dirty="0"/>
              <a:t>. </a:t>
            </a:r>
          </a:p>
          <a:p>
            <a:pPr lvl="2"/>
            <a:r>
              <a:rPr lang="en-US" sz="1800" dirty="0"/>
              <a:t>e.g., </a:t>
            </a:r>
            <a:r>
              <a:rPr lang="en-US" sz="1800" dirty="0">
                <a:latin typeface="Courier New" panose="02070309020205020404" pitchFamily="49" charset="0"/>
                <a:cs typeface="Courier New" panose="02070309020205020404" pitchFamily="49" charset="0"/>
              </a:rPr>
              <a:t>C</a:t>
            </a:r>
            <a:r>
              <a:rPr lang="en-US" sz="1800" dirty="0"/>
              <a:t> is the code listing to sort an array of integers.</a:t>
            </a:r>
          </a:p>
          <a:p>
            <a:pPr lvl="1"/>
            <a:r>
              <a:rPr lang="en-US" sz="2000" dirty="0"/>
              <a:t>Why not put </a:t>
            </a:r>
            <a:r>
              <a:rPr lang="en-US" sz="2000" dirty="0">
                <a:latin typeface="Courier New" panose="02070309020205020404" pitchFamily="49" charset="0"/>
                <a:cs typeface="Courier New" panose="02070309020205020404" pitchFamily="49" charset="0"/>
              </a:rPr>
              <a:t>C</a:t>
            </a:r>
            <a:r>
              <a:rPr lang="en-US" sz="2000" dirty="0"/>
              <a:t> into the body of a function having a function signature </a:t>
            </a:r>
            <a:r>
              <a:rPr lang="en-US" sz="2000" dirty="0">
                <a:latin typeface="Courier New" panose="02070309020205020404" pitchFamily="49" charset="0"/>
                <a:cs typeface="Courier New" panose="02070309020205020404" pitchFamily="49" charset="0"/>
              </a:rPr>
              <a:t>F</a:t>
            </a:r>
            <a:r>
              <a:rPr lang="en-US" sz="2000" dirty="0">
                <a:cs typeface="Courier New" panose="02070309020205020404" pitchFamily="49" charset="0"/>
              </a:rPr>
              <a:t>?</a:t>
            </a:r>
          </a:p>
          <a:p>
            <a:pPr lvl="2"/>
            <a:r>
              <a:rPr lang="en-US" sz="1800" dirty="0"/>
              <a:t>e.g., the function signature </a:t>
            </a:r>
            <a:r>
              <a:rPr lang="en-US" sz="1800" dirty="0">
                <a:latin typeface="Courier New" panose="02070309020205020404" pitchFamily="49" charset="0"/>
                <a:cs typeface="Courier New" panose="02070309020205020404" pitchFamily="49" charset="0"/>
              </a:rPr>
              <a:t>F </a:t>
            </a:r>
            <a:r>
              <a:rPr lang="en-US" sz="1800" dirty="0">
                <a:cs typeface="Courier New" panose="02070309020205020404" pitchFamily="49" charset="0"/>
              </a:rPr>
              <a:t>is </a:t>
            </a:r>
            <a:r>
              <a:rPr lang="en-US" sz="1800" dirty="0" err="1">
                <a:latin typeface="Courier New" panose="02070309020205020404" pitchFamily="49" charset="0"/>
                <a:cs typeface="Courier New" panose="02070309020205020404" pitchFamily="49" charset="0"/>
              </a:rPr>
              <a:t>int</a:t>
            </a:r>
            <a:r>
              <a:rPr lang="en-US" sz="1800" dirty="0">
                <a:latin typeface="Courier New" panose="02070309020205020404" pitchFamily="49" charset="0"/>
                <a:cs typeface="Courier New" panose="02070309020205020404" pitchFamily="49" charset="0"/>
              </a:rPr>
              <a:t>[] sort(</a:t>
            </a:r>
            <a:r>
              <a:rPr lang="en-US" sz="1800" dirty="0" err="1">
                <a:latin typeface="Courier New" panose="02070309020205020404" pitchFamily="49" charset="0"/>
                <a:cs typeface="Courier New" panose="02070309020205020404" pitchFamily="49" charset="0"/>
              </a:rPr>
              <a:t>int</a:t>
            </a:r>
            <a:r>
              <a:rPr lang="en-US" sz="1800" dirty="0">
                <a:latin typeface="Courier New" panose="02070309020205020404" pitchFamily="49" charset="0"/>
                <a:cs typeface="Courier New" panose="02070309020205020404" pitchFamily="49" charset="0"/>
              </a:rPr>
              <a:t>[] balls)</a:t>
            </a:r>
            <a:r>
              <a:rPr lang="en-US" sz="1800" dirty="0"/>
              <a:t> </a:t>
            </a:r>
          </a:p>
          <a:p>
            <a:pPr lvl="1"/>
            <a:r>
              <a:rPr lang="en-US" sz="2000" dirty="0"/>
              <a:t>We say that </a:t>
            </a:r>
            <a:r>
              <a:rPr lang="en-US" sz="2000" b="1" dirty="0">
                <a:latin typeface="Courier New" panose="02070309020205020404" pitchFamily="49" charset="0"/>
                <a:cs typeface="Courier New" panose="02070309020205020404" pitchFamily="49" charset="0"/>
              </a:rPr>
              <a:t>F</a:t>
            </a:r>
            <a:r>
              <a:rPr lang="en-US" sz="2000" b="1" dirty="0">
                <a:cs typeface="Courier New" panose="02070309020205020404" pitchFamily="49" charset="0"/>
              </a:rPr>
              <a:t> is an abstraction of </a:t>
            </a:r>
            <a:r>
              <a:rPr lang="en-US" sz="2000" b="1" dirty="0">
                <a:latin typeface="Courier New" panose="02070309020205020404" pitchFamily="49" charset="0"/>
                <a:cs typeface="Courier New" panose="02070309020205020404" pitchFamily="49" charset="0"/>
              </a:rPr>
              <a:t>C</a:t>
            </a:r>
            <a:r>
              <a:rPr lang="en-US" sz="2000" dirty="0">
                <a:cs typeface="Courier New" panose="02070309020205020404" pitchFamily="49" charset="0"/>
              </a:rPr>
              <a:t>. </a:t>
            </a:r>
            <a:r>
              <a:rPr lang="en-US" sz="1600" dirty="0">
                <a:cs typeface="Courier New" panose="02070309020205020404" pitchFamily="49" charset="0"/>
              </a:rPr>
              <a:t>[More precisely, </a:t>
            </a:r>
            <a:r>
              <a:rPr lang="en-US" sz="1600" dirty="0">
                <a:latin typeface="Courier New" panose="02070309020205020404" pitchFamily="49" charset="0"/>
                <a:cs typeface="Courier New" panose="02070309020205020404" pitchFamily="49" charset="0"/>
              </a:rPr>
              <a:t>F</a:t>
            </a:r>
            <a:r>
              <a:rPr lang="en-US" sz="1600" dirty="0">
                <a:cs typeface="Courier New" panose="02070309020205020404" pitchFamily="49" charset="0"/>
              </a:rPr>
              <a:t> is a functional abstraction of </a:t>
            </a:r>
            <a:r>
              <a:rPr lang="en-US" sz="1600" dirty="0">
                <a:latin typeface="Courier New" panose="02070309020205020404" pitchFamily="49" charset="0"/>
                <a:cs typeface="Courier New" panose="02070309020205020404" pitchFamily="49" charset="0"/>
              </a:rPr>
              <a:t>C</a:t>
            </a:r>
            <a:r>
              <a:rPr lang="en-US" sz="1600" dirty="0">
                <a:cs typeface="Courier New" panose="02070309020205020404" pitchFamily="49" charset="0"/>
              </a:rPr>
              <a:t>]</a:t>
            </a:r>
            <a:endParaRPr lang="en-US" sz="2000" dirty="0"/>
          </a:p>
          <a:p>
            <a:r>
              <a:rPr lang="en-US" sz="2400" dirty="0"/>
              <a:t>A program </a:t>
            </a:r>
            <a:r>
              <a:rPr lang="en-US" sz="2400" dirty="0">
                <a:latin typeface="Courier New" panose="02070309020205020404" pitchFamily="49" charset="0"/>
                <a:cs typeface="Courier New" panose="02070309020205020404" pitchFamily="49" charset="0"/>
              </a:rPr>
              <a:t>P</a:t>
            </a:r>
            <a:r>
              <a:rPr lang="en-US" sz="2400" dirty="0"/>
              <a:t> can include </a:t>
            </a:r>
            <a:r>
              <a:rPr lang="en-US" sz="2400" dirty="0">
                <a:latin typeface="Courier New" panose="02070309020205020404" pitchFamily="49" charset="0"/>
                <a:cs typeface="Courier New" panose="02070309020205020404" pitchFamily="49" charset="0"/>
              </a:rPr>
              <a:t>C</a:t>
            </a:r>
            <a:r>
              <a:rPr lang="en-US" sz="2400" dirty="0"/>
              <a:t> </a:t>
            </a:r>
            <a:r>
              <a:rPr lang="en-US" sz="2400" b="1" dirty="0"/>
              <a:t>once</a:t>
            </a:r>
            <a:r>
              <a:rPr lang="en-US" sz="2400" dirty="0"/>
              <a:t> in the body of </a:t>
            </a:r>
            <a:r>
              <a:rPr lang="en-US" sz="2400" dirty="0">
                <a:latin typeface="Courier New" panose="02070309020205020404" pitchFamily="49" charset="0"/>
                <a:cs typeface="Courier New" panose="02070309020205020404" pitchFamily="49" charset="0"/>
              </a:rPr>
              <a:t>F</a:t>
            </a:r>
            <a:r>
              <a:rPr lang="en-US" sz="2400" dirty="0"/>
              <a:t> and include one or more statements to call </a:t>
            </a:r>
            <a:r>
              <a:rPr lang="en-US" sz="2400" dirty="0">
                <a:latin typeface="Courier New" panose="02070309020205020404" pitchFamily="49" charset="0"/>
                <a:cs typeface="Courier New" panose="02070309020205020404" pitchFamily="49" charset="0"/>
              </a:rPr>
              <a:t>F</a:t>
            </a:r>
            <a:r>
              <a:rPr lang="en-US" sz="2400" dirty="0"/>
              <a:t> instead of including multiple copies of </a:t>
            </a:r>
            <a:r>
              <a:rPr lang="en-US" sz="2400" dirty="0">
                <a:latin typeface="Courier New" panose="02070309020205020404" pitchFamily="49" charset="0"/>
                <a:cs typeface="Courier New" panose="02070309020205020404" pitchFamily="49" charset="0"/>
              </a:rPr>
              <a:t>C</a:t>
            </a:r>
            <a:r>
              <a:rPr lang="en-US" sz="2400" dirty="0"/>
              <a:t>.</a:t>
            </a:r>
          </a:p>
          <a:p>
            <a:pPr lvl="1"/>
            <a:r>
              <a:rPr lang="en-US" sz="2000" dirty="0"/>
              <a:t>Developers of the client code  </a:t>
            </a:r>
            <a:r>
              <a:rPr lang="en-US" sz="2000" dirty="0">
                <a:latin typeface="Courier New" panose="02070309020205020404" pitchFamily="49" charset="0"/>
                <a:cs typeface="Courier New" panose="02070309020205020404" pitchFamily="49" charset="0"/>
              </a:rPr>
              <a:t>U</a:t>
            </a:r>
            <a:r>
              <a:rPr lang="en-US" sz="2000" dirty="0"/>
              <a:t> of </a:t>
            </a:r>
            <a:r>
              <a:rPr lang="en-US" sz="2000" dirty="0">
                <a:latin typeface="Courier New" panose="02070309020205020404" pitchFamily="49" charset="0"/>
                <a:cs typeface="Courier New" panose="02070309020205020404" pitchFamily="49" charset="0"/>
              </a:rPr>
              <a:t>F</a:t>
            </a:r>
            <a:r>
              <a:rPr lang="en-US" sz="2000" dirty="0"/>
              <a:t> need not comprehend the code </a:t>
            </a:r>
            <a:r>
              <a:rPr lang="en-US" sz="2000" dirty="0">
                <a:latin typeface="Courier New" panose="02070309020205020404" pitchFamily="49" charset="0"/>
                <a:cs typeface="Courier New" panose="02070309020205020404" pitchFamily="49" charset="0"/>
              </a:rPr>
              <a:t>C</a:t>
            </a:r>
            <a:r>
              <a:rPr lang="en-US" sz="2000" dirty="0">
                <a:cs typeface="Courier New" panose="02070309020205020404" pitchFamily="49" charset="0"/>
              </a:rPr>
              <a:t>;</a:t>
            </a:r>
            <a:r>
              <a:rPr lang="en-US" sz="2000" dirty="0"/>
              <a:t> rather, they can rely on the abstraction </a:t>
            </a:r>
            <a:r>
              <a:rPr lang="en-US" sz="2000" dirty="0">
                <a:latin typeface="Courier New" panose="02070309020205020404" pitchFamily="49" charset="0"/>
                <a:cs typeface="Courier New" panose="02070309020205020404" pitchFamily="49" charset="0"/>
              </a:rPr>
              <a:t>F</a:t>
            </a:r>
            <a:r>
              <a:rPr lang="en-US" sz="2000" dirty="0">
                <a:cs typeface="Courier New" panose="02070309020205020404" pitchFamily="49" charset="0"/>
              </a:rPr>
              <a:t> </a:t>
            </a:r>
            <a:r>
              <a:rPr lang="en-US" sz="2000" dirty="0"/>
              <a:t>and its well-defined functional purpose to complete their own tasks (i.e., write the code for their purpose).</a:t>
            </a:r>
          </a:p>
          <a:p>
            <a:pPr lvl="1"/>
            <a:r>
              <a:rPr lang="en-US" sz="2000" dirty="0"/>
              <a:t>Change/revision in </a:t>
            </a:r>
            <a:r>
              <a:rPr lang="en-US" sz="2000" dirty="0">
                <a:latin typeface="Courier New" panose="02070309020205020404" pitchFamily="49" charset="0"/>
                <a:cs typeface="Courier New" panose="02070309020205020404" pitchFamily="49" charset="0"/>
              </a:rPr>
              <a:t>C</a:t>
            </a:r>
            <a:r>
              <a:rPr lang="en-US" sz="2000" dirty="0"/>
              <a:t> can be local to </a:t>
            </a:r>
            <a:r>
              <a:rPr lang="en-US" sz="2000" dirty="0">
                <a:latin typeface="Courier New" panose="02070309020205020404" pitchFamily="49" charset="0"/>
                <a:cs typeface="Courier New" panose="02070309020205020404" pitchFamily="49" charset="0"/>
              </a:rPr>
              <a:t>F</a:t>
            </a:r>
            <a:r>
              <a:rPr lang="en-US" sz="2000" dirty="0"/>
              <a:t>; these client codes should be transparent.</a:t>
            </a:r>
          </a:p>
          <a:p>
            <a:pPr lvl="1"/>
            <a:r>
              <a:rPr lang="en-US" sz="2000" dirty="0">
                <a:latin typeface="Courier New" panose="02070309020205020404" pitchFamily="49" charset="0"/>
                <a:cs typeface="Courier New" panose="02070309020205020404" pitchFamily="49" charset="0"/>
              </a:rPr>
              <a:t>U</a:t>
            </a:r>
            <a:r>
              <a:rPr lang="en-US" sz="2000" dirty="0"/>
              <a:t> becomes </a:t>
            </a:r>
            <a:r>
              <a:rPr lang="en-US" sz="2000" b="1" dirty="0"/>
              <a:t>more readable </a:t>
            </a:r>
            <a:r>
              <a:rPr lang="en-US" sz="2000" dirty="0"/>
              <a:t>as its code logic can focus on achieving its own purpose.</a:t>
            </a:r>
          </a:p>
        </p:txBody>
      </p:sp>
      <p:sp>
        <p:nvSpPr>
          <p:cNvPr id="4" name="Slide Number Placeholder 3"/>
          <p:cNvSpPr>
            <a:spLocks noGrp="1"/>
          </p:cNvSpPr>
          <p:nvPr>
            <p:ph type="sldNum" sz="quarter" idx="12"/>
          </p:nvPr>
        </p:nvSpPr>
        <p:spPr>
          <a:xfrm>
            <a:off x="7466012" y="6400800"/>
            <a:ext cx="2062162" cy="457200"/>
          </a:xfrm>
        </p:spPr>
        <p:txBody>
          <a:bodyPr/>
          <a:lstStyle/>
          <a:p>
            <a:pPr>
              <a:defRPr/>
            </a:pPr>
            <a:fld id="{63B8F44C-0EDE-4D7D-9086-BD1CF3CE7AF7}" type="slidenum">
              <a:rPr lang="en-US" smtClean="0"/>
              <a:pPr>
                <a:defRPr/>
              </a:pPr>
              <a:t>6</a:t>
            </a:fld>
            <a:endParaRPr lang="en-US" dirty="0"/>
          </a:p>
        </p:txBody>
      </p:sp>
      <p:grpSp>
        <p:nvGrpSpPr>
          <p:cNvPr id="8" name="Group 7">
            <a:extLst>
              <a:ext uri="{FF2B5EF4-FFF2-40B4-BE49-F238E27FC236}">
                <a16:creationId xmlns:a16="http://schemas.microsoft.com/office/drawing/2014/main" id="{F411573F-E201-4D3A-2B00-B273932C719A}"/>
              </a:ext>
            </a:extLst>
          </p:cNvPr>
          <p:cNvGrpSpPr/>
          <p:nvPr/>
        </p:nvGrpSpPr>
        <p:grpSpPr>
          <a:xfrm>
            <a:off x="6856412" y="2420189"/>
            <a:ext cx="3152317" cy="707886"/>
            <a:chOff x="6856412" y="2420189"/>
            <a:chExt cx="3152317" cy="707886"/>
          </a:xfrm>
        </p:grpSpPr>
        <p:cxnSp>
          <p:nvCxnSpPr>
            <p:cNvPr id="6" name="Straight Arrow Connector 5">
              <a:extLst>
                <a:ext uri="{FF2B5EF4-FFF2-40B4-BE49-F238E27FC236}">
                  <a16:creationId xmlns:a16="http://schemas.microsoft.com/office/drawing/2014/main" id="{7C4674CA-A72B-D4F3-D182-139BE9D608D8}"/>
                </a:ext>
              </a:extLst>
            </p:cNvPr>
            <p:cNvCxnSpPr/>
            <p:nvPr/>
          </p:nvCxnSpPr>
          <p:spPr bwMode="auto">
            <a:xfrm flipH="1" flipV="1">
              <a:off x="6856412" y="2514600"/>
              <a:ext cx="1447800" cy="609600"/>
            </a:xfrm>
            <a:prstGeom prst="straightConnector1">
              <a:avLst/>
            </a:prstGeom>
            <a:ln>
              <a:headEnd type="none" w="sm" len="sm"/>
              <a:tailEnd type="triangle"/>
            </a:ln>
          </p:spPr>
          <p:style>
            <a:lnRef idx="1">
              <a:schemeClr val="dk1"/>
            </a:lnRef>
            <a:fillRef idx="0">
              <a:schemeClr val="dk1"/>
            </a:fillRef>
            <a:effectRef idx="0">
              <a:schemeClr val="dk1"/>
            </a:effectRef>
            <a:fontRef idx="minor">
              <a:schemeClr val="tx1"/>
            </a:fontRef>
          </p:style>
        </p:cxnSp>
        <p:sp>
          <p:nvSpPr>
            <p:cNvPr id="7" name="TextBox 6">
              <a:extLst>
                <a:ext uri="{FF2B5EF4-FFF2-40B4-BE49-F238E27FC236}">
                  <a16:creationId xmlns:a16="http://schemas.microsoft.com/office/drawing/2014/main" id="{B1A06135-0857-1019-8F81-A60E07117E1E}"/>
                </a:ext>
              </a:extLst>
            </p:cNvPr>
            <p:cNvSpPr txBox="1"/>
            <p:nvPr/>
          </p:nvSpPr>
          <p:spPr>
            <a:xfrm>
              <a:off x="7472842" y="2420189"/>
              <a:ext cx="2535887" cy="707886"/>
            </a:xfrm>
            <a:prstGeom prst="rect">
              <a:avLst/>
            </a:prstGeom>
            <a:noFill/>
          </p:spPr>
          <p:txBody>
            <a:bodyPr wrap="square" rtlCol="0">
              <a:spAutoFit/>
            </a:bodyPr>
            <a:lstStyle/>
            <a:p>
              <a:r>
                <a:rPr lang="en-US" sz="2000" dirty="0"/>
                <a:t>with this functional   </a:t>
              </a:r>
            </a:p>
            <a:p>
              <a:r>
                <a:rPr lang="en-US" sz="2000" dirty="0"/>
                <a:t>                  purpose</a:t>
              </a:r>
              <a:endParaRPr lang="en-HK" sz="2000" dirty="0"/>
            </a:p>
          </p:txBody>
        </p:sp>
      </p:grpSp>
    </p:spTree>
    <p:extLst>
      <p:ext uri="{BB962C8B-B14F-4D97-AF65-F5344CB8AC3E}">
        <p14:creationId xmlns:p14="http://schemas.microsoft.com/office/powerpoint/2010/main" val="244500708"/>
      </p:ext>
    </p:extLst>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Refactoring [10]</a:t>
            </a:r>
          </a:p>
        </p:txBody>
      </p:sp>
      <p:sp>
        <p:nvSpPr>
          <p:cNvPr id="3" name="Content Placeholder 2"/>
          <p:cNvSpPr>
            <a:spLocks noGrp="1"/>
          </p:cNvSpPr>
          <p:nvPr>
            <p:ph idx="1"/>
          </p:nvPr>
        </p:nvSpPr>
        <p:spPr>
          <a:xfrm>
            <a:off x="411162" y="1503496"/>
            <a:ext cx="9490075" cy="4953000"/>
          </a:xfrm>
        </p:spPr>
        <p:txBody>
          <a:bodyPr/>
          <a:lstStyle/>
          <a:p>
            <a:r>
              <a:rPr lang="en-US" sz="2800" dirty="0"/>
              <a:t>To improve code structure and organization</a:t>
            </a:r>
          </a:p>
          <a:p>
            <a:pPr lvl="1"/>
            <a:r>
              <a:rPr lang="en-US" sz="2400" dirty="0"/>
              <a:t>Triggering points: code review and in code maintenance</a:t>
            </a:r>
          </a:p>
          <a:p>
            <a:pPr lvl="1"/>
            <a:endParaRPr lang="en-US" sz="2400" dirty="0"/>
          </a:p>
          <a:p>
            <a:pPr lvl="1"/>
            <a:endParaRPr lang="en-US" sz="2400" dirty="0"/>
          </a:p>
        </p:txBody>
      </p:sp>
      <p:sp>
        <p:nvSpPr>
          <p:cNvPr id="4" name="Slide Number Placeholder 3"/>
          <p:cNvSpPr>
            <a:spLocks noGrp="1"/>
          </p:cNvSpPr>
          <p:nvPr>
            <p:ph type="sldNum" sz="quarter" idx="12"/>
          </p:nvPr>
        </p:nvSpPr>
        <p:spPr/>
        <p:txBody>
          <a:bodyPr/>
          <a:lstStyle/>
          <a:p>
            <a:pPr>
              <a:defRPr/>
            </a:pPr>
            <a:fld id="{63B8F44C-0EDE-4D7D-9086-BD1CF3CE7AF7}" type="slidenum">
              <a:rPr lang="en-US" smtClean="0"/>
              <a:pPr>
                <a:defRPr/>
              </a:pPr>
              <a:t>60</a:t>
            </a:fld>
            <a:endParaRPr lang="en-US"/>
          </a:p>
        </p:txBody>
      </p:sp>
      <p:pic>
        <p:nvPicPr>
          <p:cNvPr id="5" name="Picture 4"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3212" y="2667000"/>
            <a:ext cx="2905871" cy="2046024"/>
          </a:xfrm>
          <a:prstGeom prst="rect">
            <a:avLst/>
          </a:prstGeom>
        </p:spPr>
      </p:pic>
      <p:pic>
        <p:nvPicPr>
          <p:cNvPr id="6" name="Picture 5"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612" y="4713024"/>
            <a:ext cx="6044757" cy="2106431"/>
          </a:xfrm>
          <a:prstGeom prst="rect">
            <a:avLst/>
          </a:prstGeom>
        </p:spPr>
      </p:pic>
      <p:sp>
        <p:nvSpPr>
          <p:cNvPr id="7" name="Right Arrow 6"/>
          <p:cNvSpPr/>
          <p:nvPr/>
        </p:nvSpPr>
        <p:spPr bwMode="auto">
          <a:xfrm rot="3249256">
            <a:off x="3171355" y="4197240"/>
            <a:ext cx="751729" cy="421968"/>
          </a:xfrm>
          <a:prstGeom prst="rightArrow">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pic>
        <p:nvPicPr>
          <p:cNvPr id="8" name="Picture 7"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56199" y="2617772"/>
            <a:ext cx="4360634" cy="3143551"/>
          </a:xfrm>
          <a:prstGeom prst="rect">
            <a:avLst/>
          </a:prstGeom>
        </p:spPr>
      </p:pic>
      <p:cxnSp>
        <p:nvCxnSpPr>
          <p:cNvPr id="10" name="Straight Connector 9"/>
          <p:cNvCxnSpPr>
            <a:endCxn id="6" idx="2"/>
          </p:cNvCxnSpPr>
          <p:nvPr/>
        </p:nvCxnSpPr>
        <p:spPr bwMode="auto">
          <a:xfrm>
            <a:off x="1979612" y="6819455"/>
            <a:ext cx="1117379" cy="0"/>
          </a:xfrm>
          <a:prstGeom prst="line">
            <a:avLst/>
          </a:prstGeom>
          <a:ln w="57150">
            <a:headEnd type="none" w="sm" len="sm"/>
            <a:tailEnd type="none" w="sm" len="sm"/>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403360043"/>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Refactoring Process [10]</a:t>
            </a:r>
            <a:br>
              <a:rPr lang="en-US" dirty="0"/>
            </a:br>
            <a:endParaRPr lang="en-US" dirty="0"/>
          </a:p>
        </p:txBody>
      </p:sp>
      <p:sp>
        <p:nvSpPr>
          <p:cNvPr id="4" name="Slide Number Placeholder 3"/>
          <p:cNvSpPr>
            <a:spLocks noGrp="1"/>
          </p:cNvSpPr>
          <p:nvPr>
            <p:ph type="sldNum" sz="quarter" idx="12"/>
          </p:nvPr>
        </p:nvSpPr>
        <p:spPr/>
        <p:txBody>
          <a:bodyPr/>
          <a:lstStyle/>
          <a:p>
            <a:pPr>
              <a:defRPr/>
            </a:pPr>
            <a:fld id="{63B8F44C-0EDE-4D7D-9086-BD1CF3CE7AF7}" type="slidenum">
              <a:rPr lang="en-US" smtClean="0"/>
              <a:pPr>
                <a:defRPr/>
              </a:pPr>
              <a:t>61</a:t>
            </a:fld>
            <a:endParaRPr lang="en-US"/>
          </a:p>
        </p:txBody>
      </p:sp>
      <p:pic>
        <p:nvPicPr>
          <p:cNvPr id="5" name="Picture 4"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2642" y="1906451"/>
            <a:ext cx="2905871" cy="2046024"/>
          </a:xfrm>
          <a:prstGeom prst="rect">
            <a:avLst/>
          </a:prstGeom>
        </p:spPr>
      </p:pic>
      <p:sp>
        <p:nvSpPr>
          <p:cNvPr id="7" name="Right Arrow 6"/>
          <p:cNvSpPr/>
          <p:nvPr/>
        </p:nvSpPr>
        <p:spPr bwMode="auto">
          <a:xfrm rot="5400000">
            <a:off x="1965495" y="4083301"/>
            <a:ext cx="538509" cy="421968"/>
          </a:xfrm>
          <a:prstGeom prst="rightArrow">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pic>
        <p:nvPicPr>
          <p:cNvPr id="13" name="Picture 12"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54295" y="838200"/>
            <a:ext cx="4101085" cy="3427573"/>
          </a:xfrm>
          <a:prstGeom prst="rect">
            <a:avLst/>
          </a:prstGeom>
        </p:spPr>
      </p:pic>
      <p:pic>
        <p:nvPicPr>
          <p:cNvPr id="16" name="Picture 15"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612" y="4713024"/>
            <a:ext cx="6044757" cy="2106431"/>
          </a:xfrm>
          <a:prstGeom prst="rect">
            <a:avLst/>
          </a:prstGeom>
        </p:spPr>
      </p:pic>
      <p:pic>
        <p:nvPicPr>
          <p:cNvPr id="14" name="Picture 13" descr="Screen Clippi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30584" y="4210806"/>
            <a:ext cx="4260361" cy="1540130"/>
          </a:xfrm>
          <a:prstGeom prst="rect">
            <a:avLst/>
          </a:prstGeom>
        </p:spPr>
      </p:pic>
    </p:spTree>
    <p:extLst>
      <p:ext uri="{BB962C8B-B14F-4D97-AF65-F5344CB8AC3E}">
        <p14:creationId xmlns:p14="http://schemas.microsoft.com/office/powerpoint/2010/main" val="368088270"/>
      </p:ext>
    </p:extLst>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Removal of Code Smells</a:t>
            </a:r>
          </a:p>
        </p:txBody>
      </p:sp>
      <p:sp>
        <p:nvSpPr>
          <p:cNvPr id="3" name="Content Placeholder 2"/>
          <p:cNvSpPr>
            <a:spLocks noGrp="1"/>
          </p:cNvSpPr>
          <p:nvPr>
            <p:ph idx="1"/>
          </p:nvPr>
        </p:nvSpPr>
        <p:spPr>
          <a:xfrm>
            <a:off x="392768" y="1402453"/>
            <a:ext cx="9359243" cy="4953000"/>
          </a:xfrm>
        </p:spPr>
        <p:txBody>
          <a:bodyPr/>
          <a:lstStyle/>
          <a:p>
            <a:r>
              <a:rPr lang="en-US" sz="2800" dirty="0"/>
              <a:t>Every good IDE (e.g., Eclipse, Visual Studio) has a menu of </a:t>
            </a:r>
            <a:r>
              <a:rPr lang="en-US" sz="2800" i="1" dirty="0"/>
              <a:t>popular</a:t>
            </a:r>
            <a:r>
              <a:rPr lang="en-US" sz="2800" dirty="0"/>
              <a:t> refactoring to assist developers to manage their code. </a:t>
            </a:r>
          </a:p>
          <a:p>
            <a:pPr lvl="1"/>
            <a:r>
              <a:rPr lang="en-US" sz="2400" dirty="0"/>
              <a:t>Use them or do it manually</a:t>
            </a:r>
          </a:p>
          <a:p>
            <a:pPr lvl="1"/>
            <a:endParaRPr lang="en-US" sz="2400" dirty="0"/>
          </a:p>
        </p:txBody>
      </p:sp>
      <p:sp>
        <p:nvSpPr>
          <p:cNvPr id="4" name="Slide Number Placeholder 3"/>
          <p:cNvSpPr>
            <a:spLocks noGrp="1"/>
          </p:cNvSpPr>
          <p:nvPr>
            <p:ph type="sldNum" sz="quarter" idx="12"/>
          </p:nvPr>
        </p:nvSpPr>
        <p:spPr/>
        <p:txBody>
          <a:bodyPr/>
          <a:lstStyle/>
          <a:p>
            <a:pPr>
              <a:defRPr/>
            </a:pPr>
            <a:fld id="{63B8F44C-0EDE-4D7D-9086-BD1CF3CE7AF7}" type="slidenum">
              <a:rPr lang="en-US" smtClean="0"/>
              <a:pPr>
                <a:defRPr/>
              </a:pPr>
              <a:t>62</a:t>
            </a:fld>
            <a:endParaRPr lang="en-US"/>
          </a:p>
        </p:txBody>
      </p:sp>
      <p:pic>
        <p:nvPicPr>
          <p:cNvPr id="6" name="Picture 5"/>
          <p:cNvPicPr>
            <a:picLocks noChangeAspect="1"/>
          </p:cNvPicPr>
          <p:nvPr/>
        </p:nvPicPr>
        <p:blipFill>
          <a:blip r:embed="rId2"/>
          <a:stretch>
            <a:fillRect/>
          </a:stretch>
        </p:blipFill>
        <p:spPr>
          <a:xfrm>
            <a:off x="531812" y="3210272"/>
            <a:ext cx="4714563" cy="3114675"/>
          </a:xfrm>
          <a:prstGeom prst="rect">
            <a:avLst/>
          </a:prstGeom>
        </p:spPr>
      </p:pic>
      <p:sp>
        <p:nvSpPr>
          <p:cNvPr id="7" name="Rectangle 6"/>
          <p:cNvSpPr/>
          <p:nvPr/>
        </p:nvSpPr>
        <p:spPr>
          <a:xfrm>
            <a:off x="532682" y="6258407"/>
            <a:ext cx="3618491" cy="400110"/>
          </a:xfrm>
          <a:prstGeom prst="rect">
            <a:avLst/>
          </a:prstGeom>
        </p:spPr>
        <p:txBody>
          <a:bodyPr wrap="none">
            <a:spAutoFit/>
          </a:bodyPr>
          <a:lstStyle/>
          <a:p>
            <a:r>
              <a:rPr lang="en-US" sz="2000" dirty="0">
                <a:solidFill>
                  <a:srgbClr val="333333"/>
                </a:solidFill>
                <a:latin typeface="+mn-lt"/>
              </a:rPr>
              <a:t>Press “Alt + Shift + T” in </a:t>
            </a:r>
            <a:r>
              <a:rPr lang="en-US" sz="2000" i="1" dirty="0">
                <a:solidFill>
                  <a:srgbClr val="333333"/>
                </a:solidFill>
                <a:latin typeface="+mn-lt"/>
              </a:rPr>
              <a:t>Eclipse</a:t>
            </a:r>
            <a:endParaRPr lang="en-US" sz="2000" i="1" dirty="0">
              <a:latin typeface="+mn-lt"/>
            </a:endParaRPr>
          </a:p>
        </p:txBody>
      </p:sp>
      <p:sp>
        <p:nvSpPr>
          <p:cNvPr id="9" name="Rectangle 8"/>
          <p:cNvSpPr/>
          <p:nvPr/>
        </p:nvSpPr>
        <p:spPr>
          <a:xfrm>
            <a:off x="5713412" y="6258407"/>
            <a:ext cx="3168047" cy="400110"/>
          </a:xfrm>
          <a:prstGeom prst="rect">
            <a:avLst/>
          </a:prstGeom>
        </p:spPr>
        <p:txBody>
          <a:bodyPr wrap="none">
            <a:spAutoFit/>
          </a:bodyPr>
          <a:lstStyle/>
          <a:p>
            <a:r>
              <a:rPr lang="en-US" sz="2000" dirty="0">
                <a:solidFill>
                  <a:srgbClr val="333333"/>
                </a:solidFill>
                <a:latin typeface="+mn-lt"/>
              </a:rPr>
              <a:t>Press “</a:t>
            </a:r>
            <a:r>
              <a:rPr lang="en-US" sz="2000" dirty="0" err="1">
                <a:solidFill>
                  <a:srgbClr val="333333"/>
                </a:solidFill>
                <a:latin typeface="+mn-lt"/>
              </a:rPr>
              <a:t>Ctr</a:t>
            </a:r>
            <a:r>
              <a:rPr lang="en-US" sz="2000" dirty="0">
                <a:solidFill>
                  <a:srgbClr val="333333"/>
                </a:solidFill>
                <a:latin typeface="+mn-lt"/>
              </a:rPr>
              <a:t>+” in </a:t>
            </a:r>
            <a:r>
              <a:rPr lang="en-US" sz="2000" i="1" dirty="0">
                <a:solidFill>
                  <a:srgbClr val="333333"/>
                </a:solidFill>
                <a:latin typeface="+mn-lt"/>
              </a:rPr>
              <a:t>Visual Studio</a:t>
            </a:r>
            <a:endParaRPr lang="en-US" sz="2000" i="1" dirty="0">
              <a:latin typeface="+mn-lt"/>
            </a:endParaRPr>
          </a:p>
        </p:txBody>
      </p:sp>
      <p:grpSp>
        <p:nvGrpSpPr>
          <p:cNvPr id="13" name="Group 12"/>
          <p:cNvGrpSpPr/>
          <p:nvPr/>
        </p:nvGrpSpPr>
        <p:grpSpPr>
          <a:xfrm>
            <a:off x="5637212" y="2819358"/>
            <a:ext cx="3665127" cy="3343010"/>
            <a:chOff x="5637212" y="2819358"/>
            <a:chExt cx="3665127" cy="3343010"/>
          </a:xfrm>
        </p:grpSpPr>
        <p:pic>
          <p:nvPicPr>
            <p:cNvPr id="10" name="Picture 9" descr="Screen Clipping"/>
            <p:cNvPicPr>
              <a:picLocks noChangeAspect="1"/>
            </p:cNvPicPr>
            <p:nvPr/>
          </p:nvPicPr>
          <p:blipFill rotWithShape="1">
            <a:blip r:embed="rId3">
              <a:extLst>
                <a:ext uri="{28A0092B-C50C-407E-A947-70E740481C1C}">
                  <a14:useLocalDpi xmlns:a14="http://schemas.microsoft.com/office/drawing/2010/main" val="0"/>
                </a:ext>
              </a:extLst>
            </a:blip>
            <a:srcRect t="59537"/>
            <a:stretch/>
          </p:blipFill>
          <p:spPr>
            <a:xfrm>
              <a:off x="5669832" y="4431705"/>
              <a:ext cx="3632507" cy="1730663"/>
            </a:xfrm>
            <a:prstGeom prst="rect">
              <a:avLst/>
            </a:prstGeom>
          </p:spPr>
        </p:pic>
        <p:pic>
          <p:nvPicPr>
            <p:cNvPr id="12" name="Picture 11" descr="Screen Clipping"/>
            <p:cNvPicPr>
              <a:picLocks noChangeAspect="1"/>
            </p:cNvPicPr>
            <p:nvPr/>
          </p:nvPicPr>
          <p:blipFill rotWithShape="1">
            <a:blip r:embed="rId3">
              <a:extLst>
                <a:ext uri="{28A0092B-C50C-407E-A947-70E740481C1C}">
                  <a14:useLocalDpi xmlns:a14="http://schemas.microsoft.com/office/drawing/2010/main" val="0"/>
                </a:ext>
              </a:extLst>
            </a:blip>
            <a:srcRect b="61841"/>
            <a:stretch/>
          </p:blipFill>
          <p:spPr>
            <a:xfrm>
              <a:off x="5637212" y="2819358"/>
              <a:ext cx="3632507" cy="1632121"/>
            </a:xfrm>
            <a:prstGeom prst="rect">
              <a:avLst/>
            </a:prstGeom>
          </p:spPr>
        </p:pic>
      </p:grpSp>
    </p:spTree>
    <p:extLst>
      <p:ext uri="{BB962C8B-B14F-4D97-AF65-F5344CB8AC3E}">
        <p14:creationId xmlns:p14="http://schemas.microsoft.com/office/powerpoint/2010/main" val="4292883569"/>
      </p:ext>
    </p:extLst>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8" name="Picture 7"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01206" y="5137813"/>
            <a:ext cx="3167505" cy="1624239"/>
          </a:xfrm>
          <a:prstGeom prst="rect">
            <a:avLst/>
          </a:prstGeom>
        </p:spPr>
      </p:pic>
      <p:sp>
        <p:nvSpPr>
          <p:cNvPr id="2" name="Title 1"/>
          <p:cNvSpPr>
            <a:spLocks noGrp="1"/>
          </p:cNvSpPr>
          <p:nvPr>
            <p:ph type="title"/>
          </p:nvPr>
        </p:nvSpPr>
        <p:spPr/>
        <p:txBody>
          <a:bodyPr/>
          <a:lstStyle/>
          <a:p>
            <a:r>
              <a:rPr lang="en-US" dirty="0"/>
              <a:t>Why, What, and How to Refactor?</a:t>
            </a:r>
          </a:p>
        </p:txBody>
      </p:sp>
      <p:sp>
        <p:nvSpPr>
          <p:cNvPr id="3" name="Content Placeholder 2"/>
          <p:cNvSpPr>
            <a:spLocks noGrp="1"/>
          </p:cNvSpPr>
          <p:nvPr>
            <p:ph idx="1"/>
          </p:nvPr>
        </p:nvSpPr>
        <p:spPr/>
        <p:txBody>
          <a:bodyPr/>
          <a:lstStyle/>
          <a:p>
            <a:r>
              <a:rPr lang="en-US" sz="2400" dirty="0"/>
              <a:t>A study [11] on Windows development team in Microsoft.</a:t>
            </a:r>
          </a:p>
          <a:p>
            <a:r>
              <a:rPr lang="en-US" sz="2400" dirty="0"/>
              <a:t>Results: perform manually, improve code readability and maintainability, worry about regression bugs and build breaks </a:t>
            </a:r>
          </a:p>
          <a:p>
            <a:endParaRPr lang="en-US" sz="2400" dirty="0"/>
          </a:p>
          <a:p>
            <a:endParaRPr lang="en-US" sz="2400" dirty="0"/>
          </a:p>
          <a:p>
            <a:endParaRPr lang="en-US" sz="2400" dirty="0"/>
          </a:p>
          <a:p>
            <a:endParaRPr lang="en-US" sz="2400" dirty="0"/>
          </a:p>
          <a:p>
            <a:endParaRPr lang="en-US" sz="2400" dirty="0"/>
          </a:p>
          <a:p>
            <a:r>
              <a:rPr lang="en-US" sz="2400" dirty="0"/>
              <a:t>The symptoms of code that</a:t>
            </a:r>
          </a:p>
          <a:p>
            <a:pPr marL="0" indent="0">
              <a:buNone/>
            </a:pPr>
            <a:r>
              <a:rPr lang="en-US" sz="2400" dirty="0"/>
              <a:t>      help developers initiate </a:t>
            </a:r>
          </a:p>
          <a:p>
            <a:pPr marL="0" indent="0">
              <a:buNone/>
            </a:pPr>
            <a:r>
              <a:rPr lang="en-US" sz="2400" dirty="0"/>
              <a:t>      refactoring : </a:t>
            </a:r>
          </a:p>
          <a:p>
            <a:endParaRPr lang="en-US" sz="2400" dirty="0"/>
          </a:p>
          <a:p>
            <a:endParaRPr lang="en-US" sz="2400" dirty="0"/>
          </a:p>
        </p:txBody>
      </p:sp>
      <p:sp>
        <p:nvSpPr>
          <p:cNvPr id="4" name="Slide Number Placeholder 3"/>
          <p:cNvSpPr>
            <a:spLocks noGrp="1"/>
          </p:cNvSpPr>
          <p:nvPr>
            <p:ph type="sldNum" sz="quarter" idx="12"/>
          </p:nvPr>
        </p:nvSpPr>
        <p:spPr/>
        <p:txBody>
          <a:bodyPr/>
          <a:lstStyle/>
          <a:p>
            <a:pPr>
              <a:defRPr/>
            </a:pPr>
            <a:fld id="{63B8F44C-0EDE-4D7D-9086-BD1CF3CE7AF7}" type="slidenum">
              <a:rPr lang="en-US" smtClean="0"/>
              <a:pPr>
                <a:defRPr/>
              </a:pPr>
              <a:t>63</a:t>
            </a:fld>
            <a:endParaRPr lang="en-US"/>
          </a:p>
        </p:txBody>
      </p:sp>
      <p:pic>
        <p:nvPicPr>
          <p:cNvPr id="5" name="Picture 4"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346" y="2971800"/>
            <a:ext cx="3296110" cy="2219635"/>
          </a:xfrm>
          <a:prstGeom prst="rect">
            <a:avLst/>
          </a:prstGeom>
        </p:spPr>
      </p:pic>
      <p:pic>
        <p:nvPicPr>
          <p:cNvPr id="6" name="Picture 5"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66331" y="2838172"/>
            <a:ext cx="3300873" cy="2252977"/>
          </a:xfrm>
          <a:prstGeom prst="rect">
            <a:avLst/>
          </a:prstGeom>
        </p:spPr>
      </p:pic>
      <p:pic>
        <p:nvPicPr>
          <p:cNvPr id="7" name="Picture 6" descr="Screen Clippi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27412" y="3071568"/>
            <a:ext cx="3181794" cy="1786187"/>
          </a:xfrm>
          <a:prstGeom prst="rect">
            <a:avLst/>
          </a:prstGeom>
        </p:spPr>
      </p:pic>
    </p:spTree>
    <p:extLst>
      <p:ext uri="{BB962C8B-B14F-4D97-AF65-F5344CB8AC3E}">
        <p14:creationId xmlns:p14="http://schemas.microsoft.com/office/powerpoint/2010/main" val="3738683401"/>
      </p:ext>
    </p:extLst>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F9165A-5CCF-DB95-80F3-28E32CF0D64D}"/>
              </a:ext>
            </a:extLst>
          </p:cNvPr>
          <p:cNvSpPr>
            <a:spLocks noGrp="1"/>
          </p:cNvSpPr>
          <p:nvPr>
            <p:ph type="title"/>
          </p:nvPr>
        </p:nvSpPr>
        <p:spPr/>
        <p:txBody>
          <a:bodyPr/>
          <a:lstStyle/>
          <a:p>
            <a:r>
              <a:rPr lang="en-US" dirty="0"/>
              <a:t>Refactoring correctness and implication of refactoring [13]</a:t>
            </a:r>
            <a:endParaRPr lang="en-HK" dirty="0"/>
          </a:p>
        </p:txBody>
      </p:sp>
      <p:sp>
        <p:nvSpPr>
          <p:cNvPr id="4" name="Slide Number Placeholder 3">
            <a:extLst>
              <a:ext uri="{FF2B5EF4-FFF2-40B4-BE49-F238E27FC236}">
                <a16:creationId xmlns:a16="http://schemas.microsoft.com/office/drawing/2014/main" id="{5AE24AD0-8DB5-C6E3-3276-D865E6DF6F12}"/>
              </a:ext>
            </a:extLst>
          </p:cNvPr>
          <p:cNvSpPr>
            <a:spLocks noGrp="1"/>
          </p:cNvSpPr>
          <p:nvPr>
            <p:ph type="sldNum" sz="quarter" idx="12"/>
          </p:nvPr>
        </p:nvSpPr>
        <p:spPr/>
        <p:txBody>
          <a:bodyPr/>
          <a:lstStyle/>
          <a:p>
            <a:pPr>
              <a:defRPr/>
            </a:pPr>
            <a:fld id="{63B8F44C-0EDE-4D7D-9086-BD1CF3CE7AF7}" type="slidenum">
              <a:rPr lang="en-US" smtClean="0"/>
              <a:pPr>
                <a:defRPr/>
              </a:pPr>
              <a:t>64</a:t>
            </a:fld>
            <a:endParaRPr lang="en-US"/>
          </a:p>
        </p:txBody>
      </p:sp>
      <p:pic>
        <p:nvPicPr>
          <p:cNvPr id="6" name="Picture 5" descr="Chart, bar chart&#10;&#10;Description automatically generated">
            <a:extLst>
              <a:ext uri="{FF2B5EF4-FFF2-40B4-BE49-F238E27FC236}">
                <a16:creationId xmlns:a16="http://schemas.microsoft.com/office/drawing/2014/main" id="{99C8DF20-2603-3145-CE0F-8AAE57C74A0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7012" y="1676400"/>
            <a:ext cx="6224274" cy="3292609"/>
          </a:xfrm>
          <a:prstGeom prst="rect">
            <a:avLst/>
          </a:prstGeom>
        </p:spPr>
      </p:pic>
      <p:pic>
        <p:nvPicPr>
          <p:cNvPr id="8" name="Picture 7" descr="Chart, bar chart&#10;&#10;Description automatically generated">
            <a:extLst>
              <a:ext uri="{FF2B5EF4-FFF2-40B4-BE49-F238E27FC236}">
                <a16:creationId xmlns:a16="http://schemas.microsoft.com/office/drawing/2014/main" id="{5CDD06B2-96B5-7CE8-B2D6-372B87C5047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79812" y="4724400"/>
            <a:ext cx="5165258" cy="2019396"/>
          </a:xfrm>
          <a:prstGeom prst="rect">
            <a:avLst/>
          </a:prstGeom>
        </p:spPr>
      </p:pic>
      <p:sp>
        <p:nvSpPr>
          <p:cNvPr id="9" name="TextBox 8">
            <a:extLst>
              <a:ext uri="{FF2B5EF4-FFF2-40B4-BE49-F238E27FC236}">
                <a16:creationId xmlns:a16="http://schemas.microsoft.com/office/drawing/2014/main" id="{933BB4D9-818B-9788-2797-D5B405020D62}"/>
              </a:ext>
            </a:extLst>
          </p:cNvPr>
          <p:cNvSpPr txBox="1"/>
          <p:nvPr/>
        </p:nvSpPr>
        <p:spPr>
          <a:xfrm>
            <a:off x="5961432" y="1474163"/>
            <a:ext cx="3542958" cy="523220"/>
          </a:xfrm>
          <a:prstGeom prst="rect">
            <a:avLst/>
          </a:prstGeom>
          <a:noFill/>
        </p:spPr>
        <p:txBody>
          <a:bodyPr wrap="none" rtlCol="0">
            <a:spAutoFit/>
          </a:bodyPr>
          <a:lstStyle/>
          <a:p>
            <a:r>
              <a:rPr lang="en-US" dirty="0"/>
              <a:t>24 developers in </a:t>
            </a:r>
            <a:r>
              <a:rPr lang="en-HK" dirty="0"/>
              <a:t>Xerox</a:t>
            </a:r>
          </a:p>
        </p:txBody>
      </p:sp>
    </p:spTree>
    <p:extLst>
      <p:ext uri="{BB962C8B-B14F-4D97-AF65-F5344CB8AC3E}">
        <p14:creationId xmlns:p14="http://schemas.microsoft.com/office/powerpoint/2010/main" val="463435509"/>
      </p:ext>
    </p:extLst>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9BFC7D-D60F-479A-8617-74DF0951E64A}"/>
              </a:ext>
            </a:extLst>
          </p:cNvPr>
          <p:cNvSpPr>
            <a:spLocks noGrp="1"/>
          </p:cNvSpPr>
          <p:nvPr>
            <p:ph type="title"/>
          </p:nvPr>
        </p:nvSpPr>
        <p:spPr/>
        <p:txBody>
          <a:bodyPr/>
          <a:lstStyle/>
          <a:p>
            <a:r>
              <a:rPr lang="en-US" dirty="0"/>
              <a:t>Are Refactoring Always Useful (against Code Smells)? </a:t>
            </a:r>
            <a:endParaRPr lang="en-HK" dirty="0"/>
          </a:p>
        </p:txBody>
      </p:sp>
      <p:sp>
        <p:nvSpPr>
          <p:cNvPr id="4" name="Slide Number Placeholder 3">
            <a:extLst>
              <a:ext uri="{FF2B5EF4-FFF2-40B4-BE49-F238E27FC236}">
                <a16:creationId xmlns:a16="http://schemas.microsoft.com/office/drawing/2014/main" id="{630FF633-7934-4C0F-B1AD-0F4282694E8A}"/>
              </a:ext>
            </a:extLst>
          </p:cNvPr>
          <p:cNvSpPr>
            <a:spLocks noGrp="1"/>
          </p:cNvSpPr>
          <p:nvPr>
            <p:ph type="sldNum" sz="quarter" idx="12"/>
          </p:nvPr>
        </p:nvSpPr>
        <p:spPr/>
        <p:txBody>
          <a:bodyPr/>
          <a:lstStyle/>
          <a:p>
            <a:pPr>
              <a:defRPr/>
            </a:pPr>
            <a:fld id="{63B8F44C-0EDE-4D7D-9086-BD1CF3CE7AF7}" type="slidenum">
              <a:rPr lang="en-US" smtClean="0"/>
              <a:pPr>
                <a:defRPr/>
              </a:pPr>
              <a:t>65</a:t>
            </a:fld>
            <a:endParaRPr lang="en-US"/>
          </a:p>
        </p:txBody>
      </p:sp>
      <p:pic>
        <p:nvPicPr>
          <p:cNvPr id="6" name="Picture 5" descr="Text&#10;&#10;Description automatically generated">
            <a:extLst>
              <a:ext uri="{FF2B5EF4-FFF2-40B4-BE49-F238E27FC236}">
                <a16:creationId xmlns:a16="http://schemas.microsoft.com/office/drawing/2014/main" id="{3C345E57-8AF5-49F0-AD13-6FEEB6D2C3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3213" y="1828800"/>
            <a:ext cx="4505376" cy="7620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7" name="TextBox 6">
            <a:extLst>
              <a:ext uri="{FF2B5EF4-FFF2-40B4-BE49-F238E27FC236}">
                <a16:creationId xmlns:a16="http://schemas.microsoft.com/office/drawing/2014/main" id="{830F8EA9-81AC-4ECF-B829-14A3D73BE689}"/>
              </a:ext>
            </a:extLst>
          </p:cNvPr>
          <p:cNvSpPr txBox="1"/>
          <p:nvPr/>
        </p:nvSpPr>
        <p:spPr>
          <a:xfrm>
            <a:off x="286465" y="1415534"/>
            <a:ext cx="2811411" cy="369332"/>
          </a:xfrm>
          <a:prstGeom prst="rect">
            <a:avLst/>
          </a:prstGeom>
          <a:noFill/>
        </p:spPr>
        <p:txBody>
          <a:bodyPr wrap="none" rtlCol="0">
            <a:spAutoFit/>
          </a:bodyPr>
          <a:lstStyle/>
          <a:p>
            <a:r>
              <a:rPr lang="en-US" sz="1800" dirty="0">
                <a:latin typeface="+mn-lt"/>
              </a:rPr>
              <a:t>by </a:t>
            </a:r>
            <a:r>
              <a:rPr lang="en-HK" sz="1800" b="0" i="1" u="none" strike="noStrike" baseline="0" dirty="0" err="1">
                <a:solidFill>
                  <a:srgbClr val="000000"/>
                </a:solidFill>
                <a:latin typeface="+mn-lt"/>
              </a:rPr>
              <a:t>Lacerda</a:t>
            </a:r>
            <a:r>
              <a:rPr lang="en-HK" sz="1800" i="1" dirty="0">
                <a:solidFill>
                  <a:srgbClr val="000000"/>
                </a:solidFill>
                <a:latin typeface="+mn-lt"/>
              </a:rPr>
              <a:t> et al. (2020)</a:t>
            </a:r>
            <a:r>
              <a:rPr lang="en-HK" sz="1800" dirty="0">
                <a:solidFill>
                  <a:srgbClr val="000000"/>
                </a:solidFill>
                <a:latin typeface="+mn-lt"/>
              </a:rPr>
              <a:t>[12]</a:t>
            </a:r>
            <a:endParaRPr lang="en-HK" sz="1800" dirty="0">
              <a:latin typeface="+mn-lt"/>
            </a:endParaRPr>
          </a:p>
        </p:txBody>
      </p:sp>
      <p:sp>
        <p:nvSpPr>
          <p:cNvPr id="8" name="Speech Bubble: Rectangle 7">
            <a:extLst>
              <a:ext uri="{FF2B5EF4-FFF2-40B4-BE49-F238E27FC236}">
                <a16:creationId xmlns:a16="http://schemas.microsoft.com/office/drawing/2014/main" id="{18970984-6570-4A03-B5E0-23A16935F31A}"/>
              </a:ext>
            </a:extLst>
          </p:cNvPr>
          <p:cNvSpPr/>
          <p:nvPr/>
        </p:nvSpPr>
        <p:spPr bwMode="auto">
          <a:xfrm>
            <a:off x="5637212" y="1600200"/>
            <a:ext cx="4114800" cy="685800"/>
          </a:xfrm>
          <a:prstGeom prst="wedgeRectCallout">
            <a:avLst>
              <a:gd name="adj1" fmla="val -71278"/>
              <a:gd name="adj2" fmla="val 5634"/>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Times New Roman" pitchFamily="18" charset="0"/>
              </a:rPr>
              <a:t>We learned technical debt (TD) in </a:t>
            </a:r>
            <a:r>
              <a:rPr kumimoji="0" lang="en-US" sz="2000" b="0" i="0" u="none" strike="noStrike" cap="none" normalizeH="0" baseline="0">
                <a:ln>
                  <a:noFill/>
                </a:ln>
                <a:solidFill>
                  <a:schemeClr val="tx1"/>
                </a:solidFill>
                <a:effectLst/>
                <a:latin typeface="Times New Roman" pitchFamily="18" charset="0"/>
              </a:rPr>
              <a:t>a past </a:t>
            </a:r>
            <a:r>
              <a:rPr kumimoji="0" lang="en-US" sz="2000" b="0" i="0" u="none" strike="noStrike" cap="none" normalizeH="0" baseline="0" dirty="0">
                <a:ln>
                  <a:noFill/>
                </a:ln>
                <a:solidFill>
                  <a:schemeClr val="tx1"/>
                </a:solidFill>
                <a:effectLst/>
                <a:latin typeface="Times New Roman" pitchFamily="18" charset="0"/>
              </a:rPr>
              <a:t>week. Code smell is a kind of TD</a:t>
            </a:r>
            <a:endParaRPr kumimoji="0" lang="en-HK" sz="2000" b="0" i="0" u="none" strike="noStrike" cap="none" normalizeH="0" baseline="0" dirty="0">
              <a:ln>
                <a:noFill/>
              </a:ln>
              <a:solidFill>
                <a:schemeClr val="tx1"/>
              </a:solidFill>
              <a:effectLst/>
              <a:latin typeface="Times New Roman" pitchFamily="18" charset="0"/>
            </a:endParaRPr>
          </a:p>
        </p:txBody>
      </p:sp>
      <p:pic>
        <p:nvPicPr>
          <p:cNvPr id="10" name="Picture 9" descr="Diagram&#10;&#10;Description automatically generated">
            <a:extLst>
              <a:ext uri="{FF2B5EF4-FFF2-40B4-BE49-F238E27FC236}">
                <a16:creationId xmlns:a16="http://schemas.microsoft.com/office/drawing/2014/main" id="{B2EDCA6C-2359-4855-A976-31D8EAEA627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7013" y="2743200"/>
            <a:ext cx="7052750" cy="4082139"/>
          </a:xfrm>
          <a:prstGeom prst="rect">
            <a:avLst/>
          </a:prstGeom>
        </p:spPr>
      </p:pic>
      <p:sp>
        <p:nvSpPr>
          <p:cNvPr id="13" name="Speech Bubble: Rectangle 12">
            <a:extLst>
              <a:ext uri="{FF2B5EF4-FFF2-40B4-BE49-F238E27FC236}">
                <a16:creationId xmlns:a16="http://schemas.microsoft.com/office/drawing/2014/main" id="{D7EA6E22-B1C9-4507-8C68-51091EB74F19}"/>
              </a:ext>
            </a:extLst>
          </p:cNvPr>
          <p:cNvSpPr/>
          <p:nvPr/>
        </p:nvSpPr>
        <p:spPr bwMode="auto">
          <a:xfrm>
            <a:off x="7386628" y="2574842"/>
            <a:ext cx="2289184" cy="381000"/>
          </a:xfrm>
          <a:prstGeom prst="wedgeRectCallout">
            <a:avLst>
              <a:gd name="adj1" fmla="val -81606"/>
              <a:gd name="adj2" fmla="val 52448"/>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Times New Roman" pitchFamily="18" charset="0"/>
              </a:rPr>
              <a:t>Improve or deteriorate </a:t>
            </a:r>
            <a:endParaRPr kumimoji="0" lang="en-HK" sz="1800" b="0" i="0" u="none" strike="noStrike" cap="none" normalizeH="0" baseline="0" dirty="0">
              <a:ln>
                <a:noFill/>
              </a:ln>
              <a:solidFill>
                <a:schemeClr val="tx1"/>
              </a:solidFill>
              <a:effectLst/>
              <a:latin typeface="Times New Roman" pitchFamily="18" charset="0"/>
            </a:endParaRPr>
          </a:p>
        </p:txBody>
      </p:sp>
      <p:sp>
        <p:nvSpPr>
          <p:cNvPr id="3" name="Right Brace 2">
            <a:extLst>
              <a:ext uri="{FF2B5EF4-FFF2-40B4-BE49-F238E27FC236}">
                <a16:creationId xmlns:a16="http://schemas.microsoft.com/office/drawing/2014/main" id="{08D16FE6-F949-459B-B066-9F1BDB2F3408}"/>
              </a:ext>
            </a:extLst>
          </p:cNvPr>
          <p:cNvSpPr/>
          <p:nvPr/>
        </p:nvSpPr>
        <p:spPr bwMode="auto">
          <a:xfrm>
            <a:off x="7313612" y="2955842"/>
            <a:ext cx="76200" cy="549358"/>
          </a:xfrm>
          <a:prstGeom prst="rightBrace">
            <a:avLst/>
          </a:prstGeom>
          <a:ln>
            <a:headEnd type="none" w="sm" len="sm"/>
            <a:tailEnd type="none" w="sm" len="sm"/>
          </a:ln>
        </p:spPr>
        <p:style>
          <a:lnRef idx="1">
            <a:schemeClr val="dk1"/>
          </a:lnRef>
          <a:fillRef idx="0">
            <a:schemeClr val="dk1"/>
          </a:fillRef>
          <a:effectRef idx="0">
            <a:schemeClr val="dk1"/>
          </a:effectRef>
          <a:fontRef idx="minor">
            <a:schemeClr val="tx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HK" sz="2800" b="0" i="0" u="none" strike="noStrike" cap="none" normalizeH="0" baseline="0">
              <a:ln>
                <a:noFill/>
              </a:ln>
              <a:solidFill>
                <a:schemeClr val="tx1"/>
              </a:solidFill>
              <a:effectLst/>
              <a:latin typeface="Times New Roman" pitchFamily="18" charset="0"/>
            </a:endParaRPr>
          </a:p>
        </p:txBody>
      </p:sp>
      <p:sp>
        <p:nvSpPr>
          <p:cNvPr id="11" name="Right Brace 10">
            <a:extLst>
              <a:ext uri="{FF2B5EF4-FFF2-40B4-BE49-F238E27FC236}">
                <a16:creationId xmlns:a16="http://schemas.microsoft.com/office/drawing/2014/main" id="{A6FC7725-0699-4EC3-B247-6A953541BE2E}"/>
              </a:ext>
            </a:extLst>
          </p:cNvPr>
          <p:cNvSpPr/>
          <p:nvPr/>
        </p:nvSpPr>
        <p:spPr bwMode="auto">
          <a:xfrm>
            <a:off x="7313612" y="3733800"/>
            <a:ext cx="76200" cy="228600"/>
          </a:xfrm>
          <a:prstGeom prst="rightBrace">
            <a:avLst/>
          </a:prstGeom>
          <a:ln>
            <a:headEnd type="none" w="sm" len="sm"/>
            <a:tailEnd type="none" w="sm" len="sm"/>
          </a:ln>
        </p:spPr>
        <p:style>
          <a:lnRef idx="1">
            <a:schemeClr val="dk1"/>
          </a:lnRef>
          <a:fillRef idx="0">
            <a:schemeClr val="dk1"/>
          </a:fillRef>
          <a:effectRef idx="0">
            <a:schemeClr val="dk1"/>
          </a:effectRef>
          <a:fontRef idx="minor">
            <a:schemeClr val="tx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HK" sz="2800" b="0" i="0" u="none" strike="noStrike" cap="none" normalizeH="0" baseline="0">
              <a:ln>
                <a:noFill/>
              </a:ln>
              <a:solidFill>
                <a:schemeClr val="tx1"/>
              </a:solidFill>
              <a:effectLst/>
              <a:latin typeface="Times New Roman" pitchFamily="18" charset="0"/>
            </a:endParaRPr>
          </a:p>
        </p:txBody>
      </p:sp>
      <p:sp>
        <p:nvSpPr>
          <p:cNvPr id="12" name="Right Brace 11">
            <a:extLst>
              <a:ext uri="{FF2B5EF4-FFF2-40B4-BE49-F238E27FC236}">
                <a16:creationId xmlns:a16="http://schemas.microsoft.com/office/drawing/2014/main" id="{4BD56680-409E-4661-A336-47430267F45A}"/>
              </a:ext>
            </a:extLst>
          </p:cNvPr>
          <p:cNvSpPr/>
          <p:nvPr/>
        </p:nvSpPr>
        <p:spPr bwMode="auto">
          <a:xfrm>
            <a:off x="7313612" y="4221121"/>
            <a:ext cx="76200" cy="228600"/>
          </a:xfrm>
          <a:prstGeom prst="rightBrace">
            <a:avLst/>
          </a:prstGeom>
          <a:ln>
            <a:headEnd type="none" w="sm" len="sm"/>
            <a:tailEnd type="none" w="sm" len="sm"/>
          </a:ln>
        </p:spPr>
        <p:style>
          <a:lnRef idx="1">
            <a:schemeClr val="dk1"/>
          </a:lnRef>
          <a:fillRef idx="0">
            <a:schemeClr val="dk1"/>
          </a:fillRef>
          <a:effectRef idx="0">
            <a:schemeClr val="dk1"/>
          </a:effectRef>
          <a:fontRef idx="minor">
            <a:schemeClr val="tx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HK" sz="2800" b="0" i="0" u="none" strike="noStrike" cap="none" normalizeH="0" baseline="0">
              <a:ln>
                <a:noFill/>
              </a:ln>
              <a:solidFill>
                <a:schemeClr val="tx1"/>
              </a:solidFill>
              <a:effectLst/>
              <a:latin typeface="Times New Roman" pitchFamily="18" charset="0"/>
            </a:endParaRPr>
          </a:p>
        </p:txBody>
      </p:sp>
      <p:sp>
        <p:nvSpPr>
          <p:cNvPr id="5" name="TextBox 4">
            <a:extLst>
              <a:ext uri="{FF2B5EF4-FFF2-40B4-BE49-F238E27FC236}">
                <a16:creationId xmlns:a16="http://schemas.microsoft.com/office/drawing/2014/main" id="{73EDB30F-7958-4558-A2DF-A1C0C9A8FF8F}"/>
              </a:ext>
            </a:extLst>
          </p:cNvPr>
          <p:cNvSpPr txBox="1"/>
          <p:nvPr/>
        </p:nvSpPr>
        <p:spPr>
          <a:xfrm>
            <a:off x="7688791" y="3364468"/>
            <a:ext cx="1540951" cy="369332"/>
          </a:xfrm>
          <a:prstGeom prst="rect">
            <a:avLst/>
          </a:prstGeom>
          <a:noFill/>
        </p:spPr>
        <p:txBody>
          <a:bodyPr wrap="square" rtlCol="0">
            <a:spAutoFit/>
          </a:bodyPr>
          <a:lstStyle/>
          <a:p>
            <a:r>
              <a:rPr kumimoji="0" lang="en-US" sz="1800" b="0" i="0" u="none" strike="noStrike" cap="none" normalizeH="0" baseline="0" dirty="0">
                <a:ln>
                  <a:noFill/>
                </a:ln>
                <a:solidFill>
                  <a:schemeClr val="tx1"/>
                </a:solidFill>
                <a:effectLst/>
                <a:latin typeface="Times New Roman" pitchFamily="18" charset="0"/>
              </a:rPr>
              <a:t>deteriorated</a:t>
            </a:r>
            <a:endParaRPr lang="en-HK" sz="1800" dirty="0"/>
          </a:p>
        </p:txBody>
      </p:sp>
      <p:cxnSp>
        <p:nvCxnSpPr>
          <p:cNvPr id="14" name="Straight Arrow Connector 13">
            <a:extLst>
              <a:ext uri="{FF2B5EF4-FFF2-40B4-BE49-F238E27FC236}">
                <a16:creationId xmlns:a16="http://schemas.microsoft.com/office/drawing/2014/main" id="{037BFFF9-DE11-4A5E-BF85-B1F33950FD8A}"/>
              </a:ext>
            </a:extLst>
          </p:cNvPr>
          <p:cNvCxnSpPr>
            <a:cxnSpLocks/>
            <a:stCxn id="3" idx="1"/>
            <a:endCxn id="5" idx="1"/>
          </p:cNvCxnSpPr>
          <p:nvPr/>
        </p:nvCxnSpPr>
        <p:spPr bwMode="auto">
          <a:xfrm>
            <a:off x="7389812" y="3230521"/>
            <a:ext cx="298979" cy="318613"/>
          </a:xfrm>
          <a:prstGeom prst="straightConnector1">
            <a:avLst/>
          </a:prstGeom>
          <a:ln>
            <a:headEnd type="none" w="sm" len="sm"/>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9E9F2394-928C-44A3-BCA4-5C0D8DCD6493}"/>
              </a:ext>
            </a:extLst>
          </p:cNvPr>
          <p:cNvCxnSpPr>
            <a:stCxn id="11" idx="1"/>
            <a:endCxn id="5" idx="1"/>
          </p:cNvCxnSpPr>
          <p:nvPr/>
        </p:nvCxnSpPr>
        <p:spPr bwMode="auto">
          <a:xfrm flipV="1">
            <a:off x="7389812" y="3549134"/>
            <a:ext cx="298979" cy="298966"/>
          </a:xfrm>
          <a:prstGeom prst="straightConnector1">
            <a:avLst/>
          </a:prstGeom>
          <a:ln>
            <a:headEnd type="none" w="sm" len="sm"/>
            <a:tailEnd type="triangle"/>
          </a:ln>
        </p:spPr>
        <p:style>
          <a:lnRef idx="1">
            <a:schemeClr val="dk1"/>
          </a:lnRef>
          <a:fillRef idx="0">
            <a:schemeClr val="dk1"/>
          </a:fillRef>
          <a:effectRef idx="0">
            <a:schemeClr val="dk1"/>
          </a:effectRef>
          <a:fontRef idx="minor">
            <a:schemeClr val="tx1"/>
          </a:fontRef>
        </p:style>
      </p:cxnSp>
      <p:cxnSp>
        <p:nvCxnSpPr>
          <p:cNvPr id="18" name="Straight Arrow Connector 17">
            <a:extLst>
              <a:ext uri="{FF2B5EF4-FFF2-40B4-BE49-F238E27FC236}">
                <a16:creationId xmlns:a16="http://schemas.microsoft.com/office/drawing/2014/main" id="{D5B2E205-ECC8-4811-A8D3-A8F29972B833}"/>
              </a:ext>
            </a:extLst>
          </p:cNvPr>
          <p:cNvCxnSpPr>
            <a:cxnSpLocks/>
            <a:stCxn id="12" idx="1"/>
            <a:endCxn id="5" idx="1"/>
          </p:cNvCxnSpPr>
          <p:nvPr/>
        </p:nvCxnSpPr>
        <p:spPr bwMode="auto">
          <a:xfrm flipV="1">
            <a:off x="7389812" y="3549134"/>
            <a:ext cx="298979" cy="786287"/>
          </a:xfrm>
          <a:prstGeom prst="straightConnector1">
            <a:avLst/>
          </a:prstGeom>
          <a:ln>
            <a:headEnd type="none" w="sm" len="sm"/>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939861161"/>
      </p:ext>
    </p:extLst>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5A03E7-E27E-4FAC-E234-C53DE2480D03}"/>
              </a:ext>
            </a:extLst>
          </p:cNvPr>
          <p:cNvSpPr>
            <a:spLocks noGrp="1"/>
          </p:cNvSpPr>
          <p:nvPr>
            <p:ph type="title"/>
          </p:nvPr>
        </p:nvSpPr>
        <p:spPr/>
        <p:txBody>
          <a:bodyPr/>
          <a:lstStyle/>
          <a:p>
            <a:r>
              <a:rPr lang="en-US" dirty="0"/>
              <a:t>Which Are the Refactoring Methods Used?</a:t>
            </a:r>
            <a:endParaRPr lang="en-HK" dirty="0"/>
          </a:p>
        </p:txBody>
      </p:sp>
      <p:sp>
        <p:nvSpPr>
          <p:cNvPr id="3" name="Content Placeholder 2">
            <a:extLst>
              <a:ext uri="{FF2B5EF4-FFF2-40B4-BE49-F238E27FC236}">
                <a16:creationId xmlns:a16="http://schemas.microsoft.com/office/drawing/2014/main" id="{654CC25B-0FEE-9D4E-13BA-069C85170610}"/>
              </a:ext>
            </a:extLst>
          </p:cNvPr>
          <p:cNvSpPr>
            <a:spLocks noGrp="1"/>
          </p:cNvSpPr>
          <p:nvPr>
            <p:ph idx="1"/>
          </p:nvPr>
        </p:nvSpPr>
        <p:spPr>
          <a:xfrm>
            <a:off x="412750" y="1676400"/>
            <a:ext cx="9339262" cy="4953000"/>
          </a:xfrm>
        </p:spPr>
        <p:txBody>
          <a:bodyPr/>
          <a:lstStyle/>
          <a:p>
            <a:r>
              <a:rPr lang="en-US" sz="2000" dirty="0"/>
              <a:t>A study on 33 projects in the Apache Software Foundation (ASF) repository (2024)</a:t>
            </a:r>
            <a:endParaRPr lang="en-HK" sz="2000" dirty="0"/>
          </a:p>
        </p:txBody>
      </p:sp>
      <p:sp>
        <p:nvSpPr>
          <p:cNvPr id="4" name="Slide Number Placeholder 3">
            <a:extLst>
              <a:ext uri="{FF2B5EF4-FFF2-40B4-BE49-F238E27FC236}">
                <a16:creationId xmlns:a16="http://schemas.microsoft.com/office/drawing/2014/main" id="{4A2A5CBE-558E-6F6D-B8F0-C6B5A9297B1E}"/>
              </a:ext>
            </a:extLst>
          </p:cNvPr>
          <p:cNvSpPr>
            <a:spLocks noGrp="1"/>
          </p:cNvSpPr>
          <p:nvPr>
            <p:ph type="sldNum" sz="quarter" idx="12"/>
          </p:nvPr>
        </p:nvSpPr>
        <p:spPr/>
        <p:txBody>
          <a:bodyPr/>
          <a:lstStyle/>
          <a:p>
            <a:pPr>
              <a:defRPr/>
            </a:pPr>
            <a:fld id="{63B8F44C-0EDE-4D7D-9086-BD1CF3CE7AF7}" type="slidenum">
              <a:rPr lang="en-US" smtClean="0"/>
              <a:pPr>
                <a:defRPr/>
              </a:pPr>
              <a:t>66</a:t>
            </a:fld>
            <a:endParaRPr lang="en-US"/>
          </a:p>
        </p:txBody>
      </p:sp>
      <p:pic>
        <p:nvPicPr>
          <p:cNvPr id="6" name="Picture 5" descr="A screenshot of a graph&#10;&#10;Description automatically generated">
            <a:extLst>
              <a:ext uri="{FF2B5EF4-FFF2-40B4-BE49-F238E27FC236}">
                <a16:creationId xmlns:a16="http://schemas.microsoft.com/office/drawing/2014/main" id="{F8DB1367-17A7-13EA-F408-261D668B31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3212" y="1981200"/>
            <a:ext cx="5402957" cy="4800600"/>
          </a:xfrm>
          <a:prstGeom prst="rect">
            <a:avLst/>
          </a:prstGeom>
        </p:spPr>
      </p:pic>
      <p:sp>
        <p:nvSpPr>
          <p:cNvPr id="8" name="TextBox 7">
            <a:extLst>
              <a:ext uri="{FF2B5EF4-FFF2-40B4-BE49-F238E27FC236}">
                <a16:creationId xmlns:a16="http://schemas.microsoft.com/office/drawing/2014/main" id="{729C031A-0C46-3ADB-534B-CB46C94E4E85}"/>
              </a:ext>
            </a:extLst>
          </p:cNvPr>
          <p:cNvSpPr txBox="1"/>
          <p:nvPr/>
        </p:nvSpPr>
        <p:spPr>
          <a:xfrm>
            <a:off x="5780308" y="6509343"/>
            <a:ext cx="4950476" cy="276999"/>
          </a:xfrm>
          <a:prstGeom prst="rect">
            <a:avLst/>
          </a:prstGeom>
          <a:noFill/>
        </p:spPr>
        <p:txBody>
          <a:bodyPr wrap="square">
            <a:spAutoFit/>
          </a:bodyPr>
          <a:lstStyle/>
          <a:p>
            <a:r>
              <a:rPr lang="en-HK" sz="1200" dirty="0"/>
              <a:t>https://onlinelibrary.wiley.com/doi/pdf/10.1002/smr.2447</a:t>
            </a:r>
          </a:p>
        </p:txBody>
      </p:sp>
      <p:pic>
        <p:nvPicPr>
          <p:cNvPr id="10" name="Picture 9" descr="A diagram of a fault and fault&#10;&#10;Description automatically generated with medium confidence">
            <a:extLst>
              <a:ext uri="{FF2B5EF4-FFF2-40B4-BE49-F238E27FC236}">
                <a16:creationId xmlns:a16="http://schemas.microsoft.com/office/drawing/2014/main" id="{7CB77794-BB4D-BAEB-B4E8-75FBD3D3FF5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18212" y="2209800"/>
            <a:ext cx="2960266" cy="2609961"/>
          </a:xfrm>
          <a:prstGeom prst="rect">
            <a:avLst/>
          </a:prstGeom>
        </p:spPr>
      </p:pic>
      <p:sp>
        <p:nvSpPr>
          <p:cNvPr id="11" name="TextBox 10">
            <a:extLst>
              <a:ext uri="{FF2B5EF4-FFF2-40B4-BE49-F238E27FC236}">
                <a16:creationId xmlns:a16="http://schemas.microsoft.com/office/drawing/2014/main" id="{7BB003C4-8DBD-E990-C54A-189DD2612401}"/>
              </a:ext>
            </a:extLst>
          </p:cNvPr>
          <p:cNvSpPr txBox="1"/>
          <p:nvPr/>
        </p:nvSpPr>
        <p:spPr>
          <a:xfrm>
            <a:off x="8379459" y="4270564"/>
            <a:ext cx="1534394" cy="400110"/>
          </a:xfrm>
          <a:prstGeom prst="rect">
            <a:avLst/>
          </a:prstGeom>
          <a:noFill/>
        </p:spPr>
        <p:txBody>
          <a:bodyPr wrap="none" rtlCol="0">
            <a:spAutoFit/>
          </a:bodyPr>
          <a:lstStyle/>
          <a:p>
            <a:r>
              <a:rPr lang="en-US" sz="2000" dirty="0"/>
              <a:t># of commits</a:t>
            </a:r>
            <a:endParaRPr lang="en-HK" sz="2000" dirty="0"/>
          </a:p>
        </p:txBody>
      </p:sp>
      <p:sp>
        <p:nvSpPr>
          <p:cNvPr id="13" name="TextBox 12">
            <a:extLst>
              <a:ext uri="{FF2B5EF4-FFF2-40B4-BE49-F238E27FC236}">
                <a16:creationId xmlns:a16="http://schemas.microsoft.com/office/drawing/2014/main" id="{594998C2-D92F-A73C-51FA-298590818190}"/>
              </a:ext>
            </a:extLst>
          </p:cNvPr>
          <p:cNvSpPr txBox="1"/>
          <p:nvPr/>
        </p:nvSpPr>
        <p:spPr>
          <a:xfrm>
            <a:off x="5942012" y="4999595"/>
            <a:ext cx="3810000" cy="1015663"/>
          </a:xfrm>
          <a:prstGeom prst="rect">
            <a:avLst/>
          </a:prstGeom>
          <a:noFill/>
        </p:spPr>
        <p:txBody>
          <a:bodyPr wrap="square">
            <a:spAutoFit/>
          </a:bodyPr>
          <a:lstStyle/>
          <a:p>
            <a:r>
              <a:rPr lang="en-HK" sz="2000" dirty="0"/>
              <a:t>23% of Refactoring activities are related to the commits that induced at least one fault in the system</a:t>
            </a:r>
          </a:p>
        </p:txBody>
      </p:sp>
    </p:spTree>
    <p:extLst>
      <p:ext uri="{BB962C8B-B14F-4D97-AF65-F5344CB8AC3E}">
        <p14:creationId xmlns:p14="http://schemas.microsoft.com/office/powerpoint/2010/main" val="1705121524"/>
      </p:ext>
    </p:extLst>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700464-745D-BE4F-FA33-999E6098D1C6}"/>
              </a:ext>
            </a:extLst>
          </p:cNvPr>
          <p:cNvSpPr>
            <a:spLocks noGrp="1"/>
          </p:cNvSpPr>
          <p:nvPr>
            <p:ph type="title"/>
          </p:nvPr>
        </p:nvSpPr>
        <p:spPr/>
        <p:txBody>
          <a:bodyPr/>
          <a:lstStyle/>
          <a:p>
            <a:r>
              <a:rPr lang="en-US" dirty="0"/>
              <a:t>Patterns to Use ChatGPT for Code Refactoring</a:t>
            </a:r>
            <a:endParaRPr lang="en-HK" dirty="0"/>
          </a:p>
        </p:txBody>
      </p:sp>
      <p:sp>
        <p:nvSpPr>
          <p:cNvPr id="4" name="Slide Number Placeholder 3">
            <a:extLst>
              <a:ext uri="{FF2B5EF4-FFF2-40B4-BE49-F238E27FC236}">
                <a16:creationId xmlns:a16="http://schemas.microsoft.com/office/drawing/2014/main" id="{5505DC33-5FBF-73CA-16FC-76832BAECC0A}"/>
              </a:ext>
            </a:extLst>
          </p:cNvPr>
          <p:cNvSpPr>
            <a:spLocks noGrp="1"/>
          </p:cNvSpPr>
          <p:nvPr>
            <p:ph type="sldNum" sz="quarter" idx="12"/>
          </p:nvPr>
        </p:nvSpPr>
        <p:spPr/>
        <p:txBody>
          <a:bodyPr/>
          <a:lstStyle/>
          <a:p>
            <a:pPr>
              <a:defRPr/>
            </a:pPr>
            <a:fld id="{63B8F44C-0EDE-4D7D-9086-BD1CF3CE7AF7}" type="slidenum">
              <a:rPr lang="en-US" smtClean="0"/>
              <a:pPr>
                <a:defRPr/>
              </a:pPr>
              <a:t>67</a:t>
            </a:fld>
            <a:endParaRPr lang="en-US"/>
          </a:p>
        </p:txBody>
      </p:sp>
      <p:sp>
        <p:nvSpPr>
          <p:cNvPr id="6" name="TextBox 5">
            <a:extLst>
              <a:ext uri="{FF2B5EF4-FFF2-40B4-BE49-F238E27FC236}">
                <a16:creationId xmlns:a16="http://schemas.microsoft.com/office/drawing/2014/main" id="{9407AE5A-C13B-A498-C6CF-B7B63CF84092}"/>
              </a:ext>
            </a:extLst>
          </p:cNvPr>
          <p:cNvSpPr txBox="1"/>
          <p:nvPr/>
        </p:nvSpPr>
        <p:spPr>
          <a:xfrm>
            <a:off x="150812" y="1600200"/>
            <a:ext cx="4950476" cy="276999"/>
          </a:xfrm>
          <a:prstGeom prst="rect">
            <a:avLst/>
          </a:prstGeom>
          <a:noFill/>
        </p:spPr>
        <p:txBody>
          <a:bodyPr wrap="square">
            <a:spAutoFit/>
          </a:bodyPr>
          <a:lstStyle/>
          <a:p>
            <a:r>
              <a:rPr lang="en-HK" sz="1200" dirty="0">
                <a:hlinkClick r:id="rId2"/>
              </a:rPr>
              <a:t>https://dl.acm.org/doi/pdf/10.1145/3643991.3645081</a:t>
            </a:r>
            <a:r>
              <a:rPr lang="en-HK" sz="1200" dirty="0"/>
              <a:t>  (2024)</a:t>
            </a:r>
          </a:p>
        </p:txBody>
      </p:sp>
      <p:pic>
        <p:nvPicPr>
          <p:cNvPr id="12" name="Picture 11" descr="A graph with numbers and text&#10;&#10;Description automatically generated">
            <a:extLst>
              <a:ext uri="{FF2B5EF4-FFF2-40B4-BE49-F238E27FC236}">
                <a16:creationId xmlns:a16="http://schemas.microsoft.com/office/drawing/2014/main" id="{7F8A7F72-5FD6-577B-DDFA-30F122D092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612" y="1839240"/>
            <a:ext cx="5262724" cy="5016237"/>
          </a:xfrm>
          <a:prstGeom prst="rect">
            <a:avLst/>
          </a:prstGeom>
        </p:spPr>
      </p:pic>
      <p:sp>
        <p:nvSpPr>
          <p:cNvPr id="14" name="TextBox 13">
            <a:extLst>
              <a:ext uri="{FF2B5EF4-FFF2-40B4-BE49-F238E27FC236}">
                <a16:creationId xmlns:a16="http://schemas.microsoft.com/office/drawing/2014/main" id="{00D3738B-910A-BF82-D0FB-5492CE7EDA15}"/>
              </a:ext>
            </a:extLst>
          </p:cNvPr>
          <p:cNvSpPr txBox="1"/>
          <p:nvPr/>
        </p:nvSpPr>
        <p:spPr>
          <a:xfrm>
            <a:off x="5368046" y="1588043"/>
            <a:ext cx="4383967" cy="3170099"/>
          </a:xfrm>
          <a:prstGeom prst="rect">
            <a:avLst/>
          </a:prstGeom>
          <a:noFill/>
        </p:spPr>
        <p:txBody>
          <a:bodyPr wrap="square">
            <a:spAutoFit/>
          </a:bodyPr>
          <a:lstStyle/>
          <a:p>
            <a:pPr marL="457200" indent="-457200">
              <a:buFont typeface="Arial" panose="020B0604020202020204" pitchFamily="34" charset="0"/>
              <a:buChar char="•"/>
            </a:pPr>
            <a:r>
              <a:rPr lang="en-HK" sz="2000" dirty="0"/>
              <a:t>[41.9%] </a:t>
            </a:r>
            <a:r>
              <a:rPr lang="en-US" sz="2000" dirty="0"/>
              <a:t>Copy and paste code fragments to be refactored and add textual descriptions of how to fix them</a:t>
            </a:r>
            <a:r>
              <a:rPr lang="en-HK" sz="2000" dirty="0"/>
              <a:t>.</a:t>
            </a:r>
          </a:p>
          <a:p>
            <a:pPr marL="457200" indent="-457200">
              <a:buFont typeface="Arial" panose="020B0604020202020204" pitchFamily="34" charset="0"/>
              <a:buChar char="•"/>
            </a:pPr>
            <a:r>
              <a:rPr lang="en-HK" sz="2000" dirty="0"/>
              <a:t>[20.6%] </a:t>
            </a:r>
            <a:r>
              <a:rPr lang="en-US" sz="2000" dirty="0"/>
              <a:t>Textual description of code needs to be refactored with no code fragment</a:t>
            </a:r>
          </a:p>
          <a:p>
            <a:pPr marL="457200" indent="-457200">
              <a:buFont typeface="Arial" panose="020B0604020202020204" pitchFamily="34" charset="0"/>
              <a:buChar char="•"/>
            </a:pPr>
            <a:r>
              <a:rPr lang="en-US" sz="2000" dirty="0"/>
              <a:t>[18%] Copy and paste code fragment to be refactored with textual descriptions</a:t>
            </a:r>
            <a:endParaRPr lang="en-HK" sz="2000" dirty="0"/>
          </a:p>
        </p:txBody>
      </p:sp>
      <p:sp>
        <p:nvSpPr>
          <p:cNvPr id="16" name="TextBox 15">
            <a:extLst>
              <a:ext uri="{FF2B5EF4-FFF2-40B4-BE49-F238E27FC236}">
                <a16:creationId xmlns:a16="http://schemas.microsoft.com/office/drawing/2014/main" id="{690F4672-B35D-5BAA-2143-3126D938BA9B}"/>
              </a:ext>
            </a:extLst>
          </p:cNvPr>
          <p:cNvSpPr txBox="1"/>
          <p:nvPr/>
        </p:nvSpPr>
        <p:spPr>
          <a:xfrm>
            <a:off x="5361484" y="5248870"/>
            <a:ext cx="4383967" cy="1200329"/>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HK" sz="1800" dirty="0"/>
              <a:t>Good for minor change suggestions. Faulty for complex one. Outputs change over time.</a:t>
            </a:r>
          </a:p>
          <a:p>
            <a:r>
              <a:rPr lang="en-HK" sz="1800" dirty="0">
                <a:hlinkClick r:id="rId4"/>
              </a:rPr>
              <a:t>https://doi.org/10.1016/j.eswa.2024.123602</a:t>
            </a:r>
            <a:r>
              <a:rPr lang="en-HK" sz="1800" dirty="0"/>
              <a:t> (2024)</a:t>
            </a:r>
          </a:p>
        </p:txBody>
      </p:sp>
    </p:spTree>
    <p:extLst>
      <p:ext uri="{BB962C8B-B14F-4D97-AF65-F5344CB8AC3E}">
        <p14:creationId xmlns:p14="http://schemas.microsoft.com/office/powerpoint/2010/main" val="3820767138"/>
      </p:ext>
    </p:extLst>
  </p:cSld>
  <p:clrMapOvr>
    <a:masterClrMapping/>
  </p:clrMapOvr>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0394B3A-95BE-CCB7-D4DB-6D90CDDB8F28}"/>
              </a:ext>
            </a:extLst>
          </p:cNvPr>
          <p:cNvSpPr>
            <a:spLocks noGrp="1"/>
          </p:cNvSpPr>
          <p:nvPr>
            <p:ph type="ctrTitle" sz="quarter"/>
          </p:nvPr>
        </p:nvSpPr>
        <p:spPr/>
        <p:txBody>
          <a:bodyPr/>
          <a:lstStyle/>
          <a:p>
            <a:r>
              <a:rPr lang="en-US" dirty="0"/>
              <a:t>GenAI for Code Generation</a:t>
            </a:r>
            <a:endParaRPr lang="en-HK" dirty="0"/>
          </a:p>
        </p:txBody>
      </p:sp>
      <p:sp>
        <p:nvSpPr>
          <p:cNvPr id="6" name="Subtitle 5">
            <a:extLst>
              <a:ext uri="{FF2B5EF4-FFF2-40B4-BE49-F238E27FC236}">
                <a16:creationId xmlns:a16="http://schemas.microsoft.com/office/drawing/2014/main" id="{0A996D14-2A04-6EE5-580C-0B71BE25A5E5}"/>
              </a:ext>
            </a:extLst>
          </p:cNvPr>
          <p:cNvSpPr>
            <a:spLocks noGrp="1"/>
          </p:cNvSpPr>
          <p:nvPr>
            <p:ph type="subTitle" sz="quarter" idx="1"/>
          </p:nvPr>
        </p:nvSpPr>
        <p:spPr/>
        <p:txBody>
          <a:bodyPr/>
          <a:lstStyle/>
          <a:p>
            <a:r>
              <a:rPr lang="en-US" dirty="0"/>
              <a:t>Good and Issue</a:t>
            </a:r>
          </a:p>
          <a:p>
            <a:endParaRPr lang="en-US" dirty="0"/>
          </a:p>
          <a:p>
            <a:r>
              <a:rPr lang="en-HK" dirty="0"/>
              <a:t>https://stacklok.com/static/2025.06-stacklok-state-of-ai-codegen.pdf</a:t>
            </a:r>
          </a:p>
        </p:txBody>
      </p:sp>
      <p:sp>
        <p:nvSpPr>
          <p:cNvPr id="4" name="Slide Number Placeholder 3">
            <a:extLst>
              <a:ext uri="{FF2B5EF4-FFF2-40B4-BE49-F238E27FC236}">
                <a16:creationId xmlns:a16="http://schemas.microsoft.com/office/drawing/2014/main" id="{21E49688-E7E1-3681-EB57-C568A5CBAF2B}"/>
              </a:ext>
            </a:extLst>
          </p:cNvPr>
          <p:cNvSpPr>
            <a:spLocks noGrp="1"/>
          </p:cNvSpPr>
          <p:nvPr>
            <p:ph type="sldNum" sz="quarter" idx="12"/>
          </p:nvPr>
        </p:nvSpPr>
        <p:spPr/>
        <p:txBody>
          <a:bodyPr/>
          <a:lstStyle/>
          <a:p>
            <a:pPr>
              <a:defRPr/>
            </a:pPr>
            <a:fld id="{63B8F44C-0EDE-4D7D-9086-BD1CF3CE7AF7}" type="slidenum">
              <a:rPr lang="en-US" smtClean="0"/>
              <a:pPr>
                <a:defRPr/>
              </a:pPr>
              <a:t>68</a:t>
            </a:fld>
            <a:endParaRPr lang="en-US"/>
          </a:p>
        </p:txBody>
      </p:sp>
    </p:spTree>
    <p:extLst>
      <p:ext uri="{BB962C8B-B14F-4D97-AF65-F5344CB8AC3E}">
        <p14:creationId xmlns:p14="http://schemas.microsoft.com/office/powerpoint/2010/main" val="1514278263"/>
      </p:ext>
    </p:extLst>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1936BB-8FFC-1E57-CD8F-29419312FD14}"/>
              </a:ext>
            </a:extLst>
          </p:cNvPr>
          <p:cNvSpPr>
            <a:spLocks noGrp="1"/>
          </p:cNvSpPr>
          <p:nvPr>
            <p:ph type="title"/>
          </p:nvPr>
        </p:nvSpPr>
        <p:spPr>
          <a:xfrm>
            <a:off x="412750" y="266700"/>
            <a:ext cx="9339262" cy="1104900"/>
          </a:xfrm>
        </p:spPr>
        <p:txBody>
          <a:bodyPr/>
          <a:lstStyle/>
          <a:p>
            <a:r>
              <a:rPr lang="en-US" dirty="0"/>
              <a:t>Survey by </a:t>
            </a:r>
            <a:r>
              <a:rPr lang="en-US" dirty="0" err="1"/>
              <a:t>StackLock</a:t>
            </a:r>
            <a:r>
              <a:rPr lang="en-US" dirty="0"/>
              <a:t> (Summer 2025)</a:t>
            </a:r>
            <a:endParaRPr lang="en-HK" dirty="0"/>
          </a:p>
        </p:txBody>
      </p:sp>
      <p:sp>
        <p:nvSpPr>
          <p:cNvPr id="3" name="Content Placeholder 2">
            <a:extLst>
              <a:ext uri="{FF2B5EF4-FFF2-40B4-BE49-F238E27FC236}">
                <a16:creationId xmlns:a16="http://schemas.microsoft.com/office/drawing/2014/main" id="{95C6D7DD-FFE2-8C2C-A324-5F4E8FBD6AE9}"/>
              </a:ext>
            </a:extLst>
          </p:cNvPr>
          <p:cNvSpPr>
            <a:spLocks noGrp="1"/>
          </p:cNvSpPr>
          <p:nvPr>
            <p:ph idx="1"/>
          </p:nvPr>
        </p:nvSpPr>
        <p:spPr/>
        <p:txBody>
          <a:bodyPr/>
          <a:lstStyle/>
          <a:p>
            <a:r>
              <a:rPr lang="en-US" sz="2800" dirty="0"/>
              <a:t>300 engineering leaders worked in companies with 100+ employees and lead team of 10+ developers</a:t>
            </a:r>
            <a:endParaRPr lang="en-HK" sz="2800" dirty="0"/>
          </a:p>
        </p:txBody>
      </p:sp>
      <p:sp>
        <p:nvSpPr>
          <p:cNvPr id="4" name="Slide Number Placeholder 3">
            <a:extLst>
              <a:ext uri="{FF2B5EF4-FFF2-40B4-BE49-F238E27FC236}">
                <a16:creationId xmlns:a16="http://schemas.microsoft.com/office/drawing/2014/main" id="{02420C21-F9EE-AD00-C92A-A5D6AEEC4077}"/>
              </a:ext>
            </a:extLst>
          </p:cNvPr>
          <p:cNvSpPr>
            <a:spLocks noGrp="1"/>
          </p:cNvSpPr>
          <p:nvPr>
            <p:ph type="sldNum" sz="quarter" idx="12"/>
          </p:nvPr>
        </p:nvSpPr>
        <p:spPr/>
        <p:txBody>
          <a:bodyPr/>
          <a:lstStyle/>
          <a:p>
            <a:pPr>
              <a:defRPr/>
            </a:pPr>
            <a:fld id="{63B8F44C-0EDE-4D7D-9086-BD1CF3CE7AF7}" type="slidenum">
              <a:rPr lang="en-US" smtClean="0"/>
              <a:pPr>
                <a:defRPr/>
              </a:pPr>
              <a:t>69</a:t>
            </a:fld>
            <a:endParaRPr lang="en-US"/>
          </a:p>
        </p:txBody>
      </p:sp>
      <p:pic>
        <p:nvPicPr>
          <p:cNvPr id="9" name="Picture 8" descr="A graph with purple and orange bars&#10;&#10;AI-generated content may be incorrect.">
            <a:extLst>
              <a:ext uri="{FF2B5EF4-FFF2-40B4-BE49-F238E27FC236}">
                <a16:creationId xmlns:a16="http://schemas.microsoft.com/office/drawing/2014/main" id="{3B0ADCB1-1C8E-B6AE-D09C-4AAD3F6626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4612" y="2819400"/>
            <a:ext cx="5134949" cy="2131907"/>
          </a:xfrm>
          <a:prstGeom prst="rect">
            <a:avLst/>
          </a:prstGeom>
        </p:spPr>
      </p:pic>
      <p:pic>
        <p:nvPicPr>
          <p:cNvPr id="11" name="Picture 10" descr="A graph of purple rectangular bars&#10;&#10;AI-generated content may be incorrect.">
            <a:extLst>
              <a:ext uri="{FF2B5EF4-FFF2-40B4-BE49-F238E27FC236}">
                <a16:creationId xmlns:a16="http://schemas.microsoft.com/office/drawing/2014/main" id="{5771C6BB-DCCC-09E2-11D3-6A414381EED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6867" y="5056223"/>
            <a:ext cx="2910437" cy="1629920"/>
          </a:xfrm>
          <a:prstGeom prst="rect">
            <a:avLst/>
          </a:prstGeom>
        </p:spPr>
      </p:pic>
      <p:pic>
        <p:nvPicPr>
          <p:cNvPr id="13" name="Picture 12" descr="A graph of a number of people&#10;&#10;AI-generated content may be incorrect.">
            <a:extLst>
              <a:ext uri="{FF2B5EF4-FFF2-40B4-BE49-F238E27FC236}">
                <a16:creationId xmlns:a16="http://schemas.microsoft.com/office/drawing/2014/main" id="{AAA15B94-1ABE-777E-72C3-79E14AAC8D6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69903" y="2825803"/>
            <a:ext cx="4729103" cy="2125504"/>
          </a:xfrm>
          <a:prstGeom prst="rect">
            <a:avLst/>
          </a:prstGeom>
        </p:spPr>
      </p:pic>
      <p:pic>
        <p:nvPicPr>
          <p:cNvPr id="17" name="Picture 16" descr="A graph of a company&#10;&#10;AI-generated content may be incorrect.">
            <a:extLst>
              <a:ext uri="{FF2B5EF4-FFF2-40B4-BE49-F238E27FC236}">
                <a16:creationId xmlns:a16="http://schemas.microsoft.com/office/drawing/2014/main" id="{34F64E6A-9D25-4E88-C3FE-2A111D40279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487845" y="4975404"/>
            <a:ext cx="4570413" cy="1791557"/>
          </a:xfrm>
          <a:prstGeom prst="rect">
            <a:avLst/>
          </a:prstGeom>
        </p:spPr>
      </p:pic>
    </p:spTree>
    <p:extLst>
      <p:ext uri="{BB962C8B-B14F-4D97-AF65-F5344CB8AC3E}">
        <p14:creationId xmlns:p14="http://schemas.microsoft.com/office/powerpoint/2010/main" val="1384841655"/>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Abstraction: Generalization</a:t>
            </a:r>
          </a:p>
        </p:txBody>
      </p:sp>
      <p:sp>
        <p:nvSpPr>
          <p:cNvPr id="3" name="Content Placeholder 2"/>
          <p:cNvSpPr>
            <a:spLocks noGrp="1"/>
          </p:cNvSpPr>
          <p:nvPr>
            <p:ph idx="1"/>
          </p:nvPr>
        </p:nvSpPr>
        <p:spPr>
          <a:xfrm>
            <a:off x="206374" y="1600200"/>
            <a:ext cx="9490075" cy="4953000"/>
          </a:xfrm>
        </p:spPr>
        <p:txBody>
          <a:bodyPr/>
          <a:lstStyle/>
          <a:p>
            <a:r>
              <a:rPr lang="en-US" sz="2400" dirty="0"/>
              <a:t>Apart from hiding </a:t>
            </a:r>
            <a:r>
              <a:rPr lang="en-US" sz="2400" dirty="0">
                <a:latin typeface="Courier New" panose="02070309020205020404" pitchFamily="49" charset="0"/>
                <a:cs typeface="Courier New" panose="02070309020205020404" pitchFamily="49" charset="0"/>
              </a:rPr>
              <a:t>C</a:t>
            </a:r>
            <a:r>
              <a:rPr lang="en-US" sz="2400" dirty="0"/>
              <a:t> in the function </a:t>
            </a:r>
            <a:r>
              <a:rPr lang="en-US" sz="2400" dirty="0">
                <a:latin typeface="Courier New" panose="02070309020205020404" pitchFamily="49" charset="0"/>
                <a:cs typeface="Courier New" panose="02070309020205020404" pitchFamily="49" charset="0"/>
              </a:rPr>
              <a:t>F</a:t>
            </a:r>
            <a:r>
              <a:rPr lang="en-US" sz="2400" dirty="0">
                <a:latin typeface="+mj-lt"/>
                <a:cs typeface="Courier New" panose="02070309020205020404" pitchFamily="49" charset="0"/>
              </a:rPr>
              <a:t> with a functional purpose, </a:t>
            </a:r>
            <a:r>
              <a:rPr lang="en-US" sz="2400" dirty="0"/>
              <a:t>abstraction can also include the process of (1) finding similarities and/or common aspects and (2) forgetting unimportant differences.</a:t>
            </a:r>
          </a:p>
          <a:p>
            <a:endParaRPr lang="en-US" sz="2400" dirty="0"/>
          </a:p>
          <a:p>
            <a:r>
              <a:rPr lang="en-US" sz="2400" dirty="0"/>
              <a:t>Let {</a:t>
            </a:r>
            <a:r>
              <a:rPr lang="en-US" sz="2400" dirty="0">
                <a:latin typeface="Courier New" panose="02070309020205020404" pitchFamily="49" charset="0"/>
                <a:cs typeface="Courier New" panose="02070309020205020404" pitchFamily="49" charset="0"/>
              </a:rPr>
              <a:t>C</a:t>
            </a:r>
            <a:r>
              <a:rPr lang="en-US" sz="2400" baseline="-25000" dirty="0">
                <a:latin typeface="Courier New" panose="02070309020205020404" pitchFamily="49" charset="0"/>
                <a:cs typeface="Courier New" panose="02070309020205020404" pitchFamily="49" charset="0"/>
              </a:rPr>
              <a:t>1</a:t>
            </a:r>
            <a:r>
              <a:rPr lang="en-US" sz="2400" dirty="0"/>
              <a:t>, …, </a:t>
            </a:r>
            <a:r>
              <a:rPr lang="en-US" sz="2400" dirty="0">
                <a:latin typeface="Courier New" panose="02070309020205020404" pitchFamily="49" charset="0"/>
                <a:cs typeface="Courier New" panose="02070309020205020404" pitchFamily="49" charset="0"/>
              </a:rPr>
              <a:t>C</a:t>
            </a:r>
            <a:r>
              <a:rPr lang="en-US" sz="2400" baseline="-25000" dirty="0">
                <a:latin typeface="Courier New" panose="02070309020205020404" pitchFamily="49" charset="0"/>
                <a:cs typeface="Courier New" panose="02070309020205020404" pitchFamily="49" charset="0"/>
              </a:rPr>
              <a:t>i,</a:t>
            </a:r>
            <a:r>
              <a:rPr lang="en-US" sz="2400" dirty="0"/>
              <a:t>…, </a:t>
            </a:r>
            <a:r>
              <a:rPr lang="en-US" sz="2400" dirty="0">
                <a:latin typeface="Courier New" panose="02070309020205020404" pitchFamily="49" charset="0"/>
                <a:cs typeface="Courier New" panose="02070309020205020404" pitchFamily="49" charset="0"/>
              </a:rPr>
              <a:t>C</a:t>
            </a:r>
            <a:r>
              <a:rPr lang="en-US" sz="2400" baseline="-25000" dirty="0">
                <a:latin typeface="Courier New" panose="02070309020205020404" pitchFamily="49" charset="0"/>
                <a:cs typeface="Courier New" panose="02070309020205020404" pitchFamily="49" charset="0"/>
              </a:rPr>
              <a:t>n</a:t>
            </a:r>
            <a:r>
              <a:rPr lang="en-US" sz="2400" dirty="0">
                <a:cs typeface="Courier New" panose="02070309020205020404" pitchFamily="49" charset="0"/>
              </a:rPr>
              <a:t>} </a:t>
            </a:r>
            <a:r>
              <a:rPr lang="en-US" sz="2400" dirty="0"/>
              <a:t>be codes with </a:t>
            </a:r>
            <a:r>
              <a:rPr lang="en-US" sz="2400" i="1" dirty="0"/>
              <a:t>similar</a:t>
            </a:r>
            <a:r>
              <a:rPr lang="en-US" sz="2400" dirty="0"/>
              <a:t> functional purposes.</a:t>
            </a:r>
            <a:r>
              <a:rPr lang="en-US" sz="2400" dirty="0">
                <a:latin typeface="Courier New" panose="02070309020205020404" pitchFamily="49" charset="0"/>
                <a:cs typeface="Courier New" panose="02070309020205020404" pitchFamily="49" charset="0"/>
              </a:rPr>
              <a:t> </a:t>
            </a:r>
          </a:p>
          <a:p>
            <a:r>
              <a:rPr lang="en-US" sz="2400" dirty="0">
                <a:latin typeface="Courier New" panose="02070309020205020404" pitchFamily="49" charset="0"/>
                <a:cs typeface="Courier New" panose="02070309020205020404" pitchFamily="49" charset="0"/>
              </a:rPr>
              <a:t>F</a:t>
            </a:r>
            <a:r>
              <a:rPr lang="en-US" sz="2400" dirty="0">
                <a:cs typeface="Courier New" panose="02070309020205020404" pitchFamily="49" charset="0"/>
              </a:rPr>
              <a:t> </a:t>
            </a:r>
            <a:r>
              <a:rPr lang="en-US" sz="2400" dirty="0"/>
              <a:t>is a (common) abstraction of </a:t>
            </a:r>
            <a:r>
              <a:rPr lang="en-US" sz="2400" dirty="0">
                <a:latin typeface="Courier New" panose="02070309020205020404" pitchFamily="49" charset="0"/>
                <a:cs typeface="Courier New" panose="02070309020205020404" pitchFamily="49" charset="0"/>
              </a:rPr>
              <a:t>C</a:t>
            </a:r>
            <a:r>
              <a:rPr lang="en-US" sz="2400" baseline="-25000" dirty="0">
                <a:latin typeface="Courier New" panose="02070309020205020404" pitchFamily="49" charset="0"/>
                <a:cs typeface="Courier New" panose="02070309020205020404" pitchFamily="49" charset="0"/>
              </a:rPr>
              <a:t>1</a:t>
            </a:r>
            <a:r>
              <a:rPr lang="en-US" sz="2400" dirty="0"/>
              <a:t>, …, </a:t>
            </a:r>
            <a:r>
              <a:rPr lang="en-US" sz="2400" dirty="0">
                <a:latin typeface="Courier New" panose="02070309020205020404" pitchFamily="49" charset="0"/>
                <a:cs typeface="Courier New" panose="02070309020205020404" pitchFamily="49" charset="0"/>
              </a:rPr>
              <a:t>C</a:t>
            </a:r>
            <a:r>
              <a:rPr lang="en-US" sz="2400" baseline="-25000" dirty="0">
                <a:latin typeface="Courier New" panose="02070309020205020404" pitchFamily="49" charset="0"/>
                <a:cs typeface="Courier New" panose="02070309020205020404" pitchFamily="49" charset="0"/>
              </a:rPr>
              <a:t>i,</a:t>
            </a:r>
            <a:r>
              <a:rPr lang="en-US" sz="2400" dirty="0"/>
              <a:t>…, </a:t>
            </a:r>
            <a:r>
              <a:rPr lang="en-US" sz="2400" dirty="0">
                <a:latin typeface="Courier New" panose="02070309020205020404" pitchFamily="49" charset="0"/>
                <a:cs typeface="Courier New" panose="02070309020205020404" pitchFamily="49" charset="0"/>
              </a:rPr>
              <a:t>C</a:t>
            </a:r>
            <a:r>
              <a:rPr lang="en-US" sz="2400" baseline="-25000" dirty="0">
                <a:latin typeface="Courier New" panose="02070309020205020404" pitchFamily="49" charset="0"/>
                <a:cs typeface="Courier New" panose="02070309020205020404" pitchFamily="49" charset="0"/>
              </a:rPr>
              <a:t>n</a:t>
            </a:r>
            <a:r>
              <a:rPr lang="en-US" sz="2400" dirty="0">
                <a:cs typeface="Courier New" panose="02070309020205020404" pitchFamily="49" charset="0"/>
              </a:rPr>
              <a:t>.</a:t>
            </a:r>
          </a:p>
          <a:p>
            <a:pPr lvl="1"/>
            <a:r>
              <a:rPr lang="en-US" sz="2000" dirty="0"/>
              <a:t>The differences in parameters for individual ones among </a:t>
            </a:r>
            <a:r>
              <a:rPr lang="en-US" sz="2000" dirty="0">
                <a:latin typeface="Courier New" panose="02070309020205020404" pitchFamily="49" charset="0"/>
                <a:cs typeface="Courier New" panose="02070309020205020404" pitchFamily="49" charset="0"/>
              </a:rPr>
              <a:t>C</a:t>
            </a:r>
            <a:r>
              <a:rPr lang="en-US" sz="2000" baseline="-25000" dirty="0">
                <a:latin typeface="Courier New" panose="02070309020205020404" pitchFamily="49" charset="0"/>
                <a:cs typeface="Courier New" panose="02070309020205020404" pitchFamily="49" charset="0"/>
              </a:rPr>
              <a:t>1</a:t>
            </a:r>
            <a:r>
              <a:rPr lang="en-US" sz="2000" dirty="0"/>
              <a:t>, …, </a:t>
            </a:r>
            <a:r>
              <a:rPr lang="en-US" sz="2000" dirty="0">
                <a:latin typeface="Courier New" panose="02070309020205020404" pitchFamily="49" charset="0"/>
                <a:cs typeface="Courier New" panose="02070309020205020404" pitchFamily="49" charset="0"/>
              </a:rPr>
              <a:t>C</a:t>
            </a:r>
            <a:r>
              <a:rPr lang="en-US" sz="2000" baseline="-25000" dirty="0">
                <a:latin typeface="Courier New" panose="02070309020205020404" pitchFamily="49" charset="0"/>
                <a:cs typeface="Courier New" panose="02070309020205020404" pitchFamily="49" charset="0"/>
              </a:rPr>
              <a:t>i,</a:t>
            </a:r>
            <a:r>
              <a:rPr lang="en-US" sz="2000" dirty="0"/>
              <a:t>…, </a:t>
            </a:r>
            <a:r>
              <a:rPr lang="en-US" sz="2000" dirty="0">
                <a:latin typeface="Courier New" panose="02070309020205020404" pitchFamily="49" charset="0"/>
                <a:cs typeface="Courier New" panose="02070309020205020404" pitchFamily="49" charset="0"/>
              </a:rPr>
              <a:t>C</a:t>
            </a:r>
            <a:r>
              <a:rPr lang="en-US" sz="2000" baseline="-25000" dirty="0">
                <a:latin typeface="Courier New" panose="02070309020205020404" pitchFamily="49" charset="0"/>
                <a:cs typeface="Courier New" panose="02070309020205020404" pitchFamily="49" charset="0"/>
              </a:rPr>
              <a:t>n </a:t>
            </a:r>
            <a:r>
              <a:rPr lang="en-US" sz="2000" dirty="0"/>
              <a:t>are forgotten and unified as the same set of parameters in </a:t>
            </a:r>
            <a:r>
              <a:rPr lang="en-US" sz="2000" dirty="0">
                <a:latin typeface="Courier New" panose="02070309020205020404" pitchFamily="49" charset="0"/>
                <a:cs typeface="Courier New" panose="02070309020205020404" pitchFamily="49" charset="0"/>
              </a:rPr>
              <a:t>F</a:t>
            </a:r>
            <a:r>
              <a:rPr lang="en-US" sz="2000" dirty="0">
                <a:cs typeface="Courier New" panose="02070309020205020404" pitchFamily="49" charset="0"/>
              </a:rPr>
              <a:t>.</a:t>
            </a:r>
          </a:p>
          <a:p>
            <a:pPr lvl="1"/>
            <a:r>
              <a:rPr lang="en-US" sz="2000" dirty="0"/>
              <a:t>Similarities among </a:t>
            </a:r>
            <a:r>
              <a:rPr lang="en-US" sz="2000" dirty="0">
                <a:latin typeface="Courier New" panose="02070309020205020404" pitchFamily="49" charset="0"/>
                <a:cs typeface="Courier New" panose="02070309020205020404" pitchFamily="49" charset="0"/>
              </a:rPr>
              <a:t>C</a:t>
            </a:r>
            <a:r>
              <a:rPr lang="en-US" sz="2000" baseline="-25000" dirty="0">
                <a:latin typeface="Courier New" panose="02070309020205020404" pitchFamily="49" charset="0"/>
                <a:cs typeface="Courier New" panose="02070309020205020404" pitchFamily="49" charset="0"/>
              </a:rPr>
              <a:t>1</a:t>
            </a:r>
            <a:r>
              <a:rPr lang="en-US" sz="2000" dirty="0"/>
              <a:t>, …, </a:t>
            </a:r>
            <a:r>
              <a:rPr lang="en-US" sz="2000" dirty="0">
                <a:latin typeface="Courier New" panose="02070309020205020404" pitchFamily="49" charset="0"/>
                <a:cs typeface="Courier New" panose="02070309020205020404" pitchFamily="49" charset="0"/>
              </a:rPr>
              <a:t>C</a:t>
            </a:r>
            <a:r>
              <a:rPr lang="en-US" sz="2000" baseline="-25000" dirty="0">
                <a:latin typeface="Courier New" panose="02070309020205020404" pitchFamily="49" charset="0"/>
                <a:cs typeface="Courier New" panose="02070309020205020404" pitchFamily="49" charset="0"/>
              </a:rPr>
              <a:t>i,</a:t>
            </a:r>
            <a:r>
              <a:rPr lang="en-US" sz="2000" dirty="0"/>
              <a:t>…, </a:t>
            </a:r>
            <a:r>
              <a:rPr lang="en-US" sz="2000" dirty="0">
                <a:latin typeface="Courier New" panose="02070309020205020404" pitchFamily="49" charset="0"/>
                <a:cs typeface="Courier New" panose="02070309020205020404" pitchFamily="49" charset="0"/>
              </a:rPr>
              <a:t>C</a:t>
            </a:r>
            <a:r>
              <a:rPr lang="en-US" sz="2000" baseline="-25000" dirty="0">
                <a:latin typeface="Courier New" panose="02070309020205020404" pitchFamily="49" charset="0"/>
                <a:cs typeface="Courier New" panose="02070309020205020404" pitchFamily="49" charset="0"/>
              </a:rPr>
              <a:t>n </a:t>
            </a:r>
            <a:r>
              <a:rPr lang="en-US" sz="2000" dirty="0">
                <a:cs typeface="Courier New" panose="02070309020205020404" pitchFamily="49" charset="0"/>
              </a:rPr>
              <a:t>are structured i</a:t>
            </a:r>
            <a:r>
              <a:rPr lang="en-US" sz="2000" dirty="0"/>
              <a:t>n </a:t>
            </a:r>
            <a:r>
              <a:rPr lang="en-US" sz="2000" dirty="0">
                <a:latin typeface="Courier New" panose="02070309020205020404" pitchFamily="49" charset="0"/>
                <a:cs typeface="Courier New" panose="02070309020205020404" pitchFamily="49" charset="0"/>
              </a:rPr>
              <a:t>F</a:t>
            </a:r>
            <a:r>
              <a:rPr lang="en-US" sz="2000" dirty="0"/>
              <a:t>’s function body</a:t>
            </a:r>
            <a:r>
              <a:rPr lang="en-US" sz="2000" dirty="0">
                <a:cs typeface="Courier New" panose="02070309020205020404" pitchFamily="49" charset="0"/>
              </a:rPr>
              <a:t>,</a:t>
            </a:r>
            <a:r>
              <a:rPr lang="en-US" sz="2000" dirty="0"/>
              <a:t> and differences among them are put under different parts of the control flow structure in </a:t>
            </a:r>
            <a:r>
              <a:rPr lang="en-US" sz="2000" dirty="0">
                <a:latin typeface="Courier New" panose="02070309020205020404" pitchFamily="49" charset="0"/>
                <a:cs typeface="Courier New" panose="02070309020205020404" pitchFamily="49" charset="0"/>
              </a:rPr>
              <a:t>C.</a:t>
            </a:r>
          </a:p>
          <a:p>
            <a:pPr lvl="2"/>
            <a:r>
              <a:rPr lang="en-US" sz="2000" dirty="0">
                <a:latin typeface="+mj-lt"/>
                <a:cs typeface="Courier New" panose="02070309020205020404" pitchFamily="49" charset="0"/>
              </a:rPr>
              <a:t>Or in OO programming, we create a class hierarchy </a:t>
            </a:r>
          </a:p>
          <a:p>
            <a:pPr lvl="1"/>
            <a:r>
              <a:rPr lang="en-US" sz="2000" dirty="0">
                <a:latin typeface="+mj-lt"/>
                <a:cs typeface="Courier New" panose="02070309020205020404" pitchFamily="49" charset="0"/>
              </a:rPr>
              <a:t>The functional purpose of </a:t>
            </a:r>
            <a:r>
              <a:rPr lang="en-US" sz="2000" dirty="0">
                <a:latin typeface="Courier New" panose="02070309020205020404" pitchFamily="49" charset="0"/>
                <a:cs typeface="Courier New" panose="02070309020205020404" pitchFamily="49" charset="0"/>
              </a:rPr>
              <a:t>F </a:t>
            </a:r>
            <a:r>
              <a:rPr lang="en-US" sz="2000" dirty="0">
                <a:latin typeface="+mj-lt"/>
                <a:cs typeface="Courier New" panose="02070309020205020404" pitchFamily="49" charset="0"/>
              </a:rPr>
              <a:t>is the </a:t>
            </a:r>
            <a:r>
              <a:rPr lang="en-US" sz="2000" b="1" dirty="0">
                <a:solidFill>
                  <a:srgbClr val="C00000"/>
                </a:solidFill>
                <a:latin typeface="+mj-lt"/>
                <a:cs typeface="Courier New" panose="02070309020205020404" pitchFamily="49" charset="0"/>
              </a:rPr>
              <a:t>common</a:t>
            </a:r>
            <a:r>
              <a:rPr lang="en-US" sz="2000" dirty="0">
                <a:latin typeface="+mj-lt"/>
                <a:cs typeface="Courier New" panose="02070309020205020404" pitchFamily="49" charset="0"/>
              </a:rPr>
              <a:t> functional purpose of the individual functional purposes for </a:t>
            </a:r>
            <a:r>
              <a:rPr lang="en-US" sz="2000" dirty="0">
                <a:latin typeface="+mj-lt"/>
              </a:rPr>
              <a:t> </a:t>
            </a:r>
            <a:r>
              <a:rPr lang="en-US" sz="2000" dirty="0">
                <a:latin typeface="Courier New" panose="02070309020205020404" pitchFamily="49" charset="0"/>
                <a:cs typeface="Courier New" panose="02070309020205020404" pitchFamily="49" charset="0"/>
              </a:rPr>
              <a:t>C</a:t>
            </a:r>
            <a:r>
              <a:rPr lang="en-US" sz="2000" baseline="-25000" dirty="0">
                <a:latin typeface="Courier New" panose="02070309020205020404" pitchFamily="49" charset="0"/>
                <a:cs typeface="Courier New" panose="02070309020205020404" pitchFamily="49" charset="0"/>
              </a:rPr>
              <a:t>1</a:t>
            </a:r>
            <a:r>
              <a:rPr lang="en-US" sz="2000" dirty="0"/>
              <a:t>, …, </a:t>
            </a:r>
            <a:r>
              <a:rPr lang="en-US" sz="2000" dirty="0">
                <a:latin typeface="Courier New" panose="02070309020205020404" pitchFamily="49" charset="0"/>
                <a:cs typeface="Courier New" panose="02070309020205020404" pitchFamily="49" charset="0"/>
              </a:rPr>
              <a:t>C</a:t>
            </a:r>
            <a:r>
              <a:rPr lang="en-US" sz="2000" baseline="-25000" dirty="0">
                <a:latin typeface="Courier New" panose="02070309020205020404" pitchFamily="49" charset="0"/>
                <a:cs typeface="Courier New" panose="02070309020205020404" pitchFamily="49" charset="0"/>
              </a:rPr>
              <a:t>i,</a:t>
            </a:r>
            <a:r>
              <a:rPr lang="en-US" sz="2000" dirty="0"/>
              <a:t>…, </a:t>
            </a:r>
            <a:r>
              <a:rPr lang="en-US" sz="2000" dirty="0">
                <a:latin typeface="Courier New" panose="02070309020205020404" pitchFamily="49" charset="0"/>
                <a:cs typeface="Courier New" panose="02070309020205020404" pitchFamily="49" charset="0"/>
              </a:rPr>
              <a:t>C</a:t>
            </a:r>
            <a:r>
              <a:rPr lang="en-US" sz="2000" baseline="-25000" dirty="0">
                <a:latin typeface="Courier New" panose="02070309020205020404" pitchFamily="49" charset="0"/>
                <a:cs typeface="Courier New" panose="02070309020205020404" pitchFamily="49" charset="0"/>
              </a:rPr>
              <a:t>n</a:t>
            </a:r>
            <a:r>
              <a:rPr lang="en-US" sz="2000" dirty="0">
                <a:cs typeface="Courier New" panose="02070309020205020404" pitchFamily="49" charset="0"/>
              </a:rPr>
              <a:t>.</a:t>
            </a:r>
          </a:p>
          <a:p>
            <a:pPr lvl="2"/>
            <a:endParaRPr lang="en-US" sz="2000" dirty="0"/>
          </a:p>
          <a:p>
            <a:pPr lvl="2"/>
            <a:endParaRPr lang="en-US" sz="1800" dirty="0"/>
          </a:p>
        </p:txBody>
      </p:sp>
      <p:sp>
        <p:nvSpPr>
          <p:cNvPr id="5" name="Slide Number Placeholder 3"/>
          <p:cNvSpPr>
            <a:spLocks noGrp="1"/>
          </p:cNvSpPr>
          <p:nvPr>
            <p:ph type="sldNum" sz="quarter" idx="12"/>
          </p:nvPr>
        </p:nvSpPr>
        <p:spPr>
          <a:xfrm>
            <a:off x="7427913" y="6172200"/>
            <a:ext cx="2062162" cy="457200"/>
          </a:xfrm>
        </p:spPr>
        <p:txBody>
          <a:bodyPr/>
          <a:lstStyle/>
          <a:p>
            <a:pPr>
              <a:defRPr/>
            </a:pPr>
            <a:fld id="{63B8F44C-0EDE-4D7D-9086-BD1CF3CE7AF7}" type="slidenum">
              <a:rPr lang="en-US" smtClean="0"/>
              <a:pPr>
                <a:defRPr/>
              </a:pPr>
              <a:t>7</a:t>
            </a:fld>
            <a:endParaRPr lang="en-US" dirty="0"/>
          </a:p>
        </p:txBody>
      </p:sp>
    </p:spTree>
    <p:extLst>
      <p:ext uri="{BB962C8B-B14F-4D97-AF65-F5344CB8AC3E}">
        <p14:creationId xmlns:p14="http://schemas.microsoft.com/office/powerpoint/2010/main" val="1906883851"/>
      </p:ext>
    </p:extLst>
  </p:cSld>
  <p:clrMapOvr>
    <a:masterClrMapping/>
  </p:clrMapOvr>
  <p:transition/>
</p:sld>
</file>

<file path=ppt/slides/slide7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p:sp>
        <p:nvSpPr>
          <p:cNvPr id="3" name="Content Placeholder 2"/>
          <p:cNvSpPr>
            <a:spLocks noGrp="1"/>
          </p:cNvSpPr>
          <p:nvPr>
            <p:ph idx="1"/>
          </p:nvPr>
        </p:nvSpPr>
        <p:spPr/>
        <p:txBody>
          <a:bodyPr/>
          <a:lstStyle/>
          <a:p>
            <a:r>
              <a:rPr lang="en-US" sz="2800" dirty="0"/>
              <a:t>Maintaining code structure is important</a:t>
            </a:r>
          </a:p>
          <a:p>
            <a:r>
              <a:rPr lang="en-US" sz="2800" dirty="0"/>
              <a:t>Accumulating problems in the code will lead to have more code changes, more latent bugs, and less comprehensible code “in the future”</a:t>
            </a:r>
          </a:p>
          <a:p>
            <a:pPr lvl="1"/>
            <a:r>
              <a:rPr lang="en-US" sz="2400" dirty="0"/>
              <a:t>Manage the amount of code smells in code</a:t>
            </a:r>
          </a:p>
          <a:p>
            <a:r>
              <a:rPr lang="en-US" sz="2800" dirty="0"/>
              <a:t>Refactor the code to improve code readability and maintainability, either manually or with tool assistance, if developers are confident about validation of changes and able to handle code changes across different branches in version control system.</a:t>
            </a:r>
          </a:p>
          <a:p>
            <a:pPr lvl="1"/>
            <a:r>
              <a:rPr lang="en-US" sz="2400" dirty="0"/>
              <a:t>Note that removing all of them is </a:t>
            </a:r>
            <a:r>
              <a:rPr lang="en-US" sz="2400" i="1" dirty="0"/>
              <a:t>never</a:t>
            </a:r>
            <a:r>
              <a:rPr lang="en-US" sz="2400" dirty="0"/>
              <a:t> an option  </a:t>
            </a:r>
          </a:p>
          <a:p>
            <a:endParaRPr lang="en-US" sz="2800" dirty="0"/>
          </a:p>
        </p:txBody>
      </p:sp>
      <p:sp>
        <p:nvSpPr>
          <p:cNvPr id="4" name="Slide Number Placeholder 3"/>
          <p:cNvSpPr>
            <a:spLocks noGrp="1"/>
          </p:cNvSpPr>
          <p:nvPr>
            <p:ph type="sldNum" sz="quarter" idx="12"/>
          </p:nvPr>
        </p:nvSpPr>
        <p:spPr/>
        <p:txBody>
          <a:bodyPr/>
          <a:lstStyle/>
          <a:p>
            <a:pPr>
              <a:defRPr/>
            </a:pPr>
            <a:fld id="{63B8F44C-0EDE-4D7D-9086-BD1CF3CE7AF7}" type="slidenum">
              <a:rPr lang="en-US" smtClean="0"/>
              <a:pPr>
                <a:defRPr/>
              </a:pPr>
              <a:t>70</a:t>
            </a:fld>
            <a:endParaRPr lang="en-US"/>
          </a:p>
        </p:txBody>
      </p:sp>
    </p:spTree>
    <p:extLst>
      <p:ext uri="{BB962C8B-B14F-4D97-AF65-F5344CB8AC3E}">
        <p14:creationId xmlns:p14="http://schemas.microsoft.com/office/powerpoint/2010/main" val="1432350224"/>
      </p:ext>
    </p:extLst>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References and Resources</a:t>
            </a:r>
          </a:p>
        </p:txBody>
      </p:sp>
      <p:sp>
        <p:nvSpPr>
          <p:cNvPr id="3" name="Content Placeholder 2"/>
          <p:cNvSpPr>
            <a:spLocks noGrp="1"/>
          </p:cNvSpPr>
          <p:nvPr>
            <p:ph idx="1"/>
          </p:nvPr>
        </p:nvSpPr>
        <p:spPr/>
        <p:txBody>
          <a:bodyPr/>
          <a:lstStyle/>
          <a:p>
            <a:pPr marL="514350" indent="-514350">
              <a:buFont typeface="+mj-lt"/>
              <a:buAutoNum type="arabicPeriod"/>
            </a:pPr>
            <a:r>
              <a:rPr lang="en-US" sz="1800" dirty="0"/>
              <a:t>Bertrand Meyer, 1988. </a:t>
            </a:r>
            <a:r>
              <a:rPr lang="en-US" sz="1800" i="1" dirty="0"/>
              <a:t>Object-Oriented Software Construction</a:t>
            </a:r>
            <a:r>
              <a:rPr lang="en-US" sz="1800" dirty="0"/>
              <a:t>. Prentice Hall. ISBN 0-13-629049-3.</a:t>
            </a:r>
          </a:p>
          <a:p>
            <a:pPr lvl="1"/>
            <a:r>
              <a:rPr lang="en-US" sz="1800" dirty="0"/>
              <a:t>Introduce both design by contract and open-closed principle </a:t>
            </a:r>
          </a:p>
          <a:p>
            <a:pPr marL="514350" indent="-514350">
              <a:buFont typeface="+mj-lt"/>
              <a:buAutoNum type="arabicPeriod"/>
            </a:pPr>
            <a:r>
              <a:rPr lang="en-US" sz="1800" dirty="0"/>
              <a:t>Barbara H. </a:t>
            </a:r>
            <a:r>
              <a:rPr lang="en-US" sz="1800" dirty="0" err="1"/>
              <a:t>Liskov</a:t>
            </a:r>
            <a:r>
              <a:rPr lang="en-US" sz="1800" dirty="0"/>
              <a:t> and Jeannette M. Wing. 1994. A behavioral notion of subtyping. ACM Trans. Program. Lang. Syst. 16, 6 (November 1994), 1811-1841. DOI=http://dx.doi.org/10.1145/197320.197383</a:t>
            </a:r>
          </a:p>
          <a:p>
            <a:pPr marL="749300" lvl="1" indent="-285750"/>
            <a:r>
              <a:rPr lang="en-US" sz="1800" dirty="0"/>
              <a:t>Introduce the substitution principle</a:t>
            </a:r>
          </a:p>
          <a:p>
            <a:pPr marL="514350" indent="-514350">
              <a:buFont typeface="+mj-lt"/>
              <a:buAutoNum type="arabicPeriod"/>
            </a:pPr>
            <a:r>
              <a:rPr lang="en-US" sz="1800" dirty="0" err="1"/>
              <a:t>Foutse</a:t>
            </a:r>
            <a:r>
              <a:rPr lang="en-US" sz="1800" dirty="0"/>
              <a:t> </a:t>
            </a:r>
            <a:r>
              <a:rPr lang="en-US" sz="1800" dirty="0" err="1"/>
              <a:t>Khomh</a:t>
            </a:r>
            <a:r>
              <a:rPr lang="en-US" sz="1800" dirty="0"/>
              <a:t>, Massimiliano Di Penta, and Yann-Gael </a:t>
            </a:r>
            <a:r>
              <a:rPr lang="en-US" sz="1800" dirty="0" err="1"/>
              <a:t>Gueheneuc</a:t>
            </a:r>
            <a:r>
              <a:rPr lang="en-US" sz="1800" dirty="0"/>
              <a:t>. 2009. An Exploratory Study of the Impact of Code Smells on Software Change-proneness. In Proceedings of the 2009 16th Working Conference on Reverse Engineering (WCRE '09). IEEE Computer Society, Washington, DC, USA, 75-84. DOI=http://dx.doi.org/10.1109/WCRE.2009.28</a:t>
            </a:r>
          </a:p>
          <a:p>
            <a:pPr marL="977900" lvl="1" indent="-514350"/>
            <a:r>
              <a:rPr lang="en-US" sz="1400" dirty="0"/>
              <a:t>http://swat.polymtl.ca/~foutsekh/docs/TechReport.pdf</a:t>
            </a:r>
          </a:p>
          <a:p>
            <a:pPr marL="514350" indent="-514350">
              <a:buFont typeface="+mj-lt"/>
              <a:buAutoNum type="arabicPeriod"/>
            </a:pPr>
            <a:r>
              <a:rPr lang="en-US" sz="1800" dirty="0" err="1"/>
              <a:t>Foutse</a:t>
            </a:r>
            <a:r>
              <a:rPr lang="en-US" sz="1800" dirty="0"/>
              <a:t> </a:t>
            </a:r>
            <a:r>
              <a:rPr lang="en-US" sz="1800" dirty="0" err="1"/>
              <a:t>Khomh</a:t>
            </a:r>
            <a:r>
              <a:rPr lang="en-US" sz="1800" dirty="0"/>
              <a:t>, Massimiliano Di Penta, Yann-</a:t>
            </a:r>
            <a:r>
              <a:rPr lang="en-US" sz="1800" dirty="0" err="1"/>
              <a:t>Gaël</a:t>
            </a:r>
            <a:r>
              <a:rPr lang="en-US" sz="1800" dirty="0"/>
              <a:t> </a:t>
            </a:r>
            <a:r>
              <a:rPr lang="en-US" sz="1800" dirty="0" err="1"/>
              <a:t>Guéhéneuc</a:t>
            </a:r>
            <a:r>
              <a:rPr lang="en-US" sz="1800" dirty="0"/>
              <a:t>, and Giuliano </a:t>
            </a:r>
            <a:r>
              <a:rPr lang="en-US" sz="1800" dirty="0" err="1"/>
              <a:t>Antoniol</a:t>
            </a:r>
            <a:r>
              <a:rPr lang="en-US" sz="1800" dirty="0"/>
              <a:t>. 2012. An exploratory study of the impact of </a:t>
            </a:r>
            <a:r>
              <a:rPr lang="en-US" sz="1800" dirty="0" err="1"/>
              <a:t>antipatterns</a:t>
            </a:r>
            <a:r>
              <a:rPr lang="en-US" sz="1800" dirty="0"/>
              <a:t> on class change- and fault-proneness. Empirical </a:t>
            </a:r>
            <a:r>
              <a:rPr lang="en-US" sz="1800" dirty="0" err="1"/>
              <a:t>Softw</a:t>
            </a:r>
            <a:r>
              <a:rPr lang="en-US" sz="1800" dirty="0"/>
              <a:t>. </a:t>
            </a:r>
            <a:r>
              <a:rPr lang="en-US" sz="1800" dirty="0" err="1"/>
              <a:t>Engg</a:t>
            </a:r>
            <a:r>
              <a:rPr lang="en-US" sz="1800" dirty="0"/>
              <a:t>. 17, 3 (June 2012), 243-275. DOI=http://dx.doi.org/10.1007/s10664-011-9171-y</a:t>
            </a:r>
          </a:p>
          <a:p>
            <a:pPr marL="514350" indent="-514350">
              <a:buFont typeface="+mj-lt"/>
              <a:buAutoNum type="arabicPeriod"/>
            </a:pPr>
            <a:r>
              <a:rPr lang="en-US" sz="1800" dirty="0"/>
              <a:t>Visual Studio Analyzer: </a:t>
            </a:r>
            <a:r>
              <a:rPr lang="en-US" sz="1400" dirty="0"/>
              <a:t>https://docs.microsoft.com/en-us/visualstudio/code-quality/?view=vs-2017</a:t>
            </a:r>
          </a:p>
        </p:txBody>
      </p:sp>
      <p:sp>
        <p:nvSpPr>
          <p:cNvPr id="4" name="Slide Number Placeholder 3"/>
          <p:cNvSpPr>
            <a:spLocks noGrp="1"/>
          </p:cNvSpPr>
          <p:nvPr>
            <p:ph type="sldNum" sz="quarter" idx="12"/>
          </p:nvPr>
        </p:nvSpPr>
        <p:spPr/>
        <p:txBody>
          <a:bodyPr/>
          <a:lstStyle/>
          <a:p>
            <a:pPr>
              <a:defRPr/>
            </a:pPr>
            <a:fld id="{63B8F44C-0EDE-4D7D-9086-BD1CF3CE7AF7}" type="slidenum">
              <a:rPr lang="en-US" smtClean="0"/>
              <a:pPr>
                <a:defRPr/>
              </a:pPr>
              <a:t>71</a:t>
            </a:fld>
            <a:endParaRPr lang="en-US"/>
          </a:p>
        </p:txBody>
      </p:sp>
    </p:spTree>
    <p:extLst>
      <p:ext uri="{BB962C8B-B14F-4D97-AF65-F5344CB8AC3E}">
        <p14:creationId xmlns:p14="http://schemas.microsoft.com/office/powerpoint/2010/main" val="1864057862"/>
      </p:ext>
    </p:extLst>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References and Resources</a:t>
            </a:r>
          </a:p>
        </p:txBody>
      </p:sp>
      <p:sp>
        <p:nvSpPr>
          <p:cNvPr id="3" name="Content Placeholder 2"/>
          <p:cNvSpPr>
            <a:spLocks noGrp="1"/>
          </p:cNvSpPr>
          <p:nvPr>
            <p:ph idx="1"/>
          </p:nvPr>
        </p:nvSpPr>
        <p:spPr>
          <a:xfrm>
            <a:off x="412750" y="1676400"/>
            <a:ext cx="9263062" cy="4953000"/>
          </a:xfrm>
        </p:spPr>
        <p:txBody>
          <a:bodyPr/>
          <a:lstStyle/>
          <a:p>
            <a:pPr marL="514350" indent="-514350">
              <a:buFont typeface="+mj-lt"/>
              <a:buAutoNum type="arabicPeriod" startAt="6"/>
            </a:pPr>
            <a:r>
              <a:rPr lang="en-US" sz="1800" dirty="0" err="1"/>
              <a:t>Marwen</a:t>
            </a:r>
            <a:r>
              <a:rPr lang="en-US" sz="1800" dirty="0"/>
              <a:t> Abbes, </a:t>
            </a:r>
            <a:r>
              <a:rPr lang="en-US" sz="1800" dirty="0" err="1"/>
              <a:t>Foutse</a:t>
            </a:r>
            <a:r>
              <a:rPr lang="en-US" sz="1800" dirty="0"/>
              <a:t> </a:t>
            </a:r>
            <a:r>
              <a:rPr lang="en-US" sz="1800" dirty="0" err="1"/>
              <a:t>Khomh</a:t>
            </a:r>
            <a:r>
              <a:rPr lang="en-US" sz="1800" dirty="0"/>
              <a:t>, Yann-Gael </a:t>
            </a:r>
            <a:r>
              <a:rPr lang="en-US" sz="1800" dirty="0" err="1"/>
              <a:t>Gueheneuc</a:t>
            </a:r>
            <a:r>
              <a:rPr lang="en-US" sz="1800" dirty="0"/>
              <a:t>, and Giuliano </a:t>
            </a:r>
            <a:r>
              <a:rPr lang="en-US" sz="1800" dirty="0" err="1"/>
              <a:t>Antoniol</a:t>
            </a:r>
            <a:r>
              <a:rPr lang="en-US" sz="1800" dirty="0"/>
              <a:t>. 2011. An Empirical Study of the Impact of Two </a:t>
            </a:r>
            <a:r>
              <a:rPr lang="en-US" sz="1800" dirty="0" err="1"/>
              <a:t>Antipatterns</a:t>
            </a:r>
            <a:r>
              <a:rPr lang="en-US" sz="1800" dirty="0"/>
              <a:t>, Blob and Spaghetti Code, on Program Comprehension. In Proceedings of the 2011 15th European Conference on Software Maintenance and Reengineering(CSMR '11). IEEE Computer Society, Washington, DC, USA, 181-190. DOI=http://dx.doi.org/10.1109/CSMR.2011.24</a:t>
            </a:r>
          </a:p>
          <a:p>
            <a:pPr marL="514350" indent="-514350">
              <a:buFont typeface="+mj-lt"/>
              <a:buAutoNum type="arabicPeriod" startAt="6"/>
            </a:pPr>
            <a:r>
              <a:rPr lang="en-US" sz="1800" dirty="0"/>
              <a:t>Martin Fowler</a:t>
            </a:r>
            <a:r>
              <a:rPr lang="en-US" sz="1800" i="1" dirty="0"/>
              <a:t>. Refactoring: </a:t>
            </a:r>
            <a:r>
              <a:rPr lang="en-US" sz="1800" dirty="0"/>
              <a:t>Improving the Design of Existing Code. </a:t>
            </a:r>
            <a:r>
              <a:rPr lang="en-US" sz="1800" dirty="0">
                <a:hlinkClick r:id="rId2"/>
              </a:rPr>
              <a:t>https://martinfowler.com/books/refactoring.html</a:t>
            </a:r>
            <a:endParaRPr lang="en-US" sz="1800" dirty="0"/>
          </a:p>
          <a:p>
            <a:pPr marL="514350" indent="-514350">
              <a:buFont typeface="+mj-lt"/>
              <a:buAutoNum type="arabicPeriod" startAt="6"/>
            </a:pPr>
            <a:r>
              <a:rPr lang="en-US" sz="1800" dirty="0"/>
              <a:t>Martin Fowler. </a:t>
            </a:r>
            <a:r>
              <a:rPr lang="en-US" sz="1800" dirty="0">
                <a:hlinkClick r:id="rId3"/>
              </a:rPr>
              <a:t>https://refactoring.com/catalog/</a:t>
            </a:r>
            <a:endParaRPr lang="en-US" sz="1800" dirty="0"/>
          </a:p>
          <a:p>
            <a:pPr marL="514350" indent="-514350">
              <a:buFont typeface="+mj-lt"/>
              <a:buAutoNum type="arabicPeriod" startAt="6"/>
            </a:pPr>
            <a:r>
              <a:rPr lang="en-US" sz="1800" dirty="0"/>
              <a:t>A long list of possible static analysis for code smell detection: </a:t>
            </a:r>
            <a:r>
              <a:rPr lang="en-US" sz="1800" dirty="0">
                <a:hlinkClick r:id="rId4"/>
              </a:rPr>
              <a:t>https://github.com/mre/awesome-static-analysis</a:t>
            </a:r>
            <a:endParaRPr lang="en-US" sz="1800" dirty="0"/>
          </a:p>
          <a:p>
            <a:pPr marL="514350" indent="-514350">
              <a:buFont typeface="+mj-lt"/>
              <a:buAutoNum type="arabicPeriod" startAt="6"/>
            </a:pPr>
            <a:r>
              <a:rPr lang="en-US" sz="1800" dirty="0"/>
              <a:t>Tom </a:t>
            </a:r>
            <a:r>
              <a:rPr lang="en-US" sz="1800" dirty="0" err="1"/>
              <a:t>Mens</a:t>
            </a:r>
            <a:r>
              <a:rPr lang="en-US" sz="1800" dirty="0"/>
              <a:t> and Tom </a:t>
            </a:r>
            <a:r>
              <a:rPr lang="en-US" sz="1800" dirty="0" err="1"/>
              <a:t>Tourwé</a:t>
            </a:r>
            <a:r>
              <a:rPr lang="en-US" sz="1800" dirty="0"/>
              <a:t>. 2004. A Survey of Software Refactoring. IEEE Trans. </a:t>
            </a:r>
            <a:r>
              <a:rPr lang="en-US" sz="1800" dirty="0" err="1"/>
              <a:t>Softw</a:t>
            </a:r>
            <a:r>
              <a:rPr lang="en-US" sz="1800" dirty="0"/>
              <a:t>. Eng. 30, 2 (February 2004), 126-139. DOI: </a:t>
            </a:r>
            <a:r>
              <a:rPr lang="en-US" sz="1800" dirty="0">
                <a:hlinkClick r:id="rId5"/>
              </a:rPr>
              <a:t>https://doi.org/10.1109/TSE.2004.1265817</a:t>
            </a:r>
            <a:endParaRPr lang="en-US" sz="1800" dirty="0"/>
          </a:p>
          <a:p>
            <a:pPr marL="514350" indent="-514350">
              <a:buFont typeface="+mj-lt"/>
              <a:buAutoNum type="arabicPeriod" startAt="6"/>
            </a:pPr>
            <a:r>
              <a:rPr lang="en-US" sz="1800" dirty="0" err="1"/>
              <a:t>Miryung</a:t>
            </a:r>
            <a:r>
              <a:rPr lang="en-US" sz="1800" dirty="0"/>
              <a:t> Kim, Thomas Zimmermann, and </a:t>
            </a:r>
            <a:r>
              <a:rPr lang="en-US" sz="1800" dirty="0" err="1"/>
              <a:t>Nachiappan</a:t>
            </a:r>
            <a:r>
              <a:rPr lang="en-US" sz="1800" dirty="0"/>
              <a:t> </a:t>
            </a:r>
            <a:r>
              <a:rPr lang="en-US" sz="1800" dirty="0" err="1"/>
              <a:t>Nagappan</a:t>
            </a:r>
            <a:r>
              <a:rPr lang="en-US" sz="1800" dirty="0"/>
              <a:t>. 2012. A field study of refactoring challenges and benefits. In Proceedings of the ACM SIGSOFT 20th International Symposium on the Foundations of Software Engineering (FSE '12). ACM, New York, NY, USA, , Article 50 , 11 pages. DOI=http://dx.doi.org/10.1145/2393596.2393655</a:t>
            </a:r>
          </a:p>
          <a:p>
            <a:pPr marL="977900" lvl="1" indent="-514350"/>
            <a:r>
              <a:rPr lang="en-US" sz="1400" dirty="0"/>
              <a:t>A longer version: https://www.microsoft.com/en-us/research/wp-content/uploads/2016/02/kim-tse-2014.pdf</a:t>
            </a:r>
          </a:p>
          <a:p>
            <a:pPr marL="514350" indent="-514350">
              <a:buFont typeface="+mj-lt"/>
              <a:buAutoNum type="arabicPeriod" startAt="6"/>
            </a:pPr>
            <a:endParaRPr lang="en-US" sz="1800" dirty="0"/>
          </a:p>
        </p:txBody>
      </p:sp>
      <p:sp>
        <p:nvSpPr>
          <p:cNvPr id="4" name="Slide Number Placeholder 3"/>
          <p:cNvSpPr>
            <a:spLocks noGrp="1"/>
          </p:cNvSpPr>
          <p:nvPr>
            <p:ph type="sldNum" sz="quarter" idx="12"/>
          </p:nvPr>
        </p:nvSpPr>
        <p:spPr/>
        <p:txBody>
          <a:bodyPr/>
          <a:lstStyle/>
          <a:p>
            <a:pPr>
              <a:defRPr/>
            </a:pPr>
            <a:fld id="{63B8F44C-0EDE-4D7D-9086-BD1CF3CE7AF7}" type="slidenum">
              <a:rPr lang="en-US" smtClean="0"/>
              <a:pPr>
                <a:defRPr/>
              </a:pPr>
              <a:t>72</a:t>
            </a:fld>
            <a:endParaRPr lang="en-US" dirty="0"/>
          </a:p>
        </p:txBody>
      </p:sp>
    </p:spTree>
    <p:extLst>
      <p:ext uri="{BB962C8B-B14F-4D97-AF65-F5344CB8AC3E}">
        <p14:creationId xmlns:p14="http://schemas.microsoft.com/office/powerpoint/2010/main" val="2593831971"/>
      </p:ext>
    </p:extLst>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C3A99D-109C-44E8-A4C9-261A9C4ED981}"/>
              </a:ext>
            </a:extLst>
          </p:cNvPr>
          <p:cNvSpPr>
            <a:spLocks noGrp="1"/>
          </p:cNvSpPr>
          <p:nvPr>
            <p:ph type="title"/>
          </p:nvPr>
        </p:nvSpPr>
        <p:spPr/>
        <p:txBody>
          <a:bodyPr/>
          <a:lstStyle/>
          <a:p>
            <a:r>
              <a:rPr lang="en-US" dirty="0"/>
              <a:t>References and Resources</a:t>
            </a:r>
            <a:endParaRPr lang="en-HK" dirty="0"/>
          </a:p>
        </p:txBody>
      </p:sp>
      <p:sp>
        <p:nvSpPr>
          <p:cNvPr id="3" name="Content Placeholder 2">
            <a:extLst>
              <a:ext uri="{FF2B5EF4-FFF2-40B4-BE49-F238E27FC236}">
                <a16:creationId xmlns:a16="http://schemas.microsoft.com/office/drawing/2014/main" id="{00D2490D-06FC-4DC9-8779-D0BC5CEEB3EB}"/>
              </a:ext>
            </a:extLst>
          </p:cNvPr>
          <p:cNvSpPr>
            <a:spLocks noGrp="1"/>
          </p:cNvSpPr>
          <p:nvPr>
            <p:ph idx="1"/>
          </p:nvPr>
        </p:nvSpPr>
        <p:spPr/>
        <p:txBody>
          <a:bodyPr/>
          <a:lstStyle/>
          <a:p>
            <a:pPr marL="514350" indent="-514350">
              <a:buFont typeface="+mj-lt"/>
              <a:buAutoNum type="arabicPeriod" startAt="12"/>
            </a:pPr>
            <a:r>
              <a:rPr lang="en-HK" sz="1800" dirty="0"/>
              <a:t>Guilherme </a:t>
            </a:r>
            <a:r>
              <a:rPr lang="en-HK" sz="1800" dirty="0" err="1"/>
              <a:t>Lacerda</a:t>
            </a:r>
            <a:r>
              <a:rPr lang="en-HK" sz="1800" dirty="0"/>
              <a:t>, Fabio Petrillo , Marcelo </a:t>
            </a:r>
            <a:r>
              <a:rPr lang="en-HK" sz="1800" dirty="0" err="1"/>
              <a:t>Pimenta</a:t>
            </a:r>
            <a:r>
              <a:rPr lang="en-HK" sz="1800" dirty="0"/>
              <a:t>, Yann </a:t>
            </a:r>
            <a:r>
              <a:rPr lang="en-HK" sz="1800" dirty="0" err="1"/>
              <a:t>Gaël</a:t>
            </a:r>
            <a:r>
              <a:rPr lang="en-HK" sz="1800" dirty="0"/>
              <a:t> </a:t>
            </a:r>
            <a:r>
              <a:rPr lang="en-HK" sz="1800" dirty="0" err="1"/>
              <a:t>Guéhéneuc</a:t>
            </a:r>
            <a:r>
              <a:rPr lang="en-HK" sz="1800" dirty="0"/>
              <a:t>. 2020. </a:t>
            </a:r>
            <a:r>
              <a:rPr lang="en-US" sz="1800" dirty="0"/>
              <a:t>Code smells and refactoring: A tertiary systematic review of challenges and observations. Journal of systems and software 67 (2020) 110610. </a:t>
            </a:r>
            <a:r>
              <a:rPr lang="en-US" sz="1800" dirty="0">
                <a:hlinkClick r:id="rId2"/>
              </a:rPr>
              <a:t>https://doi.org/10.1016/j.jss.2020.110610</a:t>
            </a:r>
            <a:endParaRPr lang="en-US" sz="1800" dirty="0"/>
          </a:p>
          <a:p>
            <a:pPr marL="514350" indent="-514350">
              <a:buFont typeface="+mj-lt"/>
              <a:buAutoNum type="arabicPeriod" startAt="12"/>
            </a:pPr>
            <a:r>
              <a:rPr lang="en-US" sz="1800" dirty="0" err="1"/>
              <a:t>Eman</a:t>
            </a:r>
            <a:r>
              <a:rPr lang="en-US" sz="1800" dirty="0"/>
              <a:t> Abdullah </a:t>
            </a:r>
            <a:r>
              <a:rPr lang="en-US" sz="1800" dirty="0" err="1"/>
              <a:t>AlOmar</a:t>
            </a:r>
            <a:r>
              <a:rPr lang="en-US" sz="1800" dirty="0"/>
              <a:t>, Hussein </a:t>
            </a:r>
            <a:r>
              <a:rPr lang="en-US" sz="1800" dirty="0" err="1"/>
              <a:t>Alrubaye</a:t>
            </a:r>
            <a:r>
              <a:rPr lang="en-US" sz="1800" dirty="0"/>
              <a:t>, Mohamed </a:t>
            </a:r>
            <a:r>
              <a:rPr lang="en-US" sz="1800" dirty="0" err="1"/>
              <a:t>Wiem</a:t>
            </a:r>
            <a:r>
              <a:rPr lang="en-US" sz="1800" dirty="0"/>
              <a:t> </a:t>
            </a:r>
            <a:r>
              <a:rPr lang="en-US" sz="1800" dirty="0" err="1"/>
              <a:t>Mkaouer</a:t>
            </a:r>
            <a:r>
              <a:rPr lang="en-US" sz="1800" dirty="0"/>
              <a:t>, Ali </a:t>
            </a:r>
            <a:r>
              <a:rPr lang="en-US" sz="1800" dirty="0" err="1"/>
              <a:t>Ouni</a:t>
            </a:r>
            <a:r>
              <a:rPr lang="en-US" sz="1800" dirty="0"/>
              <a:t>, Marouane </a:t>
            </a:r>
            <a:r>
              <a:rPr lang="en-US" sz="1800" dirty="0" err="1"/>
              <a:t>Kessentini</a:t>
            </a:r>
            <a:r>
              <a:rPr lang="en-US" sz="1800" dirty="0"/>
              <a:t>: Refactoring Practices in the Context of Modern Code Review: An Industrial Case Study at Xerox. ICSE (SEIP) 2021: 348-357</a:t>
            </a:r>
          </a:p>
          <a:p>
            <a:pPr marL="514350" indent="-514350">
              <a:buFont typeface="+mj-lt"/>
              <a:buAutoNum type="arabicPeriod" startAt="12"/>
            </a:pPr>
            <a:endParaRPr lang="en-US" sz="1800" dirty="0"/>
          </a:p>
          <a:p>
            <a:pPr marL="514350" indent="-514350">
              <a:buFont typeface="+mj-lt"/>
              <a:buAutoNum type="arabicPeriod" startAt="12"/>
            </a:pPr>
            <a:endParaRPr lang="en-HK" sz="1800" dirty="0"/>
          </a:p>
        </p:txBody>
      </p:sp>
      <p:sp>
        <p:nvSpPr>
          <p:cNvPr id="4" name="Slide Number Placeholder 3">
            <a:extLst>
              <a:ext uri="{FF2B5EF4-FFF2-40B4-BE49-F238E27FC236}">
                <a16:creationId xmlns:a16="http://schemas.microsoft.com/office/drawing/2014/main" id="{8CF3D5AD-891F-42F5-A387-A01B27CB2D1A}"/>
              </a:ext>
            </a:extLst>
          </p:cNvPr>
          <p:cNvSpPr>
            <a:spLocks noGrp="1"/>
          </p:cNvSpPr>
          <p:nvPr>
            <p:ph type="sldNum" sz="quarter" idx="12"/>
          </p:nvPr>
        </p:nvSpPr>
        <p:spPr/>
        <p:txBody>
          <a:bodyPr/>
          <a:lstStyle/>
          <a:p>
            <a:pPr>
              <a:defRPr/>
            </a:pPr>
            <a:fld id="{63B8F44C-0EDE-4D7D-9086-BD1CF3CE7AF7}" type="slidenum">
              <a:rPr lang="en-US" smtClean="0"/>
              <a:pPr>
                <a:defRPr/>
              </a:pPr>
              <a:t>73</a:t>
            </a:fld>
            <a:endParaRPr lang="en-US"/>
          </a:p>
        </p:txBody>
      </p:sp>
    </p:spTree>
    <p:extLst>
      <p:ext uri="{BB962C8B-B14F-4D97-AF65-F5344CB8AC3E}">
        <p14:creationId xmlns:p14="http://schemas.microsoft.com/office/powerpoint/2010/main" val="145875915"/>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Abstraction</a:t>
            </a:r>
          </a:p>
        </p:txBody>
      </p:sp>
      <p:sp>
        <p:nvSpPr>
          <p:cNvPr id="3" name="Content Placeholder 2"/>
          <p:cNvSpPr>
            <a:spLocks noGrp="1"/>
          </p:cNvSpPr>
          <p:nvPr>
            <p:ph idx="1"/>
          </p:nvPr>
        </p:nvSpPr>
        <p:spPr>
          <a:xfrm>
            <a:off x="206374" y="1600200"/>
            <a:ext cx="9490075" cy="4953000"/>
          </a:xfrm>
        </p:spPr>
        <p:txBody>
          <a:bodyPr/>
          <a:lstStyle/>
          <a:p>
            <a:r>
              <a:rPr lang="en-US" sz="2400" dirty="0"/>
              <a:t>Rather than including {</a:t>
            </a:r>
            <a:r>
              <a:rPr lang="en-US" sz="2400" dirty="0">
                <a:latin typeface="Courier New" panose="02070309020205020404" pitchFamily="49" charset="0"/>
                <a:cs typeface="Courier New" panose="02070309020205020404" pitchFamily="49" charset="0"/>
              </a:rPr>
              <a:t>C</a:t>
            </a:r>
            <a:r>
              <a:rPr lang="en-US" sz="2400" baseline="-25000" dirty="0">
                <a:latin typeface="Courier New" panose="02070309020205020404" pitchFamily="49" charset="0"/>
                <a:cs typeface="Courier New" panose="02070309020205020404" pitchFamily="49" charset="0"/>
              </a:rPr>
              <a:t>1</a:t>
            </a:r>
            <a:r>
              <a:rPr lang="en-US" sz="2400" dirty="0"/>
              <a:t>, …, </a:t>
            </a:r>
            <a:r>
              <a:rPr lang="en-US" sz="2400" dirty="0">
                <a:latin typeface="Courier New" panose="02070309020205020404" pitchFamily="49" charset="0"/>
                <a:cs typeface="Courier New" panose="02070309020205020404" pitchFamily="49" charset="0"/>
              </a:rPr>
              <a:t>C</a:t>
            </a:r>
            <a:r>
              <a:rPr lang="en-US" sz="2400" baseline="-25000" dirty="0">
                <a:latin typeface="Courier New" panose="02070309020205020404" pitchFamily="49" charset="0"/>
                <a:cs typeface="Courier New" panose="02070309020205020404" pitchFamily="49" charset="0"/>
              </a:rPr>
              <a:t>i, </a:t>
            </a:r>
            <a:r>
              <a:rPr lang="en-US" sz="2400" dirty="0" err="1">
                <a:latin typeface="Courier New" panose="02070309020205020404" pitchFamily="49" charset="0"/>
                <a:cs typeface="Courier New" panose="02070309020205020404" pitchFamily="49" charset="0"/>
              </a:rPr>
              <a:t>C</a:t>
            </a:r>
            <a:r>
              <a:rPr lang="en-US" sz="2400" baseline="-25000" dirty="0" err="1">
                <a:latin typeface="Courier New" panose="02070309020205020404" pitchFamily="49" charset="0"/>
                <a:cs typeface="Courier New" panose="02070309020205020404" pitchFamily="49" charset="0"/>
              </a:rPr>
              <a:t>j</a:t>
            </a:r>
            <a:r>
              <a:rPr lang="en-US" sz="2400" baseline="-25000" dirty="0">
                <a:latin typeface="Courier New" panose="02070309020205020404" pitchFamily="49" charset="0"/>
                <a:cs typeface="Courier New" panose="02070309020205020404" pitchFamily="49" charset="0"/>
              </a:rPr>
              <a:t>,</a:t>
            </a:r>
            <a:r>
              <a:rPr lang="en-US" sz="2400" dirty="0"/>
              <a:t>…, </a:t>
            </a:r>
            <a:r>
              <a:rPr lang="en-US" sz="2400" dirty="0">
                <a:latin typeface="Courier New" panose="02070309020205020404" pitchFamily="49" charset="0"/>
                <a:cs typeface="Courier New" panose="02070309020205020404" pitchFamily="49" charset="0"/>
              </a:rPr>
              <a:t>C</a:t>
            </a:r>
            <a:r>
              <a:rPr lang="en-US" sz="2400" baseline="-25000" dirty="0">
                <a:latin typeface="Courier New" panose="02070309020205020404" pitchFamily="49" charset="0"/>
                <a:cs typeface="Courier New" panose="02070309020205020404" pitchFamily="49" charset="0"/>
              </a:rPr>
              <a:t>n</a:t>
            </a:r>
            <a:r>
              <a:rPr lang="en-US" sz="2400" dirty="0"/>
              <a:t>} in the client code </a:t>
            </a:r>
            <a:r>
              <a:rPr lang="en-US" sz="2400" dirty="0">
                <a:latin typeface="Courier New" panose="02070309020205020404" pitchFamily="49" charset="0"/>
                <a:cs typeface="Courier New" panose="02070309020205020404" pitchFamily="49" charset="0"/>
              </a:rPr>
              <a:t>U</a:t>
            </a:r>
            <a:r>
              <a:rPr lang="en-US" sz="2400" dirty="0"/>
              <a:t>, calling </a:t>
            </a:r>
            <a:r>
              <a:rPr lang="en-US" sz="2400" dirty="0">
                <a:latin typeface="Courier New" panose="02070309020205020404" pitchFamily="49" charset="0"/>
                <a:cs typeface="Courier New" panose="02070309020205020404" pitchFamily="49" charset="0"/>
              </a:rPr>
              <a:t>F</a:t>
            </a:r>
            <a:r>
              <a:rPr lang="en-US" sz="2400" dirty="0"/>
              <a:t> can make developers of </a:t>
            </a:r>
            <a:r>
              <a:rPr lang="en-US" sz="2400" dirty="0">
                <a:latin typeface="Courier New" panose="02070309020205020404" pitchFamily="49" charset="0"/>
                <a:cs typeface="Courier New" panose="02070309020205020404" pitchFamily="49" charset="0"/>
              </a:rPr>
              <a:t>U</a:t>
            </a:r>
            <a:r>
              <a:rPr lang="en-US" sz="2400" dirty="0"/>
              <a:t> incur less effort in integration</a:t>
            </a:r>
          </a:p>
          <a:p>
            <a:pPr lvl="1"/>
            <a:r>
              <a:rPr lang="en-US" sz="2000" dirty="0"/>
              <a:t>E.g., understanding the functional purpose of F is easier than reading all the code details; avoiding maintaining the code list explicitly</a:t>
            </a:r>
          </a:p>
          <a:p>
            <a:pPr lvl="1"/>
            <a:r>
              <a:rPr lang="en-US" sz="2000" dirty="0"/>
              <a:t>=&gt; Make </a:t>
            </a:r>
            <a:r>
              <a:rPr lang="en-US" sz="2000" dirty="0">
                <a:latin typeface="Courier New" panose="02070309020205020404" pitchFamily="49" charset="0"/>
                <a:cs typeface="Courier New" panose="02070309020205020404" pitchFamily="49" charset="0"/>
              </a:rPr>
              <a:t>U</a:t>
            </a:r>
            <a:r>
              <a:rPr lang="en-US" sz="2000" dirty="0"/>
              <a:t> </a:t>
            </a:r>
            <a:r>
              <a:rPr lang="en-US" sz="2000" b="1" dirty="0"/>
              <a:t>more</a:t>
            </a:r>
            <a:r>
              <a:rPr lang="en-US" sz="2000" dirty="0"/>
              <a:t> </a:t>
            </a:r>
            <a:r>
              <a:rPr lang="en-US" sz="2000" b="1" dirty="0"/>
              <a:t>maintainable</a:t>
            </a:r>
            <a:r>
              <a:rPr lang="en-US" sz="2000" dirty="0"/>
              <a:t>. </a:t>
            </a:r>
          </a:p>
          <a:p>
            <a:pPr lvl="1"/>
            <a:r>
              <a:rPr lang="en-US" sz="2000" dirty="0"/>
              <a:t>Note that F may not be more maintainable</a:t>
            </a:r>
          </a:p>
          <a:p>
            <a:r>
              <a:rPr lang="en-US" sz="2400" dirty="0">
                <a:cs typeface="Courier New" panose="02070309020205020404" pitchFamily="49" charset="0"/>
              </a:rPr>
              <a:t>The common abstraction </a:t>
            </a:r>
            <a:r>
              <a:rPr lang="en-US" sz="2400" dirty="0">
                <a:latin typeface="Courier New" panose="02070309020205020404" pitchFamily="49" charset="0"/>
                <a:cs typeface="Courier New" panose="02070309020205020404" pitchFamily="49" charset="0"/>
              </a:rPr>
              <a:t>F</a:t>
            </a:r>
            <a:r>
              <a:rPr lang="en-US" sz="2400" dirty="0">
                <a:cs typeface="Courier New" panose="02070309020205020404" pitchFamily="49" charset="0"/>
              </a:rPr>
              <a:t> used in </a:t>
            </a:r>
            <a:r>
              <a:rPr lang="en-US" sz="2400" dirty="0">
                <a:latin typeface="Courier New" panose="02070309020205020404" pitchFamily="49" charset="0"/>
                <a:cs typeface="Courier New" panose="02070309020205020404" pitchFamily="49" charset="0"/>
              </a:rPr>
              <a:t>U</a:t>
            </a:r>
            <a:r>
              <a:rPr lang="en-US" sz="2400" dirty="0">
                <a:cs typeface="Courier New" panose="02070309020205020404" pitchFamily="49" charset="0"/>
              </a:rPr>
              <a:t> helps </a:t>
            </a:r>
            <a:r>
              <a:rPr lang="en-US" sz="2400" dirty="0">
                <a:latin typeface="Courier New" panose="02070309020205020404" pitchFamily="49" charset="0"/>
                <a:cs typeface="Courier New" panose="02070309020205020404" pitchFamily="49" charset="0"/>
              </a:rPr>
              <a:t>U</a:t>
            </a:r>
            <a:r>
              <a:rPr lang="en-US" sz="2400" dirty="0">
                <a:cs typeface="Courier New" panose="02070309020205020404" pitchFamily="49" charset="0"/>
              </a:rPr>
              <a:t> to ignore all differences among the details abstracted away by </a:t>
            </a:r>
            <a:r>
              <a:rPr lang="en-US" sz="2400" dirty="0">
                <a:latin typeface="Courier New" panose="02070309020205020404" pitchFamily="49" charset="0"/>
                <a:cs typeface="Courier New" panose="02070309020205020404" pitchFamily="49" charset="0"/>
              </a:rPr>
              <a:t>F.</a:t>
            </a:r>
          </a:p>
          <a:p>
            <a:pPr lvl="1"/>
            <a:r>
              <a:rPr lang="en-US" sz="2000" dirty="0">
                <a:latin typeface="+mj-lt"/>
                <a:cs typeface="Courier New" panose="02070309020205020404" pitchFamily="49" charset="0"/>
              </a:rPr>
              <a:t>i.e., </a:t>
            </a:r>
            <a:r>
              <a:rPr lang="en-US" sz="2000" b="1" dirty="0">
                <a:latin typeface="+mj-lt"/>
                <a:cs typeface="Courier New" panose="02070309020205020404" pitchFamily="49" charset="0"/>
              </a:rPr>
              <a:t>clean and minimal</a:t>
            </a:r>
          </a:p>
          <a:p>
            <a:pPr lvl="2"/>
            <a:r>
              <a:rPr lang="en-US" sz="2000" dirty="0">
                <a:latin typeface="+mj-lt"/>
                <a:cs typeface="Courier New" panose="02070309020205020404" pitchFamily="49" charset="0"/>
              </a:rPr>
              <a:t>if we do abstraction right (i.e., the process of creating an abstraction is right) and do the right abstraction (the process deliverable is right)</a:t>
            </a:r>
          </a:p>
          <a:p>
            <a:r>
              <a:rPr lang="en-US" sz="2400" b="1" dirty="0"/>
              <a:t>Question</a:t>
            </a:r>
            <a:r>
              <a:rPr lang="en-US" sz="2400" dirty="0"/>
              <a:t>: Suppose </a:t>
            </a:r>
            <a:r>
              <a:rPr lang="en-US" sz="2400" dirty="0">
                <a:latin typeface="Courier New" panose="02070309020205020404" pitchFamily="49" charset="0"/>
                <a:cs typeface="Courier New" panose="02070309020205020404" pitchFamily="49" charset="0"/>
              </a:rPr>
              <a:t>F</a:t>
            </a:r>
            <a:r>
              <a:rPr lang="en-US" sz="2400" dirty="0"/>
              <a:t> is a function (e.g., like our sorting example on slide 5). Is it useful to create an interface for </a:t>
            </a:r>
            <a:r>
              <a:rPr lang="en-US" sz="2400" dirty="0">
                <a:latin typeface="Courier New" panose="02070309020205020404" pitchFamily="49" charset="0"/>
                <a:cs typeface="Courier New" panose="02070309020205020404" pitchFamily="49" charset="0"/>
              </a:rPr>
              <a:t>F</a:t>
            </a:r>
            <a:r>
              <a:rPr lang="en-US" sz="2400" dirty="0"/>
              <a:t>?</a:t>
            </a:r>
          </a:p>
          <a:p>
            <a:endParaRPr lang="en-US" sz="2400" dirty="0">
              <a:latin typeface="+mj-lt"/>
              <a:cs typeface="Courier New" panose="02070309020205020404" pitchFamily="49" charset="0"/>
            </a:endParaRPr>
          </a:p>
        </p:txBody>
      </p:sp>
      <p:sp>
        <p:nvSpPr>
          <p:cNvPr id="5" name="Slide Number Placeholder 3"/>
          <p:cNvSpPr>
            <a:spLocks noGrp="1"/>
          </p:cNvSpPr>
          <p:nvPr>
            <p:ph type="sldNum" sz="quarter" idx="12"/>
          </p:nvPr>
        </p:nvSpPr>
        <p:spPr>
          <a:xfrm>
            <a:off x="7427913" y="6172200"/>
            <a:ext cx="2062162" cy="457200"/>
          </a:xfrm>
        </p:spPr>
        <p:txBody>
          <a:bodyPr/>
          <a:lstStyle/>
          <a:p>
            <a:pPr>
              <a:defRPr/>
            </a:pPr>
            <a:fld id="{63B8F44C-0EDE-4D7D-9086-BD1CF3CE7AF7}" type="slidenum">
              <a:rPr lang="en-US" smtClean="0"/>
              <a:pPr>
                <a:defRPr/>
              </a:pPr>
              <a:t>8</a:t>
            </a:fld>
            <a:endParaRPr lang="en-US" dirty="0"/>
          </a:p>
        </p:txBody>
      </p:sp>
    </p:spTree>
    <p:extLst>
      <p:ext uri="{BB962C8B-B14F-4D97-AF65-F5344CB8AC3E}">
        <p14:creationId xmlns:p14="http://schemas.microsoft.com/office/powerpoint/2010/main" val="3944543795"/>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title"/>
          </p:nvPr>
        </p:nvSpPr>
        <p:spPr>
          <a:xfrm>
            <a:off x="412750" y="266700"/>
            <a:ext cx="9415462" cy="1104900"/>
          </a:xfrm>
        </p:spPr>
        <p:txBody>
          <a:bodyPr/>
          <a:lstStyle/>
          <a:p>
            <a:r>
              <a:rPr lang="en-US" dirty="0"/>
              <a:t>Example 1 on Functional Abstraction</a:t>
            </a:r>
          </a:p>
        </p:txBody>
      </p:sp>
      <p:sp>
        <p:nvSpPr>
          <p:cNvPr id="4" name="Slide Number Placeholder 3"/>
          <p:cNvSpPr>
            <a:spLocks noGrp="1"/>
          </p:cNvSpPr>
          <p:nvPr>
            <p:ph type="sldNum" sz="quarter" idx="12"/>
          </p:nvPr>
        </p:nvSpPr>
        <p:spPr/>
        <p:txBody>
          <a:bodyPr/>
          <a:lstStyle/>
          <a:p>
            <a:pPr>
              <a:defRPr/>
            </a:pPr>
            <a:fld id="{63B8F44C-0EDE-4D7D-9086-BD1CF3CE7AF7}" type="slidenum">
              <a:rPr lang="en-US" smtClean="0"/>
              <a:pPr>
                <a:defRPr/>
              </a:pPr>
              <a:t>9</a:t>
            </a:fld>
            <a:endParaRPr lang="en-US" dirty="0"/>
          </a:p>
        </p:txBody>
      </p:sp>
      <p:sp>
        <p:nvSpPr>
          <p:cNvPr id="3" name="TextBox 2"/>
          <p:cNvSpPr txBox="1"/>
          <p:nvPr/>
        </p:nvSpPr>
        <p:spPr>
          <a:xfrm>
            <a:off x="617057" y="3223245"/>
            <a:ext cx="2257349" cy="1569660"/>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HK" sz="1600" dirty="0"/>
              <a:t>char* </a:t>
            </a:r>
            <a:r>
              <a:rPr lang="en-HK" sz="1600" dirty="0" err="1"/>
              <a:t>IsNotSmall</a:t>
            </a:r>
            <a:r>
              <a:rPr lang="en-HK" sz="1600" dirty="0"/>
              <a:t>(</a:t>
            </a:r>
            <a:r>
              <a:rPr lang="en-HK" sz="1600" dirty="0" err="1"/>
              <a:t>int</a:t>
            </a:r>
            <a:r>
              <a:rPr lang="en-HK" sz="1600" dirty="0"/>
              <a:t> x){</a:t>
            </a:r>
          </a:p>
          <a:p>
            <a:r>
              <a:rPr lang="en-HK" sz="1600" dirty="0"/>
              <a:t>   if (x &gt;= 0 &amp;&amp; x &lt;= 20)</a:t>
            </a:r>
          </a:p>
          <a:p>
            <a:r>
              <a:rPr lang="en-HK" sz="1600" dirty="0"/>
              <a:t>        return “not small”;</a:t>
            </a:r>
          </a:p>
          <a:p>
            <a:r>
              <a:rPr lang="en-HK" sz="1600" dirty="0"/>
              <a:t>   else</a:t>
            </a:r>
          </a:p>
          <a:p>
            <a:r>
              <a:rPr lang="en-HK" sz="1600" dirty="0"/>
              <a:t>        return “unknown”;</a:t>
            </a:r>
          </a:p>
          <a:p>
            <a:r>
              <a:rPr lang="en-HK" sz="1600" dirty="0"/>
              <a:t>}</a:t>
            </a:r>
          </a:p>
        </p:txBody>
      </p:sp>
      <p:sp>
        <p:nvSpPr>
          <p:cNvPr id="8" name="TextBox 7"/>
          <p:cNvSpPr txBox="1"/>
          <p:nvPr/>
        </p:nvSpPr>
        <p:spPr>
          <a:xfrm>
            <a:off x="617057" y="1501185"/>
            <a:ext cx="2141933" cy="1569660"/>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HK" sz="1600" dirty="0"/>
              <a:t>char* </a:t>
            </a:r>
            <a:r>
              <a:rPr lang="en-HK" sz="1600" dirty="0" err="1"/>
              <a:t>IsSmall</a:t>
            </a:r>
            <a:r>
              <a:rPr lang="en-HK" sz="1600" dirty="0"/>
              <a:t>(</a:t>
            </a:r>
            <a:r>
              <a:rPr lang="en-HK" sz="1600" dirty="0" err="1"/>
              <a:t>int</a:t>
            </a:r>
            <a:r>
              <a:rPr lang="en-HK" sz="1600" dirty="0"/>
              <a:t> x){</a:t>
            </a:r>
          </a:p>
          <a:p>
            <a:r>
              <a:rPr lang="en-HK" sz="1600" dirty="0"/>
              <a:t>   if (x &gt; 0 &amp;&amp; x &lt; 10)</a:t>
            </a:r>
          </a:p>
          <a:p>
            <a:r>
              <a:rPr lang="en-HK" sz="1600" dirty="0"/>
              <a:t>        return “small”;</a:t>
            </a:r>
          </a:p>
          <a:p>
            <a:r>
              <a:rPr lang="en-HK" sz="1600" dirty="0"/>
              <a:t>   else</a:t>
            </a:r>
          </a:p>
          <a:p>
            <a:r>
              <a:rPr lang="en-HK" sz="1600" dirty="0"/>
              <a:t>        return “unknown”;</a:t>
            </a:r>
          </a:p>
          <a:p>
            <a:r>
              <a:rPr lang="en-HK" sz="1600" dirty="0"/>
              <a:t>}</a:t>
            </a:r>
          </a:p>
        </p:txBody>
      </p:sp>
      <p:sp>
        <p:nvSpPr>
          <p:cNvPr id="12" name="TextBox 11"/>
          <p:cNvSpPr txBox="1"/>
          <p:nvPr/>
        </p:nvSpPr>
        <p:spPr>
          <a:xfrm>
            <a:off x="617057" y="4945305"/>
            <a:ext cx="2971800" cy="156966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HK" sz="1600" dirty="0"/>
              <a:t>char* </a:t>
            </a:r>
            <a:r>
              <a:rPr lang="en-HK" sz="1600" dirty="0" err="1"/>
              <a:t>IsOther</a:t>
            </a:r>
            <a:r>
              <a:rPr lang="en-HK" sz="1600" dirty="0"/>
              <a:t>(</a:t>
            </a:r>
            <a:r>
              <a:rPr lang="en-HK" sz="1600" dirty="0" err="1"/>
              <a:t>int</a:t>
            </a:r>
            <a:r>
              <a:rPr lang="en-HK" sz="1600" dirty="0"/>
              <a:t> x){</a:t>
            </a:r>
          </a:p>
          <a:p>
            <a:r>
              <a:rPr lang="en-HK" sz="1600" dirty="0"/>
              <a:t>   if (x &gt; 20)</a:t>
            </a:r>
          </a:p>
          <a:p>
            <a:r>
              <a:rPr lang="en-HK" sz="1600" dirty="0"/>
              <a:t>        return “other”;</a:t>
            </a:r>
          </a:p>
          <a:p>
            <a:r>
              <a:rPr lang="en-HK" sz="1600" dirty="0"/>
              <a:t>   else</a:t>
            </a:r>
          </a:p>
          <a:p>
            <a:r>
              <a:rPr lang="en-HK" sz="1600" dirty="0"/>
              <a:t>        return “unknown”;</a:t>
            </a:r>
          </a:p>
          <a:p>
            <a:r>
              <a:rPr lang="en-HK" sz="1600" dirty="0"/>
              <a:t>}</a:t>
            </a:r>
          </a:p>
        </p:txBody>
      </p:sp>
      <p:sp>
        <p:nvSpPr>
          <p:cNvPr id="13" name="TextBox 12"/>
          <p:cNvSpPr txBox="1"/>
          <p:nvPr/>
        </p:nvSpPr>
        <p:spPr>
          <a:xfrm>
            <a:off x="5942013" y="2413575"/>
            <a:ext cx="2971800" cy="255454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HK" sz="1600" dirty="0"/>
              <a:t>char* classify(</a:t>
            </a:r>
            <a:r>
              <a:rPr lang="en-HK" sz="1600" dirty="0" err="1"/>
              <a:t>int</a:t>
            </a:r>
            <a:r>
              <a:rPr lang="en-HK" sz="1600" dirty="0"/>
              <a:t> x){</a:t>
            </a:r>
          </a:p>
          <a:p>
            <a:r>
              <a:rPr lang="en-HK" sz="1600" dirty="0"/>
              <a:t>   if (x &gt; 0 &amp;&amp; x &lt; 10)</a:t>
            </a:r>
          </a:p>
          <a:p>
            <a:r>
              <a:rPr lang="en-HK" sz="1600" dirty="0"/>
              <a:t>        return “small”;</a:t>
            </a:r>
          </a:p>
          <a:p>
            <a:r>
              <a:rPr lang="en-HK" sz="1600" dirty="0"/>
              <a:t>   </a:t>
            </a:r>
            <a:r>
              <a:rPr lang="en-HK" sz="1600" dirty="0" err="1"/>
              <a:t>elsif</a:t>
            </a:r>
            <a:r>
              <a:rPr lang="en-HK" sz="1600" dirty="0"/>
              <a:t> (x &gt;=0 &amp;&amp; x &lt;= 20)</a:t>
            </a:r>
          </a:p>
          <a:p>
            <a:r>
              <a:rPr lang="en-HK" sz="1600" dirty="0"/>
              <a:t>        return “not small”;</a:t>
            </a:r>
          </a:p>
          <a:p>
            <a:r>
              <a:rPr lang="en-HK" sz="1600" dirty="0"/>
              <a:t>   </a:t>
            </a:r>
            <a:r>
              <a:rPr lang="en-HK" sz="1600" dirty="0" err="1"/>
              <a:t>elsif</a:t>
            </a:r>
            <a:r>
              <a:rPr lang="en-HK" sz="1600" dirty="0"/>
              <a:t> (x &gt; 20)</a:t>
            </a:r>
          </a:p>
          <a:p>
            <a:r>
              <a:rPr lang="en-HK" sz="1600" dirty="0"/>
              <a:t>       return  “other”;</a:t>
            </a:r>
          </a:p>
          <a:p>
            <a:r>
              <a:rPr lang="en-HK" sz="1600" dirty="0"/>
              <a:t>   else</a:t>
            </a:r>
          </a:p>
          <a:p>
            <a:r>
              <a:rPr lang="en-HK" sz="1600" dirty="0"/>
              <a:t>       return “unknown”;</a:t>
            </a:r>
          </a:p>
          <a:p>
            <a:r>
              <a:rPr lang="en-HK" sz="1600" dirty="0"/>
              <a:t>}</a:t>
            </a:r>
          </a:p>
        </p:txBody>
      </p:sp>
      <p:sp>
        <p:nvSpPr>
          <p:cNvPr id="5" name="Right Arrow 4"/>
          <p:cNvSpPr/>
          <p:nvPr/>
        </p:nvSpPr>
        <p:spPr bwMode="auto">
          <a:xfrm>
            <a:off x="3960812" y="3352800"/>
            <a:ext cx="1524000" cy="609600"/>
          </a:xfrm>
          <a:prstGeom prst="rightArrow">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HK" sz="2800" b="0" i="0" u="none" strike="noStrike" cap="none" normalizeH="0" baseline="0">
              <a:ln>
                <a:noFill/>
              </a:ln>
              <a:solidFill>
                <a:schemeClr val="tx1"/>
              </a:solidFill>
              <a:effectLst/>
              <a:latin typeface="Times New Roman" pitchFamily="18" charset="0"/>
            </a:endParaRPr>
          </a:p>
        </p:txBody>
      </p:sp>
      <p:sp>
        <p:nvSpPr>
          <p:cNvPr id="6" name="TextBox 5"/>
          <p:cNvSpPr txBox="1"/>
          <p:nvPr/>
        </p:nvSpPr>
        <p:spPr>
          <a:xfrm>
            <a:off x="9066561" y="3657600"/>
            <a:ext cx="423514" cy="523220"/>
          </a:xfrm>
          <a:prstGeom prst="rect">
            <a:avLst/>
          </a:prstGeom>
          <a:noFill/>
        </p:spPr>
        <p:txBody>
          <a:bodyPr wrap="none" rtlCol="0">
            <a:spAutoFit/>
          </a:bodyPr>
          <a:lstStyle/>
          <a:p>
            <a:r>
              <a:rPr lang="en-HK" dirty="0"/>
              <a:t>C</a:t>
            </a:r>
            <a:endParaRPr lang="en-HK" baseline="-25000" dirty="0"/>
          </a:p>
        </p:txBody>
      </p:sp>
      <p:sp>
        <p:nvSpPr>
          <p:cNvPr id="14" name="TextBox 13"/>
          <p:cNvSpPr txBox="1"/>
          <p:nvPr/>
        </p:nvSpPr>
        <p:spPr>
          <a:xfrm>
            <a:off x="50694" y="1467324"/>
            <a:ext cx="543739" cy="523220"/>
          </a:xfrm>
          <a:prstGeom prst="rect">
            <a:avLst/>
          </a:prstGeom>
          <a:noFill/>
        </p:spPr>
        <p:txBody>
          <a:bodyPr wrap="none" rtlCol="0">
            <a:spAutoFit/>
          </a:bodyPr>
          <a:lstStyle/>
          <a:p>
            <a:r>
              <a:rPr lang="en-HK" dirty="0"/>
              <a:t>C</a:t>
            </a:r>
            <a:r>
              <a:rPr lang="en-HK" baseline="-25000" dirty="0"/>
              <a:t>1</a:t>
            </a:r>
          </a:p>
        </p:txBody>
      </p:sp>
      <p:sp>
        <p:nvSpPr>
          <p:cNvPr id="15" name="TextBox 14"/>
          <p:cNvSpPr txBox="1"/>
          <p:nvPr/>
        </p:nvSpPr>
        <p:spPr>
          <a:xfrm>
            <a:off x="50694" y="3146612"/>
            <a:ext cx="543739" cy="523220"/>
          </a:xfrm>
          <a:prstGeom prst="rect">
            <a:avLst/>
          </a:prstGeom>
          <a:noFill/>
        </p:spPr>
        <p:txBody>
          <a:bodyPr wrap="none" rtlCol="0">
            <a:spAutoFit/>
          </a:bodyPr>
          <a:lstStyle/>
          <a:p>
            <a:r>
              <a:rPr lang="en-HK" dirty="0"/>
              <a:t>C</a:t>
            </a:r>
            <a:r>
              <a:rPr lang="en-HK" baseline="-25000" dirty="0"/>
              <a:t>2</a:t>
            </a:r>
          </a:p>
        </p:txBody>
      </p:sp>
      <p:sp>
        <p:nvSpPr>
          <p:cNvPr id="16" name="TextBox 15"/>
          <p:cNvSpPr txBox="1"/>
          <p:nvPr/>
        </p:nvSpPr>
        <p:spPr>
          <a:xfrm>
            <a:off x="50694" y="4868370"/>
            <a:ext cx="543739" cy="523220"/>
          </a:xfrm>
          <a:prstGeom prst="rect">
            <a:avLst/>
          </a:prstGeom>
          <a:noFill/>
        </p:spPr>
        <p:txBody>
          <a:bodyPr wrap="none" rtlCol="0">
            <a:spAutoFit/>
          </a:bodyPr>
          <a:lstStyle/>
          <a:p>
            <a:r>
              <a:rPr lang="en-HK" dirty="0"/>
              <a:t>C</a:t>
            </a:r>
            <a:r>
              <a:rPr lang="en-HK" baseline="-25000" dirty="0"/>
              <a:t>3</a:t>
            </a:r>
          </a:p>
        </p:txBody>
      </p:sp>
      <p:sp>
        <p:nvSpPr>
          <p:cNvPr id="7" name="TextBox 6"/>
          <p:cNvSpPr txBox="1"/>
          <p:nvPr/>
        </p:nvSpPr>
        <p:spPr>
          <a:xfrm>
            <a:off x="6248455" y="1495867"/>
            <a:ext cx="2874505" cy="523220"/>
          </a:xfrm>
          <a:prstGeom prst="rect">
            <a:avLst/>
          </a:prstGeom>
          <a:noFill/>
        </p:spPr>
        <p:txBody>
          <a:bodyPr wrap="none" rtlCol="0">
            <a:spAutoFit/>
          </a:bodyPr>
          <a:lstStyle/>
          <a:p>
            <a:r>
              <a:rPr lang="en-HK" dirty="0"/>
              <a:t>char * classify(int)</a:t>
            </a:r>
          </a:p>
        </p:txBody>
      </p:sp>
      <p:sp>
        <p:nvSpPr>
          <p:cNvPr id="17" name="TextBox 16"/>
          <p:cNvSpPr txBox="1"/>
          <p:nvPr/>
        </p:nvSpPr>
        <p:spPr>
          <a:xfrm>
            <a:off x="9372655" y="1481218"/>
            <a:ext cx="385042" cy="523220"/>
          </a:xfrm>
          <a:prstGeom prst="rect">
            <a:avLst/>
          </a:prstGeom>
          <a:noFill/>
        </p:spPr>
        <p:txBody>
          <a:bodyPr wrap="none" rtlCol="0">
            <a:spAutoFit/>
          </a:bodyPr>
          <a:lstStyle/>
          <a:p>
            <a:r>
              <a:rPr lang="en-HK" dirty="0"/>
              <a:t>F</a:t>
            </a:r>
            <a:endParaRPr lang="en-HK" baseline="-25000" dirty="0"/>
          </a:p>
        </p:txBody>
      </p:sp>
      <p:sp>
        <p:nvSpPr>
          <p:cNvPr id="18" name="TextBox 17"/>
          <p:cNvSpPr txBox="1"/>
          <p:nvPr/>
        </p:nvSpPr>
        <p:spPr>
          <a:xfrm>
            <a:off x="6018212" y="5317597"/>
            <a:ext cx="3124200" cy="1200329"/>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HK" sz="1800" dirty="0"/>
              <a:t>….</a:t>
            </a:r>
          </a:p>
          <a:p>
            <a:r>
              <a:rPr lang="en-HK" sz="1800" dirty="0" err="1"/>
              <a:t>cout</a:t>
            </a:r>
            <a:r>
              <a:rPr lang="en-HK" sz="1800" dirty="0"/>
              <a:t> &lt;&lt; classify(8);</a:t>
            </a:r>
          </a:p>
          <a:p>
            <a:r>
              <a:rPr lang="en-HK" sz="1800" dirty="0" err="1"/>
              <a:t>cout</a:t>
            </a:r>
            <a:r>
              <a:rPr lang="en-HK" sz="1800" dirty="0"/>
              <a:t> &lt;&lt; classify(“</a:t>
            </a:r>
            <a:r>
              <a:rPr lang="en-HK" sz="1800" dirty="0">
                <a:sym typeface="Wingdings" panose="05000000000000000000" pitchFamily="2" charset="2"/>
              </a:rPr>
              <a:t>:|p”</a:t>
            </a:r>
            <a:r>
              <a:rPr lang="en-HK" sz="1800" dirty="0"/>
              <a:t>);</a:t>
            </a:r>
          </a:p>
          <a:p>
            <a:r>
              <a:rPr lang="en-HK" sz="1800" dirty="0"/>
              <a:t>….</a:t>
            </a:r>
          </a:p>
        </p:txBody>
      </p:sp>
      <p:sp>
        <p:nvSpPr>
          <p:cNvPr id="19" name="TextBox 18"/>
          <p:cNvSpPr txBox="1"/>
          <p:nvPr/>
        </p:nvSpPr>
        <p:spPr>
          <a:xfrm>
            <a:off x="9267899" y="5429674"/>
            <a:ext cx="444352" cy="523220"/>
          </a:xfrm>
          <a:prstGeom prst="rect">
            <a:avLst/>
          </a:prstGeom>
          <a:noFill/>
        </p:spPr>
        <p:txBody>
          <a:bodyPr wrap="none" rtlCol="0">
            <a:spAutoFit/>
          </a:bodyPr>
          <a:lstStyle/>
          <a:p>
            <a:r>
              <a:rPr lang="en-HK" dirty="0"/>
              <a:t>U</a:t>
            </a:r>
            <a:endParaRPr lang="en-HK" baseline="-25000" dirty="0"/>
          </a:p>
        </p:txBody>
      </p:sp>
      <p:sp>
        <p:nvSpPr>
          <p:cNvPr id="9" name="TextBox 8">
            <a:extLst>
              <a:ext uri="{FF2B5EF4-FFF2-40B4-BE49-F238E27FC236}">
                <a16:creationId xmlns:a16="http://schemas.microsoft.com/office/drawing/2014/main" id="{5CABB8D5-789C-6DE7-4E31-AEF4863C66E8}"/>
              </a:ext>
            </a:extLst>
          </p:cNvPr>
          <p:cNvSpPr txBox="1"/>
          <p:nvPr/>
        </p:nvSpPr>
        <p:spPr>
          <a:xfrm>
            <a:off x="3454661" y="1501185"/>
            <a:ext cx="2182008" cy="1569660"/>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HK" sz="1600" dirty="0"/>
              <a:t>char* </a:t>
            </a:r>
            <a:r>
              <a:rPr lang="en-HK" sz="1600" dirty="0" err="1"/>
              <a:t>IsSmall</a:t>
            </a:r>
            <a:r>
              <a:rPr lang="en-HK" sz="1600" dirty="0"/>
              <a:t>(string x){</a:t>
            </a:r>
          </a:p>
          <a:p>
            <a:r>
              <a:rPr lang="en-HK" sz="1600" dirty="0"/>
              <a:t>   if ( childlike(x))</a:t>
            </a:r>
          </a:p>
          <a:p>
            <a:r>
              <a:rPr lang="en-HK" sz="1600" dirty="0"/>
              <a:t>        return “small”;</a:t>
            </a:r>
          </a:p>
          <a:p>
            <a:r>
              <a:rPr lang="en-HK" sz="1600" dirty="0"/>
              <a:t>   else</a:t>
            </a:r>
          </a:p>
          <a:p>
            <a:r>
              <a:rPr lang="en-HK" sz="1600" dirty="0"/>
              <a:t>        return “unknown”;</a:t>
            </a:r>
          </a:p>
          <a:p>
            <a:r>
              <a:rPr lang="en-HK" sz="1600" dirty="0"/>
              <a:t>}</a:t>
            </a:r>
          </a:p>
        </p:txBody>
      </p:sp>
      <p:sp>
        <p:nvSpPr>
          <p:cNvPr id="10" name="TextBox 9">
            <a:extLst>
              <a:ext uri="{FF2B5EF4-FFF2-40B4-BE49-F238E27FC236}">
                <a16:creationId xmlns:a16="http://schemas.microsoft.com/office/drawing/2014/main" id="{E1588A8C-7186-53EF-4073-220BA2B09AC7}"/>
              </a:ext>
            </a:extLst>
          </p:cNvPr>
          <p:cNvSpPr txBox="1"/>
          <p:nvPr/>
        </p:nvSpPr>
        <p:spPr>
          <a:xfrm>
            <a:off x="2943809" y="1376918"/>
            <a:ext cx="543739" cy="523220"/>
          </a:xfrm>
          <a:prstGeom prst="rect">
            <a:avLst/>
          </a:prstGeom>
          <a:noFill/>
        </p:spPr>
        <p:txBody>
          <a:bodyPr wrap="none" rtlCol="0">
            <a:spAutoFit/>
          </a:bodyPr>
          <a:lstStyle/>
          <a:p>
            <a:r>
              <a:rPr lang="en-HK" dirty="0"/>
              <a:t>C</a:t>
            </a:r>
            <a:r>
              <a:rPr lang="en-HK" baseline="-25000" dirty="0"/>
              <a:t>4</a:t>
            </a:r>
          </a:p>
        </p:txBody>
      </p:sp>
      <p:sp>
        <p:nvSpPr>
          <p:cNvPr id="11" name="TextBox 10">
            <a:extLst>
              <a:ext uri="{FF2B5EF4-FFF2-40B4-BE49-F238E27FC236}">
                <a16:creationId xmlns:a16="http://schemas.microsoft.com/office/drawing/2014/main" id="{0907E289-921A-F888-C844-0264E7C04EF0}"/>
              </a:ext>
            </a:extLst>
          </p:cNvPr>
          <p:cNvSpPr txBox="1"/>
          <p:nvPr/>
        </p:nvSpPr>
        <p:spPr>
          <a:xfrm>
            <a:off x="6233615" y="1852255"/>
            <a:ext cx="3313728" cy="523220"/>
          </a:xfrm>
          <a:prstGeom prst="rect">
            <a:avLst/>
          </a:prstGeom>
          <a:noFill/>
        </p:spPr>
        <p:txBody>
          <a:bodyPr wrap="none" rtlCol="0">
            <a:spAutoFit/>
          </a:bodyPr>
          <a:lstStyle/>
          <a:p>
            <a:r>
              <a:rPr lang="en-HK" dirty="0"/>
              <a:t>char * classify(string)</a:t>
            </a:r>
          </a:p>
        </p:txBody>
      </p:sp>
      <p:sp>
        <p:nvSpPr>
          <p:cNvPr id="20" name="TextBox 19">
            <a:extLst>
              <a:ext uri="{FF2B5EF4-FFF2-40B4-BE49-F238E27FC236}">
                <a16:creationId xmlns:a16="http://schemas.microsoft.com/office/drawing/2014/main" id="{6F1D7509-6168-1A56-8007-98416499269C}"/>
              </a:ext>
            </a:extLst>
          </p:cNvPr>
          <p:cNvSpPr txBox="1"/>
          <p:nvPr/>
        </p:nvSpPr>
        <p:spPr>
          <a:xfrm>
            <a:off x="9357815" y="1837606"/>
            <a:ext cx="385042" cy="523220"/>
          </a:xfrm>
          <a:prstGeom prst="rect">
            <a:avLst/>
          </a:prstGeom>
          <a:noFill/>
        </p:spPr>
        <p:txBody>
          <a:bodyPr wrap="none" rtlCol="0">
            <a:spAutoFit/>
          </a:bodyPr>
          <a:lstStyle/>
          <a:p>
            <a:r>
              <a:rPr lang="en-HK" dirty="0"/>
              <a:t>F</a:t>
            </a:r>
            <a:endParaRPr lang="en-HK" baseline="-25000" dirty="0"/>
          </a:p>
        </p:txBody>
      </p:sp>
    </p:spTree>
    <p:extLst>
      <p:ext uri="{BB962C8B-B14F-4D97-AF65-F5344CB8AC3E}">
        <p14:creationId xmlns:p14="http://schemas.microsoft.com/office/powerpoint/2010/main" val="2787405241"/>
      </p:ext>
    </p:extLst>
  </p:cSld>
  <p:clrMapOvr>
    <a:masterClrMapping/>
  </p:clrMapOvr>
  <p:transition/>
</p:sld>
</file>

<file path=ppt/theme/theme1.xml><?xml version="1.0" encoding="utf-8"?>
<a:theme xmlns:a="http://schemas.openxmlformats.org/drawingml/2006/main" name="Side Bar">
  <a:themeElements>
    <a:clrScheme name="">
      <a:dk1>
        <a:srgbClr val="000000"/>
      </a:dk1>
      <a:lt1>
        <a:srgbClr val="FFFFFF"/>
      </a:lt1>
      <a:dk2>
        <a:srgbClr val="C00000"/>
      </a:dk2>
      <a:lt2>
        <a:srgbClr val="C00000"/>
      </a:lt2>
      <a:accent1>
        <a:srgbClr val="FFEBEB"/>
      </a:accent1>
      <a:accent2>
        <a:srgbClr val="006600"/>
      </a:accent2>
      <a:accent3>
        <a:srgbClr val="FFFFFF"/>
      </a:accent3>
      <a:accent4>
        <a:srgbClr val="000000"/>
      </a:accent4>
      <a:accent5>
        <a:srgbClr val="FFF3F3"/>
      </a:accent5>
      <a:accent6>
        <a:srgbClr val="005C00"/>
      </a:accent6>
      <a:hlink>
        <a:srgbClr val="000066"/>
      </a:hlink>
      <a:folHlink>
        <a:srgbClr val="808080"/>
      </a:folHlink>
    </a:clrScheme>
    <a:fontScheme name="Side Bar">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outerShdw dist="71842" dir="2700000" algn="ctr" rotWithShape="0">
            <a:schemeClr val="bg2"/>
          </a:outerShdw>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8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outerShdw dist="71842" dir="2700000" algn="ctr" rotWithShape="0">
            <a:schemeClr val="bg2"/>
          </a:outerShdw>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8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Side Bar 1">
        <a:dk1>
          <a:srgbClr val="FF9933"/>
        </a:dk1>
        <a:lt1>
          <a:srgbClr val="FFFFFF"/>
        </a:lt1>
        <a:dk2>
          <a:srgbClr val="003366"/>
        </a:dk2>
        <a:lt2>
          <a:srgbClr val="FF9933"/>
        </a:lt2>
        <a:accent1>
          <a:srgbClr val="2B557F"/>
        </a:accent1>
        <a:accent2>
          <a:srgbClr val="FF9933"/>
        </a:accent2>
        <a:accent3>
          <a:srgbClr val="AAADB8"/>
        </a:accent3>
        <a:accent4>
          <a:srgbClr val="DADADA"/>
        </a:accent4>
        <a:accent5>
          <a:srgbClr val="ACB4C0"/>
        </a:accent5>
        <a:accent6>
          <a:srgbClr val="E78A2D"/>
        </a:accent6>
        <a:hlink>
          <a:srgbClr val="005032"/>
        </a:hlink>
        <a:folHlink>
          <a:srgbClr val="A0A0A0"/>
        </a:folHlink>
      </a:clrScheme>
      <a:clrMap bg1="dk2" tx1="lt1" bg2="dk1" tx2="lt2" accent1="accent1" accent2="accent2" accent3="accent3" accent4="accent4" accent5="accent5" accent6="accent6" hlink="hlink" folHlink="folHlink"/>
    </a:extraClrScheme>
    <a:extraClrScheme>
      <a:clrScheme name="Side Bar 2">
        <a:dk1>
          <a:srgbClr val="000000"/>
        </a:dk1>
        <a:lt1>
          <a:srgbClr val="FFFFFF"/>
        </a:lt1>
        <a:dk2>
          <a:srgbClr val="E16414"/>
        </a:dk2>
        <a:lt2>
          <a:srgbClr val="E16414"/>
        </a:lt2>
        <a:accent1>
          <a:srgbClr val="FFF0EB"/>
        </a:accent1>
        <a:accent2>
          <a:srgbClr val="E16414"/>
        </a:accent2>
        <a:accent3>
          <a:srgbClr val="FFFFFF"/>
        </a:accent3>
        <a:accent4>
          <a:srgbClr val="000000"/>
        </a:accent4>
        <a:accent5>
          <a:srgbClr val="FFF6F3"/>
        </a:accent5>
        <a:accent6>
          <a:srgbClr val="CC5A11"/>
        </a:accent6>
        <a:hlink>
          <a:srgbClr val="C00000"/>
        </a:hlink>
        <a:folHlink>
          <a:srgbClr val="808080"/>
        </a:folHlink>
      </a:clrScheme>
      <a:clrMap bg1="lt1" tx1="dk1" bg2="lt2" tx2="dk2" accent1="accent1" accent2="accent2" accent3="accent3" accent4="accent4" accent5="accent5" accent6="accent6" hlink="hlink" folHlink="folHlink"/>
    </a:extraClrScheme>
    <a:extraClrScheme>
      <a:clrScheme name="Side Bar 3">
        <a:dk1>
          <a:srgbClr val="000000"/>
        </a:dk1>
        <a:lt1>
          <a:srgbClr val="FFFFFF"/>
        </a:lt1>
        <a:dk2>
          <a:srgbClr val="006600"/>
        </a:dk2>
        <a:lt2>
          <a:srgbClr val="CC0000"/>
        </a:lt2>
        <a:accent1>
          <a:srgbClr val="EAEAEA"/>
        </a:accent1>
        <a:accent2>
          <a:srgbClr val="006600"/>
        </a:accent2>
        <a:accent3>
          <a:srgbClr val="FFFFFF"/>
        </a:accent3>
        <a:accent4>
          <a:srgbClr val="000000"/>
        </a:accent4>
        <a:accent5>
          <a:srgbClr val="F3F3F3"/>
        </a:accent5>
        <a:accent6>
          <a:srgbClr val="005C00"/>
        </a:accent6>
        <a:hlink>
          <a:srgbClr val="000066"/>
        </a:hlink>
        <a:folHlink>
          <a:srgbClr val="808080"/>
        </a:folHlink>
      </a:clrScheme>
      <a:clrMap bg1="lt1" tx1="dk1" bg2="lt2" tx2="dk2" accent1="accent1" accent2="accent2" accent3="accent3" accent4="accent4" accent5="accent5" accent6="accent6" hlink="hlink" folHlink="folHlink"/>
    </a:extraClrScheme>
    <a:extraClrScheme>
      <a:clrScheme name="Side Bar 4">
        <a:dk1>
          <a:srgbClr val="000000"/>
        </a:dk1>
        <a:lt1>
          <a:srgbClr val="FFFFFF"/>
        </a:lt1>
        <a:dk2>
          <a:srgbClr val="CC0000"/>
        </a:dk2>
        <a:lt2>
          <a:srgbClr val="CC0000"/>
        </a:lt2>
        <a:accent1>
          <a:srgbClr val="EAEAEA"/>
        </a:accent1>
        <a:accent2>
          <a:srgbClr val="006600"/>
        </a:accent2>
        <a:accent3>
          <a:srgbClr val="FFFFFF"/>
        </a:accent3>
        <a:accent4>
          <a:srgbClr val="000000"/>
        </a:accent4>
        <a:accent5>
          <a:srgbClr val="F3F3F3"/>
        </a:accent5>
        <a:accent6>
          <a:srgbClr val="005C00"/>
        </a:accent6>
        <a:hlink>
          <a:srgbClr val="000066"/>
        </a:hlink>
        <a:folHlink>
          <a:srgbClr val="808080"/>
        </a:folHlink>
      </a:clrScheme>
      <a:clrMap bg1="lt1" tx1="dk1" bg2="lt2" tx2="dk2" accent1="accent1" accent2="accent2" accent3="accent3" accent4="accent4" accent5="accent5" accent6="accent6" hlink="hlink" folHlink="folHlink"/>
    </a:extraClrScheme>
    <a:extraClrScheme>
      <a:clrScheme name="Side Bar 5">
        <a:dk1>
          <a:srgbClr val="000000"/>
        </a:dk1>
        <a:lt1>
          <a:srgbClr val="FFFFFF"/>
        </a:lt1>
        <a:dk2>
          <a:srgbClr val="808080"/>
        </a:dk2>
        <a:lt2>
          <a:srgbClr val="CC0000"/>
        </a:lt2>
        <a:accent1>
          <a:srgbClr val="EAEAEA"/>
        </a:accent1>
        <a:accent2>
          <a:srgbClr val="006600"/>
        </a:accent2>
        <a:accent3>
          <a:srgbClr val="FFFFFF"/>
        </a:accent3>
        <a:accent4>
          <a:srgbClr val="000000"/>
        </a:accent4>
        <a:accent5>
          <a:srgbClr val="F3F3F3"/>
        </a:accent5>
        <a:accent6>
          <a:srgbClr val="005C00"/>
        </a:accent6>
        <a:hlink>
          <a:srgbClr val="000066"/>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Side Bar 4">
    <a:dk1>
      <a:srgbClr val="000000"/>
    </a:dk1>
    <a:lt1>
      <a:srgbClr val="FFFFFF"/>
    </a:lt1>
    <a:dk2>
      <a:srgbClr val="CC0000"/>
    </a:dk2>
    <a:lt2>
      <a:srgbClr val="CC0000"/>
    </a:lt2>
    <a:accent1>
      <a:srgbClr val="EAEAEA"/>
    </a:accent1>
    <a:accent2>
      <a:srgbClr val="006600"/>
    </a:accent2>
    <a:accent3>
      <a:srgbClr val="FFFFFF"/>
    </a:accent3>
    <a:accent4>
      <a:srgbClr val="000000"/>
    </a:accent4>
    <a:accent5>
      <a:srgbClr val="F3F3F3"/>
    </a:accent5>
    <a:accent6>
      <a:srgbClr val="005C00"/>
    </a:accent6>
    <a:hlink>
      <a:srgbClr val="000066"/>
    </a:hlink>
    <a:folHlink>
      <a:srgbClr val="808080"/>
    </a:folHlink>
  </a:clrScheme>
</a:themeOverride>
</file>

<file path=ppt/theme/themeOverride2.xml><?xml version="1.0" encoding="utf-8"?>
<a:themeOverride xmlns:a="http://schemas.openxmlformats.org/drawingml/2006/main">
  <a:clrScheme name="Side Bar 4">
    <a:dk1>
      <a:srgbClr val="000000"/>
    </a:dk1>
    <a:lt1>
      <a:srgbClr val="FFFFFF"/>
    </a:lt1>
    <a:dk2>
      <a:srgbClr val="CC0000"/>
    </a:dk2>
    <a:lt2>
      <a:srgbClr val="CC0000"/>
    </a:lt2>
    <a:accent1>
      <a:srgbClr val="EAEAEA"/>
    </a:accent1>
    <a:accent2>
      <a:srgbClr val="006600"/>
    </a:accent2>
    <a:accent3>
      <a:srgbClr val="FFFFFF"/>
    </a:accent3>
    <a:accent4>
      <a:srgbClr val="000000"/>
    </a:accent4>
    <a:accent5>
      <a:srgbClr val="F3F3F3"/>
    </a:accent5>
    <a:accent6>
      <a:srgbClr val="005C00"/>
    </a:accent6>
    <a:hlink>
      <a:srgbClr val="000066"/>
    </a:hlink>
    <a:folHlink>
      <a:srgbClr val="808080"/>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E77BF67E982FAC42AE13A40D6675B21B" ma:contentTypeVersion="10" ma:contentTypeDescription="Create a new document." ma:contentTypeScope="" ma:versionID="26417d9d243d3af9803fa38908241a32">
  <xsd:schema xmlns:xsd="http://www.w3.org/2001/XMLSchema" xmlns:xs="http://www.w3.org/2001/XMLSchema" xmlns:p="http://schemas.microsoft.com/office/2006/metadata/properties" xmlns:ns3="c36b1c43-1825-4d5f-bfe1-a1c8f0f16205" xmlns:ns4="5cd09c4f-579d-4481-8249-86084883bb14" targetNamespace="http://schemas.microsoft.com/office/2006/metadata/properties" ma:root="true" ma:fieldsID="e241bc3f02b4ace00e16342b32caaf3f" ns3:_="" ns4:_="">
    <xsd:import namespace="c36b1c43-1825-4d5f-bfe1-a1c8f0f16205"/>
    <xsd:import namespace="5cd09c4f-579d-4481-8249-86084883bb14"/>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4:SharedWithUsers" minOccurs="0"/>
                <xsd:element ref="ns4:SharedWithDetails" minOccurs="0"/>
                <xsd:element ref="ns4: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36b1c43-1825-4d5f-bfe1-a1c8f0f1620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cd09c4f-579d-4481-8249-86084883bb14" elementFormDefault="qualified">
    <xsd:import namespace="http://schemas.microsoft.com/office/2006/documentManagement/types"/>
    <xsd:import namespace="http://schemas.microsoft.com/office/infopath/2007/PartnerControls"/>
    <xsd:element name="SharedWithUsers" ma:index="1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Shared With Details" ma:internalName="SharedWithDetails" ma:readOnly="true">
      <xsd:simpleType>
        <xsd:restriction base="dms:Note">
          <xsd:maxLength value="255"/>
        </xsd:restriction>
      </xsd:simpleType>
    </xsd:element>
    <xsd:element name="SharingHintHash" ma:index="17"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34A3298-AB60-45BE-85F0-AD6F1CDD871D}">
  <ds:schemaRefs>
    <ds:schemaRef ds:uri="http://schemas.openxmlformats.org/package/2006/metadata/core-properties"/>
    <ds:schemaRef ds:uri="http://schemas.microsoft.com/office/infopath/2007/PartnerControls"/>
    <ds:schemaRef ds:uri="http://www.w3.org/XML/1998/namespace"/>
    <ds:schemaRef ds:uri="http://purl.org/dc/elements/1.1/"/>
    <ds:schemaRef ds:uri="http://purl.org/dc/dcmitype/"/>
    <ds:schemaRef ds:uri="http://schemas.microsoft.com/office/2006/documentManagement/types"/>
    <ds:schemaRef ds:uri="5cd09c4f-579d-4481-8249-86084883bb14"/>
    <ds:schemaRef ds:uri="c36b1c43-1825-4d5f-bfe1-a1c8f0f16205"/>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8E610177-03B8-4D8D-A7F4-42F872E04EA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36b1c43-1825-4d5f-bfe1-a1c8f0f16205"/>
    <ds:schemaRef ds:uri="5cd09c4f-579d-4481-8249-86084883bb1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58F5D505-978E-4664-A83F-8615AB38A96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19004</TotalTime>
  <Words>11078</Words>
  <Application>Microsoft Office PowerPoint</Application>
  <PresentationFormat>Custom</PresentationFormat>
  <Paragraphs>1420</Paragraphs>
  <Slides>73</Slides>
  <Notes>20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73</vt:i4>
      </vt:variant>
    </vt:vector>
  </HeadingPairs>
  <TitlesOfParts>
    <vt:vector size="81" baseType="lpstr">
      <vt:lpstr>Linux Libertine</vt:lpstr>
      <vt:lpstr>Arial</vt:lpstr>
      <vt:lpstr>Calibri</vt:lpstr>
      <vt:lpstr>Consolas</vt:lpstr>
      <vt:lpstr>Courier New</vt:lpstr>
      <vt:lpstr>Times New Roman</vt:lpstr>
      <vt:lpstr>Wingdings</vt:lpstr>
      <vt:lpstr>Side Bar</vt:lpstr>
      <vt:lpstr>CS5351 Software Engineering  2025/2026 Semester A  Code with Quality</vt:lpstr>
      <vt:lpstr>Coding  </vt:lpstr>
      <vt:lpstr>Outline </vt:lpstr>
      <vt:lpstr>Basic Code Design Principles</vt:lpstr>
      <vt:lpstr>Example of Abstraction</vt:lpstr>
      <vt:lpstr>Abstraction: Functional Purpose</vt:lpstr>
      <vt:lpstr>Abstraction: Generalization</vt:lpstr>
      <vt:lpstr>Abstraction</vt:lpstr>
      <vt:lpstr>Example 1 on Functional Abstraction</vt:lpstr>
      <vt:lpstr>Data Abstraction</vt:lpstr>
      <vt:lpstr>Examples of Data Abstraction</vt:lpstr>
      <vt:lpstr> Bad Examples of Data Abstraction</vt:lpstr>
      <vt:lpstr>1-Minute Self-Reflection and Discussion</vt:lpstr>
      <vt:lpstr>Data Abstraction</vt:lpstr>
      <vt:lpstr>What Make “Good Example” Work? </vt:lpstr>
      <vt:lpstr>Data Abstraction</vt:lpstr>
      <vt:lpstr>Information Hiding and Encapsulation</vt:lpstr>
      <vt:lpstr>Information Hiding</vt:lpstr>
      <vt:lpstr>Encapsulation </vt:lpstr>
      <vt:lpstr>Encapsulation Violation</vt:lpstr>
      <vt:lpstr>Encapsulation Example </vt:lpstr>
      <vt:lpstr>Encapsulation Violation Example </vt:lpstr>
      <vt:lpstr>Check …</vt:lpstr>
      <vt:lpstr>Question</vt:lpstr>
      <vt:lpstr>Coupling and Cohesion </vt:lpstr>
      <vt:lpstr>Coupling</vt:lpstr>
      <vt:lpstr>Coupling </vt:lpstr>
      <vt:lpstr>Coupling</vt:lpstr>
      <vt:lpstr>e.g., External Coupling</vt:lpstr>
      <vt:lpstr>Cohesion </vt:lpstr>
      <vt:lpstr>A bubble sorting program </vt:lpstr>
      <vt:lpstr>SOLID in Object-Orientation</vt:lpstr>
      <vt:lpstr>SOLID S - Single-responsibility principle (SRP)</vt:lpstr>
      <vt:lpstr>SOLID Example of SRP</vt:lpstr>
      <vt:lpstr>SOLID O - Open-closed principle (OCP)</vt:lpstr>
      <vt:lpstr>SOLID Counter-Example of OCP</vt:lpstr>
      <vt:lpstr>SOLID Example of OCP</vt:lpstr>
      <vt:lpstr>SOLID Counter-Example of OCP</vt:lpstr>
      <vt:lpstr>5-minute Exercise on OCP https://stackoverflow.com/questions/37035474/am-i-violating-the-open-closed-principle/37035731</vt:lpstr>
      <vt:lpstr>SOLID L - Liskov substitution principle (LSP)</vt:lpstr>
      <vt:lpstr>SOLID Example of LSP</vt:lpstr>
      <vt:lpstr>SOLID Counter-Example of LSP</vt:lpstr>
      <vt:lpstr>SOLID I - Interface segregation principle (ISP)</vt:lpstr>
      <vt:lpstr>SOLID Counter-Example of ISP</vt:lpstr>
      <vt:lpstr>SOLID Example of ISP</vt:lpstr>
      <vt:lpstr>Counter-Example of ISP</vt:lpstr>
      <vt:lpstr>SOLID D - Dependency Inversion Principle (DIP)</vt:lpstr>
      <vt:lpstr>Dependence Injection </vt:lpstr>
      <vt:lpstr>Summary</vt:lpstr>
      <vt:lpstr>Code Smells [also known as anti-patterns]</vt:lpstr>
      <vt:lpstr>Code Smells</vt:lpstr>
      <vt:lpstr>Code Smell</vt:lpstr>
      <vt:lpstr>Many Possible Code Smell Patterns</vt:lpstr>
      <vt:lpstr>Example Code Smells (don’t memorize them)</vt:lpstr>
      <vt:lpstr>What is the Impact of Code Smells on Code Stability and Bug Fix?</vt:lpstr>
      <vt:lpstr>What is the Impact of Code Smells on Program Comprehension?</vt:lpstr>
      <vt:lpstr>How to Automate Code Smells Detection?</vt:lpstr>
      <vt:lpstr>Some Code Smell Patterns can be Formulated Successfully [don’t memorize them]</vt:lpstr>
      <vt:lpstr>Refactoring</vt:lpstr>
      <vt:lpstr>Refactoring [10]</vt:lpstr>
      <vt:lpstr>A Refactoring Process [10] </vt:lpstr>
      <vt:lpstr>Removal of Code Smells</vt:lpstr>
      <vt:lpstr>Why, What, and How to Refactor?</vt:lpstr>
      <vt:lpstr>Refactoring correctness and implication of refactoring [13]</vt:lpstr>
      <vt:lpstr>Are Refactoring Always Useful (against Code Smells)? </vt:lpstr>
      <vt:lpstr>Which Are the Refactoring Methods Used?</vt:lpstr>
      <vt:lpstr>Patterns to Use ChatGPT for Code Refactoring</vt:lpstr>
      <vt:lpstr>GenAI for Code Generation</vt:lpstr>
      <vt:lpstr>Survey by StackLock (Summer 2025)</vt:lpstr>
      <vt:lpstr>Summary</vt:lpstr>
      <vt:lpstr>References and Resources</vt:lpstr>
      <vt:lpstr>References and Resources</vt:lpstr>
      <vt:lpstr>References and Resources</vt:lpstr>
    </vt:vector>
  </TitlesOfParts>
  <Company>City University of Hong Kong</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CS3343 Software Engineering Practice</dc:title>
  <dc:creator>Dr. W.K. Chan</dc:creator>
  <cp:keywords>Software Engineering</cp:keywords>
  <cp:lastModifiedBy>Prof. Chan Wing Kwong</cp:lastModifiedBy>
  <cp:revision>510</cp:revision>
  <cp:lastPrinted>2019-10-15T07:05:39Z</cp:lastPrinted>
  <dcterms:created xsi:type="dcterms:W3CDTF">1999-09-08T02:17:18Z</dcterms:created>
  <dcterms:modified xsi:type="dcterms:W3CDTF">2025-08-21T07:43:13Z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0x010100E77BF67E982FAC42AE13A40D6675B21B</vt:lpwstr>
  </property>
</Properties>
</file>